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5" r:id="rId2"/>
    <p:sldId id="263" r:id="rId3"/>
    <p:sldId id="261" r:id="rId4"/>
    <p:sldId id="264" r:id="rId5"/>
    <p:sldId id="258" r:id="rId6"/>
    <p:sldId id="282" r:id="rId7"/>
    <p:sldId id="278" r:id="rId8"/>
    <p:sldId id="267" r:id="rId9"/>
    <p:sldId id="275" r:id="rId10"/>
    <p:sldId id="268" r:id="rId11"/>
    <p:sldId id="276" r:id="rId12"/>
    <p:sldId id="279" r:id="rId13"/>
    <p:sldId id="274" r:id="rId14"/>
    <p:sldId id="280" r:id="rId15"/>
    <p:sldId id="277" r:id="rId16"/>
    <p:sldId id="265" r:id="rId17"/>
    <p:sldId id="273" r:id="rId18"/>
    <p:sldId id="262" r:id="rId19"/>
    <p:sldId id="257" r:id="rId20"/>
    <p:sldId id="286" r:id="rId21"/>
    <p:sldId id="284" r:id="rId2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170"/>
  </p:normalViewPr>
  <p:slideViewPr>
    <p:cSldViewPr snapToGrid="0" snapToObject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8D0E6-B00E-48E1-B8EC-123CF33F514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A8670-CD10-4DD6-BFE7-F59B4A7D9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65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4FFC6F-0D81-F34C-8DA7-7F7D6307E9BC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AB5FFE-A509-7F40-A224-51C91A78A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3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B5FFE-A509-7F40-A224-51C91A78A1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62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B5FFE-A509-7F40-A224-51C91A78A1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4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19E4-D09D-3242-A960-907538136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039269-5C3B-664F-9094-D537EACBD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BBF61-3E03-1348-8BDF-36000635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E753E-456E-874C-B05F-1A4040FAB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3A3A6-7626-FA43-8688-B37C2B65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96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A057-275E-8E4E-B345-0728096B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685B6-1FFE-B947-8772-C555A321A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0B401-247D-334F-BB73-1D93FD22B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68168-E5AB-634B-93AA-DE900F540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28285-6C64-D645-B54A-22D9B9674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41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E3BA9-6CF4-1C49-B008-EFD68129C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773E31-23E0-3347-97A1-F706031B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43469-6382-494D-97AB-2B92CAAEA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68F5-7E04-6B40-9AF1-A73442A6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3F885-A889-2A4B-B0C5-DECFF5EC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9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609A2-B219-C641-B515-EA3760DC7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BCB1C-37A2-5F48-852C-E35DAA2E8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13011-D76D-5E42-B3A7-64DC4DAA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FDC57-E714-B040-82A8-5F89AD4E3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3E717-3264-7D4F-B672-56BCE3A78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9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4A082-B61D-7B48-B0ED-A0A3363B6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D11DD-0D33-764F-9C2E-5BB6E8573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D2278-50BA-4846-8041-09881AA99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E8963-80AB-654E-B98A-AA423D1C2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F1A4A-D342-B24B-8141-26BED3A0B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30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6619C-5B26-954E-9387-28CA588F9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EEC7-57A8-9748-9B9F-8A5B603E8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D12F39-117E-4546-A37C-0E086FA6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4CC3B-3D4C-FB47-8E43-E879108B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3FEB6-29DA-3047-9239-F2E5164E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C4926-74AC-5C41-9502-F35D4DD2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0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6037D-22CC-DA4C-B0D9-E0E7EF4F0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E4A94-8B23-844E-A6F0-CA8393CEE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5D48C-2720-CA44-8F04-56057435D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CDF638-073F-EB43-8D19-A61EA627B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70DF23-24EF-9145-BB84-5D7E05E3FF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E04A72-3BA7-464E-BD01-1AB4B316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CF219E-07D1-E044-9F66-C25476428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8BB333-161F-AF40-AA04-2C073ED04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2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30AD-FAC1-5F4D-AE88-745C52DC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27291A-B75E-3F4D-B122-CB136562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31E7F4-1785-6345-9CDD-0F4AC9DCC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5C1DE-7AB8-3D48-940E-4F61CC4E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31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DCD83-3EC4-8047-A9DC-65A245E9B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32E1B-58F9-9E41-8DA5-B10C886E7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7ED71-CBF0-BB4B-B15B-82D1ABDE8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69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81EFD-329D-4647-91E6-B275EA71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7C1E2-FB26-7B4E-8597-F2B57776C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29CFF-0743-4846-8CB2-09AF77F3C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BA9B5-DA0D-5F4F-8FD7-41E96C3A0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EA82F-F680-5340-AD62-C069130B9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E0BD6-7AC2-0A4C-9143-9F89F6BD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1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505E4-87AC-A54A-9EF3-7FB48AB9A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0D6204-1951-FE44-8803-BC37C2AC64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1E607-62C3-F241-9822-88AA49A3A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B5E02-FA2B-814B-B3BC-E10C6E480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0B145-3DFC-C447-835A-30AAA5580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5E5D8-3293-EE47-AE02-4339D1C1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8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81AB28-AD18-2C49-BFAD-1F68FFD7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F926E-7262-084F-A29F-38A472574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64CCE-ED96-E245-B970-5D6B9A09F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D3EEF-9CB8-544E-BC51-2AC2C4A5CE90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E552D-6563-0749-9124-1F4E1A161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96CF5-8A1A-FD41-BD1B-BCADFA931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C5CBC-443D-8E4B-BC09-2744316DDB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5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15BB84-7E52-DB46-93CC-8A65764CA85D}"/>
              </a:ext>
            </a:extLst>
          </p:cNvPr>
          <p:cNvSpPr/>
          <p:nvPr/>
        </p:nvSpPr>
        <p:spPr>
          <a:xfrm>
            <a:off x="438644" y="1468862"/>
            <a:ext cx="11172669" cy="178510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00B700"/>
                </a:solidFill>
                <a:latin typeface="Calibrii"/>
              </a:rPr>
              <a:t>Breaking Down the Balance Sheet</a:t>
            </a:r>
            <a:br>
              <a:rPr lang="en-US" sz="6000" b="1" dirty="0">
                <a:solidFill>
                  <a:srgbClr val="00B700"/>
                </a:solidFill>
                <a:latin typeface="+mj-lt"/>
              </a:rPr>
            </a:br>
            <a:r>
              <a:rPr lang="en-US" sz="5000" dirty="0">
                <a:solidFill>
                  <a:srgbClr val="00B700"/>
                </a:solidFill>
                <a:latin typeface="+mj-lt"/>
              </a:rPr>
              <a:t>Town Hall – Feb 23, 2023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63BF659D-C09D-589C-5E01-6BF8AD5DF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154" y="3522375"/>
            <a:ext cx="7617780" cy="282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106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DA1BD-0CDA-4E46-AAB0-09FCE423A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700"/>
                </a:solidFill>
              </a:rPr>
              <a:t>Loan Loss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E188D-BD08-1A4F-BBB4-C9003DA62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To calculate this ratio, add up all lost loans over the past 12 months and then divide that by the current total loans outstanding. </a:t>
            </a:r>
          </a:p>
        </p:txBody>
      </p:sp>
    </p:spTree>
    <p:extLst>
      <p:ext uri="{BB962C8B-B14F-4D97-AF65-F5344CB8AC3E}">
        <p14:creationId xmlns:p14="http://schemas.microsoft.com/office/powerpoint/2010/main" val="2340269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63C95-826C-254F-8CF4-0C93986E7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9800" y="305164"/>
            <a:ext cx="460323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rgbClr val="00B700"/>
                </a:solidFill>
                <a:latin typeface="+mj-lt"/>
                <a:ea typeface="+mj-ea"/>
                <a:cs typeface="+mj-cs"/>
              </a:rPr>
              <a:t>Loan Losses / Loans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2E5F83-9F4E-5B4B-BEB1-311290BAD8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562009"/>
              </p:ext>
            </p:extLst>
          </p:nvPr>
        </p:nvGraphicFramePr>
        <p:xfrm>
          <a:off x="3313738" y="1630726"/>
          <a:ext cx="5275355" cy="3531955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1815967">
                  <a:extLst>
                    <a:ext uri="{9D8B030D-6E8A-4147-A177-3AD203B41FA5}">
                      <a16:colId xmlns:a16="http://schemas.microsoft.com/office/drawing/2014/main" val="3622757476"/>
                    </a:ext>
                  </a:extLst>
                </a:gridCol>
                <a:gridCol w="3459388">
                  <a:extLst>
                    <a:ext uri="{9D8B030D-6E8A-4147-A177-3AD203B41FA5}">
                      <a16:colId xmlns:a16="http://schemas.microsoft.com/office/drawing/2014/main" val="2280814272"/>
                    </a:ext>
                  </a:extLst>
                </a:gridCol>
              </a:tblGrid>
              <a:tr h="5045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2012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38" marR="16038" marT="1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1.1%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038" marR="16038" marT="16038" marB="0" anchor="ctr"/>
                </a:tc>
                <a:extLst>
                  <a:ext uri="{0D108BD9-81ED-4DB2-BD59-A6C34878D82A}">
                    <a16:rowId xmlns:a16="http://schemas.microsoft.com/office/drawing/2014/main" val="1149897911"/>
                  </a:ext>
                </a:extLst>
              </a:tr>
              <a:tr h="5045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2014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38" marR="16038" marT="1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0.5%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038" marR="16038" marT="16038" marB="0" anchor="ctr"/>
                </a:tc>
                <a:extLst>
                  <a:ext uri="{0D108BD9-81ED-4DB2-BD59-A6C34878D82A}">
                    <a16:rowId xmlns:a16="http://schemas.microsoft.com/office/drawing/2014/main" val="2196677007"/>
                  </a:ext>
                </a:extLst>
              </a:tr>
              <a:tr h="5045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2016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38" marR="16038" marT="1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0.7%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038" marR="16038" marT="16038" marB="0" anchor="ctr"/>
                </a:tc>
                <a:extLst>
                  <a:ext uri="{0D108BD9-81ED-4DB2-BD59-A6C34878D82A}">
                    <a16:rowId xmlns:a16="http://schemas.microsoft.com/office/drawing/2014/main" val="2008241953"/>
                  </a:ext>
                </a:extLst>
              </a:tr>
              <a:tr h="5045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2018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38" marR="16038" marT="1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0.8%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038" marR="16038" marT="16038" marB="0" anchor="ctr"/>
                </a:tc>
                <a:extLst>
                  <a:ext uri="{0D108BD9-81ED-4DB2-BD59-A6C34878D82A}">
                    <a16:rowId xmlns:a16="http://schemas.microsoft.com/office/drawing/2014/main" val="252821175"/>
                  </a:ext>
                </a:extLst>
              </a:tr>
              <a:tr h="5045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16038" marR="16038" marT="1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433038" marR="16038" marT="16038" marB="0" anchor="ctr"/>
                </a:tc>
                <a:extLst>
                  <a:ext uri="{0D108BD9-81ED-4DB2-BD59-A6C34878D82A}">
                    <a16:rowId xmlns:a16="http://schemas.microsoft.com/office/drawing/2014/main" val="4233133734"/>
                  </a:ext>
                </a:extLst>
              </a:tr>
              <a:tr h="5045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038" marR="16038" marT="1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433038" marR="16038" marT="16038" marB="0" anchor="ctr"/>
                </a:tc>
                <a:extLst>
                  <a:ext uri="{0D108BD9-81ED-4DB2-BD59-A6C34878D82A}">
                    <a16:rowId xmlns:a16="http://schemas.microsoft.com/office/drawing/2014/main" val="4177261157"/>
                  </a:ext>
                </a:extLst>
              </a:tr>
              <a:tr h="50456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i="1" u="none" strike="noStrike" dirty="0">
                          <a:effectLst/>
                        </a:rPr>
                        <a:t>peer </a:t>
                      </a:r>
                      <a:r>
                        <a:rPr lang="en-US" sz="3000" i="1" u="none" strike="noStrike" dirty="0" err="1">
                          <a:effectLst/>
                        </a:rPr>
                        <a:t>avg</a:t>
                      </a:r>
                      <a:endParaRPr lang="en-US" sz="3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38" marR="16038" marT="160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i="1" u="none" strike="noStrike" dirty="0">
                          <a:effectLst/>
                        </a:rPr>
                        <a:t>0.23%</a:t>
                      </a:r>
                      <a:endParaRPr lang="en-US" sz="3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38" marR="16038" marT="16038" marB="0" anchor="b"/>
                </a:tc>
                <a:extLst>
                  <a:ext uri="{0D108BD9-81ED-4DB2-BD59-A6C34878D82A}">
                    <a16:rowId xmlns:a16="http://schemas.microsoft.com/office/drawing/2014/main" val="1239685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843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ECF5B-523A-F544-BC5B-2625F1DD2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700"/>
                </a:solidFill>
              </a:rPr>
              <a:t>Return on Assets (ROA)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6039D-772F-D04B-846E-9CFD9B211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To get ROA, divide net income by total assets.</a:t>
            </a:r>
          </a:p>
        </p:txBody>
      </p:sp>
    </p:spTree>
    <p:extLst>
      <p:ext uri="{BB962C8B-B14F-4D97-AF65-F5344CB8AC3E}">
        <p14:creationId xmlns:p14="http://schemas.microsoft.com/office/powerpoint/2010/main" val="1793174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52E47-9CC7-9343-8A6F-4E7062DDA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3281" y="262507"/>
            <a:ext cx="4372680" cy="89887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B700"/>
                </a:solidFill>
              </a:rPr>
              <a:t>Return on Assets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3FF34B-DE07-7A4B-828D-A06C52D313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222900"/>
              </p:ext>
            </p:extLst>
          </p:nvPr>
        </p:nvGraphicFramePr>
        <p:xfrm>
          <a:off x="3078052" y="1285487"/>
          <a:ext cx="5223246" cy="3800475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1943533">
                  <a:extLst>
                    <a:ext uri="{9D8B030D-6E8A-4147-A177-3AD203B41FA5}">
                      <a16:colId xmlns:a16="http://schemas.microsoft.com/office/drawing/2014/main" val="2884548163"/>
                    </a:ext>
                  </a:extLst>
                </a:gridCol>
                <a:gridCol w="3279713">
                  <a:extLst>
                    <a:ext uri="{9D8B030D-6E8A-4147-A177-3AD203B41FA5}">
                      <a16:colId xmlns:a16="http://schemas.microsoft.com/office/drawing/2014/main" val="11043587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u="none" strike="noStrike" dirty="0">
                          <a:effectLst/>
                        </a:rPr>
                        <a:t>2012</a:t>
                      </a:r>
                      <a:endParaRPr lang="en-US" sz="3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u="none" strike="noStrike" dirty="0">
                          <a:effectLst/>
                        </a:rPr>
                        <a:t>3.8%</a:t>
                      </a:r>
                      <a:endParaRPr lang="en-US" sz="3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1682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u="none" strike="noStrike" dirty="0">
                          <a:effectLst/>
                        </a:rPr>
                        <a:t>2014</a:t>
                      </a:r>
                      <a:endParaRPr lang="en-US" sz="3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u="none" strike="noStrike" dirty="0">
                          <a:effectLst/>
                        </a:rPr>
                        <a:t>4.0%</a:t>
                      </a:r>
                      <a:endParaRPr lang="en-US" sz="3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08424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u="none" strike="noStrike" dirty="0">
                          <a:effectLst/>
                        </a:rPr>
                        <a:t>2016</a:t>
                      </a:r>
                      <a:endParaRPr lang="en-US" sz="3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u="none" strike="noStrike" dirty="0">
                          <a:effectLst/>
                        </a:rPr>
                        <a:t>4.1%</a:t>
                      </a:r>
                      <a:endParaRPr lang="en-US" sz="3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450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u="none" strike="noStrike" dirty="0">
                          <a:effectLst/>
                        </a:rPr>
                        <a:t>2018</a:t>
                      </a:r>
                      <a:endParaRPr lang="en-US" sz="3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u="none" strike="noStrike" dirty="0">
                          <a:effectLst/>
                        </a:rPr>
                        <a:t>4.2%</a:t>
                      </a:r>
                      <a:endParaRPr lang="en-US" sz="3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6156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546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262631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3500" i="1" u="none" strike="noStrike" dirty="0">
                          <a:effectLst/>
                        </a:rPr>
                        <a:t>peer avg</a:t>
                      </a:r>
                      <a:endParaRPr lang="en-US" sz="3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500" i="1" u="none" strike="noStrike" dirty="0">
                          <a:effectLst/>
                        </a:rPr>
                        <a:t>2.63%</a:t>
                      </a:r>
                      <a:endParaRPr lang="en-US" sz="3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382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5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6D170-FC09-3B43-B4CA-BBD03F43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700"/>
                </a:solidFill>
              </a:rPr>
              <a:t>Can Brooklyn Coop pay its Bills?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F2CEF-19BD-E449-87DA-E75F2CC07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This ratio – operating  income divided by operating expenses – answers that question.</a:t>
            </a:r>
          </a:p>
        </p:txBody>
      </p:sp>
    </p:spTree>
    <p:extLst>
      <p:ext uri="{BB962C8B-B14F-4D97-AF65-F5344CB8AC3E}">
        <p14:creationId xmlns:p14="http://schemas.microsoft.com/office/powerpoint/2010/main" val="3181946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DF8B4-3374-0040-A90F-3D814F575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708" y="365125"/>
            <a:ext cx="852581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>
                <a:solidFill>
                  <a:srgbClr val="00B700"/>
                </a:solidFill>
                <a:latin typeface="+mj-lt"/>
                <a:ea typeface="+mj-ea"/>
                <a:cs typeface="+mj-cs"/>
              </a:rPr>
              <a:t>Operating Income as % of Operating Expenses</a:t>
            </a:r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1A3E8ECC-5241-1641-AD17-4B031EF9B3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474914"/>
              </p:ext>
            </p:extLst>
          </p:nvPr>
        </p:nvGraphicFramePr>
        <p:xfrm>
          <a:off x="2572513" y="1488453"/>
          <a:ext cx="5420278" cy="3976217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1940632">
                  <a:extLst>
                    <a:ext uri="{9D8B030D-6E8A-4147-A177-3AD203B41FA5}">
                      <a16:colId xmlns:a16="http://schemas.microsoft.com/office/drawing/2014/main" val="340687046"/>
                    </a:ext>
                  </a:extLst>
                </a:gridCol>
                <a:gridCol w="3479646">
                  <a:extLst>
                    <a:ext uri="{9D8B030D-6E8A-4147-A177-3AD203B41FA5}">
                      <a16:colId xmlns:a16="http://schemas.microsoft.com/office/drawing/2014/main" val="3464258019"/>
                    </a:ext>
                  </a:extLst>
                </a:gridCol>
              </a:tblGrid>
              <a:tr h="4351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2012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1" marR="19391" marT="193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68%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3557" marR="19391" marT="19391" marB="0" anchor="ctr"/>
                </a:tc>
                <a:extLst>
                  <a:ext uri="{0D108BD9-81ED-4DB2-BD59-A6C34878D82A}">
                    <a16:rowId xmlns:a16="http://schemas.microsoft.com/office/drawing/2014/main" val="624065781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2014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1" marR="19391" marT="193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82%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3557" marR="19391" marT="19391" marB="0" anchor="ctr"/>
                </a:tc>
                <a:extLst>
                  <a:ext uri="{0D108BD9-81ED-4DB2-BD59-A6C34878D82A}">
                    <a16:rowId xmlns:a16="http://schemas.microsoft.com/office/drawing/2014/main" val="857411719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2016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1" marR="19391" marT="193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86%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3557" marR="19391" marT="19391" marB="0" anchor="ctr"/>
                </a:tc>
                <a:extLst>
                  <a:ext uri="{0D108BD9-81ED-4DB2-BD59-A6C34878D82A}">
                    <a16:rowId xmlns:a16="http://schemas.microsoft.com/office/drawing/2014/main" val="4065322152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2018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1" marR="19391" marT="193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97%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3557" marR="19391" marT="19391" marB="0" anchor="ctr"/>
                </a:tc>
                <a:extLst>
                  <a:ext uri="{0D108BD9-81ED-4DB2-BD59-A6C34878D82A}">
                    <a16:rowId xmlns:a16="http://schemas.microsoft.com/office/drawing/2014/main" val="2323760061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19391" marR="19391" marT="193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>
                          <a:effectLst/>
                          <a:latin typeface="+mn-lt"/>
                        </a:rPr>
                        <a:t>95%</a:t>
                      </a:r>
                    </a:p>
                  </a:txBody>
                  <a:tcPr marL="523557" marR="19391" marT="19391" marB="0" anchor="ctr"/>
                </a:tc>
                <a:extLst>
                  <a:ext uri="{0D108BD9-81ED-4DB2-BD59-A6C34878D82A}">
                    <a16:rowId xmlns:a16="http://schemas.microsoft.com/office/drawing/2014/main" val="297806950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9391" marR="19391" marT="193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0" u="none" strike="noStrike" dirty="0"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523557" marR="19391" marT="19391" marB="0" anchor="ctr"/>
                </a:tc>
                <a:extLst>
                  <a:ext uri="{0D108BD9-81ED-4DB2-BD59-A6C34878D82A}">
                    <a16:rowId xmlns:a16="http://schemas.microsoft.com/office/drawing/2014/main" val="1778390854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peer avg:</a:t>
                      </a:r>
                    </a:p>
                  </a:txBody>
                  <a:tcPr marL="19391" marR="19391" marT="193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b="0" i="1" u="none" strike="noStrike" dirty="0">
                          <a:effectLst/>
                          <a:latin typeface="+mn-lt"/>
                        </a:rPr>
                        <a:t>125%</a:t>
                      </a:r>
                    </a:p>
                  </a:txBody>
                  <a:tcPr marL="523557" marR="19391" marT="19391" marB="0" anchor="ctr"/>
                </a:tc>
                <a:extLst>
                  <a:ext uri="{0D108BD9-81ED-4DB2-BD59-A6C34878D82A}">
                    <a16:rowId xmlns:a16="http://schemas.microsoft.com/office/drawing/2014/main" val="3493846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594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2F75-5BDC-FA4C-8C6F-189AE9710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700"/>
                </a:solidFill>
              </a:rPr>
              <a:t>Net Worth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1852D-8F9D-8B41-BEE8-4F9595E6F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To calculate the net worth ratio, you add </a:t>
            </a:r>
          </a:p>
          <a:p>
            <a:pPr marL="0" indent="0">
              <a:buNone/>
            </a:pPr>
            <a:r>
              <a:rPr lang="en-US" sz="3600" dirty="0"/>
              <a:t>Reserves + Undivided Earnings + Secondary Capital (this is the total net worth)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and divide by Assets.</a:t>
            </a:r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825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081F2-08F4-8646-82A5-885ABF4CE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0417" y="373488"/>
            <a:ext cx="4359520" cy="1080864"/>
          </a:xfrm>
        </p:spPr>
        <p:txBody>
          <a:bodyPr/>
          <a:lstStyle/>
          <a:p>
            <a:r>
              <a:rPr lang="en-US" b="1" dirty="0">
                <a:solidFill>
                  <a:srgbClr val="00B700"/>
                </a:solidFill>
              </a:rPr>
              <a:t>Net Worth/ Assets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256E4FE-2C05-0A4E-8582-009798BA42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518316"/>
              </p:ext>
            </p:extLst>
          </p:nvPr>
        </p:nvGraphicFramePr>
        <p:xfrm>
          <a:off x="2616745" y="1407450"/>
          <a:ext cx="5281690" cy="3907155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1996229">
                  <a:extLst>
                    <a:ext uri="{9D8B030D-6E8A-4147-A177-3AD203B41FA5}">
                      <a16:colId xmlns:a16="http://schemas.microsoft.com/office/drawing/2014/main" val="929424203"/>
                    </a:ext>
                  </a:extLst>
                </a:gridCol>
                <a:gridCol w="3285461">
                  <a:extLst>
                    <a:ext uri="{9D8B030D-6E8A-4147-A177-3AD203B41FA5}">
                      <a16:colId xmlns:a16="http://schemas.microsoft.com/office/drawing/2014/main" val="960319137"/>
                    </a:ext>
                  </a:extLst>
                </a:gridCol>
              </a:tblGrid>
              <a:tr h="446852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2012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8.4%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435517"/>
                  </a:ext>
                </a:extLst>
              </a:tr>
              <a:tr h="446852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2014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8.3%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2478190"/>
                  </a:ext>
                </a:extLst>
              </a:tr>
              <a:tr h="446852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2016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9.8%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4118949"/>
                  </a:ext>
                </a:extLst>
              </a:tr>
              <a:tr h="446852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2018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7.4%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1175451"/>
                  </a:ext>
                </a:extLst>
              </a:tr>
              <a:tr h="446852"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7310042"/>
                  </a:ext>
                </a:extLst>
              </a:tr>
              <a:tr h="446852"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2030021"/>
                  </a:ext>
                </a:extLst>
              </a:tr>
              <a:tr h="446852"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i="1" u="none" strike="noStrike" dirty="0">
                          <a:effectLst/>
                        </a:rPr>
                        <a:t>peer avg</a:t>
                      </a:r>
                      <a:endParaRPr lang="en-US" sz="3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i="1" u="none" strike="noStrike" dirty="0">
                          <a:effectLst/>
                        </a:rPr>
                        <a:t>11.2%</a:t>
                      </a:r>
                      <a:endParaRPr lang="en-US" sz="3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9227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975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5FA6B-449C-2A4A-8C0A-A55E08351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solidFill>
                  <a:srgbClr val="00B700"/>
                </a:solidFill>
              </a:rPr>
            </a:br>
            <a:r>
              <a:rPr lang="en-US" b="1" dirty="0">
                <a:solidFill>
                  <a:srgbClr val="00B700"/>
                </a:solidFill>
              </a:rPr>
              <a:t>Group Exercise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8ABE6-353F-6E48-BDC2-A13D67F83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92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Evaluate a small credit union’s financial statements tell us what its </a:t>
            </a:r>
            <a:r>
              <a:rPr lang="en-US" sz="4000" b="1" dirty="0"/>
              <a:t>critical ratios </a:t>
            </a:r>
            <a:r>
              <a:rPr lang="en-US" sz="3600" dirty="0"/>
              <a:t>are.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What strengths or vulnerabilities do you see?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13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FE699A6-BC19-C944-8871-25ACD5502D85}"/>
              </a:ext>
            </a:extLst>
          </p:cNvPr>
          <p:cNvSpPr txBox="1"/>
          <p:nvPr/>
        </p:nvSpPr>
        <p:spPr>
          <a:xfrm>
            <a:off x="173181" y="150021"/>
            <a:ext cx="4745182" cy="697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500" b="1" kern="1200" dirty="0">
                <a:solidFill>
                  <a:srgbClr val="00B700"/>
                </a:solidFill>
                <a:latin typeface="+mj-lt"/>
                <a:ea typeface="+mj-ea"/>
                <a:cs typeface="+mj-cs"/>
              </a:rPr>
              <a:t>Sample Credit Union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48520-792D-D04A-A592-0C53DF156C8F}"/>
              </a:ext>
            </a:extLst>
          </p:cNvPr>
          <p:cNvSpPr txBox="1"/>
          <p:nvPr/>
        </p:nvSpPr>
        <p:spPr>
          <a:xfrm>
            <a:off x="3962400" y="8174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A2203-86EE-2642-95D3-FBB49297359E}"/>
              </a:ext>
            </a:extLst>
          </p:cNvPr>
          <p:cNvSpPr txBox="1"/>
          <p:nvPr/>
        </p:nvSpPr>
        <p:spPr>
          <a:xfrm>
            <a:off x="914400" y="1233055"/>
            <a:ext cx="0" cy="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9AAFA10-7158-0146-AF85-39E8730D4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638642"/>
              </p:ext>
            </p:extLst>
          </p:nvPr>
        </p:nvGraphicFramePr>
        <p:xfrm>
          <a:off x="545912" y="858359"/>
          <a:ext cx="10822673" cy="559703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42655">
                  <a:extLst>
                    <a:ext uri="{9D8B030D-6E8A-4147-A177-3AD203B41FA5}">
                      <a16:colId xmlns:a16="http://schemas.microsoft.com/office/drawing/2014/main" val="218101677"/>
                    </a:ext>
                  </a:extLst>
                </a:gridCol>
                <a:gridCol w="2066572">
                  <a:extLst>
                    <a:ext uri="{9D8B030D-6E8A-4147-A177-3AD203B41FA5}">
                      <a16:colId xmlns:a16="http://schemas.microsoft.com/office/drawing/2014/main" val="3984791068"/>
                    </a:ext>
                  </a:extLst>
                </a:gridCol>
                <a:gridCol w="658786">
                  <a:extLst>
                    <a:ext uri="{9D8B030D-6E8A-4147-A177-3AD203B41FA5}">
                      <a16:colId xmlns:a16="http://schemas.microsoft.com/office/drawing/2014/main" val="4214960277"/>
                    </a:ext>
                  </a:extLst>
                </a:gridCol>
                <a:gridCol w="3407598">
                  <a:extLst>
                    <a:ext uri="{9D8B030D-6E8A-4147-A177-3AD203B41FA5}">
                      <a16:colId xmlns:a16="http://schemas.microsoft.com/office/drawing/2014/main" val="4042048518"/>
                    </a:ext>
                  </a:extLst>
                </a:gridCol>
                <a:gridCol w="1447062">
                  <a:extLst>
                    <a:ext uri="{9D8B030D-6E8A-4147-A177-3AD203B41FA5}">
                      <a16:colId xmlns:a16="http://schemas.microsoft.com/office/drawing/2014/main" val="689567635"/>
                    </a:ext>
                  </a:extLst>
                </a:gridCol>
              </a:tblGrid>
              <a:tr h="3845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strike="noStrike" dirty="0">
                          <a:effectLst/>
                        </a:rPr>
                        <a:t>Balance Sheet</a:t>
                      </a:r>
                      <a:endParaRPr lang="en-US" sz="18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ASSETS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LIABILITIES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3997281463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Cash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0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$409,185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Accounts Payable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0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$5,590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2340637346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Loans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0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$1,850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589298143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Allowance for Loan Losses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0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-$396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SHAREHOLDER EQUITY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4144189423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NCUSIF Investment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0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$3,792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Member Deposits, savings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0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$148,023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4283698054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Fixed Assets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0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$3,492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Member Deposits, checking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0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$215,697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1290189524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Reserves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0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$48,613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2443098259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1836561816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1" u="none" strike="noStrike" dirty="0">
                          <a:effectLst/>
                        </a:rPr>
                        <a:t>TOTAL</a:t>
                      </a:r>
                      <a:endParaRPr lang="en-US" sz="20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$417,923</a:t>
                      </a:r>
                      <a:endParaRPr lang="en-US" sz="2000" b="1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1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$417,923</a:t>
                      </a:r>
                      <a:endParaRPr lang="en-US" sz="20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1149677018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3587650145"/>
                  </a:ext>
                </a:extLst>
              </a:tr>
              <a:tr h="3845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sng" strike="noStrike" dirty="0">
                          <a:effectLst/>
                        </a:rPr>
                        <a:t>Income Statement</a:t>
                      </a:r>
                      <a:endParaRPr lang="en-US" sz="24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4018617195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Interest Income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$530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2370487894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Investment Income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$2,260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4111801834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sng" strike="noStrike">
                          <a:effectLst/>
                        </a:rPr>
                        <a:t>Total Operating Income</a:t>
                      </a:r>
                      <a:endParaRPr lang="en-US" sz="2000" b="1" i="0" u="sng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sng" strike="noStrike">
                          <a:effectLst/>
                        </a:rPr>
                        <a:t>$2,790</a:t>
                      </a:r>
                      <a:endParaRPr lang="en-US" sz="2000" b="1" i="0" u="sng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sng" strike="noStrike" dirty="0">
                          <a:effectLst/>
                        </a:rPr>
                        <a:t>Total Operating Expense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sng" strike="noStrike" dirty="0">
                          <a:effectLst/>
                        </a:rPr>
                        <a:t>$3,960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328711146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492780410"/>
                  </a:ext>
                </a:extLst>
              </a:tr>
              <a:tr h="321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sng" strike="noStrike" dirty="0">
                          <a:effectLst/>
                        </a:rPr>
                        <a:t>Net Income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sng" strike="noStrike" dirty="0">
                          <a:effectLst/>
                        </a:rPr>
                        <a:t>-$1,170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i="1" u="none" strike="noStrike" dirty="0">
                          <a:effectLst/>
                        </a:rPr>
                        <a:t>*Loan Losses in 2018</a:t>
                      </a:r>
                      <a:endParaRPr lang="en-US" sz="20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i="1" u="none" strike="noStrike" dirty="0">
                          <a:effectLst/>
                        </a:rPr>
                        <a:t>$0.00</a:t>
                      </a:r>
                      <a:endParaRPr lang="en-US" sz="20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2" marR="8212" marT="8212" marB="0" anchor="b"/>
                </a:tc>
                <a:extLst>
                  <a:ext uri="{0D108BD9-81ED-4DB2-BD59-A6C34878D82A}">
                    <a16:rowId xmlns:a16="http://schemas.microsoft.com/office/drawing/2014/main" val="515174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18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07513-AF68-A449-968E-55B653CCD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700"/>
                </a:solidFill>
              </a:rPr>
              <a:t>What does a financial statement tell me?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35794-AD65-1742-988F-34B845B52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25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Most companies has two types of financial statements.</a:t>
            </a:r>
          </a:p>
          <a:p>
            <a:pPr marL="0" indent="0">
              <a:buNone/>
            </a:pPr>
            <a:endParaRPr lang="en-US" sz="3000" dirty="0"/>
          </a:p>
          <a:p>
            <a:pPr marL="514350" indent="-514350">
              <a:buAutoNum type="arabicPeriod"/>
            </a:pPr>
            <a:r>
              <a:rPr lang="en-US" sz="3000" dirty="0"/>
              <a:t>An </a:t>
            </a:r>
            <a:r>
              <a:rPr lang="en-US" sz="3000" b="1" dirty="0"/>
              <a:t>income statement </a:t>
            </a:r>
            <a:r>
              <a:rPr lang="en-US" sz="3000" dirty="0"/>
              <a:t>shows income and expenses and tells us if the organization can pay its bills.  It has a beginning date and an end date.</a:t>
            </a:r>
          </a:p>
          <a:p>
            <a:pPr marL="514350" indent="-514350">
              <a:buAutoNum type="arabicPeriod"/>
            </a:pPr>
            <a:endParaRPr lang="en-US" sz="3000" dirty="0"/>
          </a:p>
          <a:p>
            <a:pPr marL="514350" indent="-514350">
              <a:buAutoNum type="arabicPeriod"/>
            </a:pPr>
            <a:r>
              <a:rPr lang="en-US" sz="3000" dirty="0"/>
              <a:t>A </a:t>
            </a:r>
            <a:r>
              <a:rPr lang="en-US" sz="3000" b="1" dirty="0"/>
              <a:t>balance sheet </a:t>
            </a:r>
            <a:r>
              <a:rPr lang="en-US" sz="3000" dirty="0"/>
              <a:t>shows the fundamentals of an organization: how healthy it is, what are its strengths and its vulnerabilities.  It has just the end date.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60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6A919-A9AF-0290-6BBE-4E520EE4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8E522-1A2C-EACB-C47B-95DCBB18D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26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D302C-D633-1E48-83FC-3071C43E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471" y="265898"/>
            <a:ext cx="8512631" cy="1325563"/>
          </a:xfrm>
        </p:spPr>
        <p:txBody>
          <a:bodyPr>
            <a:normAutofit fontScale="90000"/>
          </a:bodyPr>
          <a:lstStyle/>
          <a:p>
            <a:pPr fontAlgn="b"/>
            <a:br>
              <a:rPr lang="en-US" sz="5000" b="1" dirty="0">
                <a:solidFill>
                  <a:srgbClr val="00B700"/>
                </a:solidFill>
              </a:rPr>
            </a:br>
            <a:r>
              <a:rPr lang="en-US" sz="5000" b="1" dirty="0">
                <a:solidFill>
                  <a:srgbClr val="00B700"/>
                </a:solidFill>
              </a:rPr>
              <a:t>Sample Credit Union Critical Ratios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568959-45FD-BE45-A13B-BF7FFE1532F4}"/>
              </a:ext>
            </a:extLst>
          </p:cNvPr>
          <p:cNvSpPr/>
          <p:nvPr/>
        </p:nvSpPr>
        <p:spPr>
          <a:xfrm>
            <a:off x="859809" y="2344737"/>
            <a:ext cx="9539785" cy="2766788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/>
                </a:solidFill>
              </a:rPr>
              <a:t>Loans / Deposits 				0.5%</a:t>
            </a:r>
          </a:p>
          <a:p>
            <a:pPr marL="457200" indent="-45720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/>
                </a:solidFill>
              </a:rPr>
              <a:t>Loan Losses / Loans 			0.0%</a:t>
            </a:r>
          </a:p>
          <a:p>
            <a:pPr marL="457200" indent="-45720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/>
                </a:solidFill>
              </a:rPr>
              <a:t>Return on Assets 				- 0.27%	</a:t>
            </a:r>
          </a:p>
          <a:p>
            <a:pPr marL="457200" indent="-45720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/>
                </a:solidFill>
              </a:rPr>
              <a:t>Net Worth / Assets 			11.6%</a:t>
            </a:r>
          </a:p>
          <a:p>
            <a:pPr marL="457200" indent="-45720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/>
                </a:solidFill>
              </a:rPr>
              <a:t>Op income / Op expenses 		70.5%</a:t>
            </a:r>
            <a:r>
              <a:rPr lang="en-US" sz="3500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61192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8594B5-3943-2040-8DCB-BF6E76D6D48D}"/>
              </a:ext>
            </a:extLst>
          </p:cNvPr>
          <p:cNvSpPr txBox="1"/>
          <p:nvPr/>
        </p:nvSpPr>
        <p:spPr>
          <a:xfrm>
            <a:off x="4286250" y="14287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3E683EE-FE34-9647-8680-09FA7AB5E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444959"/>
              </p:ext>
            </p:extLst>
          </p:nvPr>
        </p:nvGraphicFramePr>
        <p:xfrm>
          <a:off x="69954" y="273605"/>
          <a:ext cx="12052091" cy="6472805"/>
        </p:xfrm>
        <a:graphic>
          <a:graphicData uri="http://schemas.openxmlformats.org/drawingml/2006/table">
            <a:tbl>
              <a:tblPr/>
              <a:tblGrid>
                <a:gridCol w="4270226">
                  <a:extLst>
                    <a:ext uri="{9D8B030D-6E8A-4147-A177-3AD203B41FA5}">
                      <a16:colId xmlns:a16="http://schemas.microsoft.com/office/drawing/2014/main" val="2401521199"/>
                    </a:ext>
                  </a:extLst>
                </a:gridCol>
                <a:gridCol w="1390919">
                  <a:extLst>
                    <a:ext uri="{9D8B030D-6E8A-4147-A177-3AD203B41FA5}">
                      <a16:colId xmlns:a16="http://schemas.microsoft.com/office/drawing/2014/main" val="1963481297"/>
                    </a:ext>
                  </a:extLst>
                </a:gridCol>
                <a:gridCol w="352077">
                  <a:extLst>
                    <a:ext uri="{9D8B030D-6E8A-4147-A177-3AD203B41FA5}">
                      <a16:colId xmlns:a16="http://schemas.microsoft.com/office/drawing/2014/main" val="3721821017"/>
                    </a:ext>
                  </a:extLst>
                </a:gridCol>
                <a:gridCol w="4853868">
                  <a:extLst>
                    <a:ext uri="{9D8B030D-6E8A-4147-A177-3AD203B41FA5}">
                      <a16:colId xmlns:a16="http://schemas.microsoft.com/office/drawing/2014/main" val="4023827968"/>
                    </a:ext>
                  </a:extLst>
                </a:gridCol>
                <a:gridCol w="1185001">
                  <a:extLst>
                    <a:ext uri="{9D8B030D-6E8A-4147-A177-3AD203B41FA5}">
                      <a16:colId xmlns:a16="http://schemas.microsoft.com/office/drawing/2014/main" val="3624188725"/>
                    </a:ext>
                  </a:extLst>
                </a:gridCol>
              </a:tblGrid>
              <a:tr h="395263">
                <a:tc gridSpan="4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00B7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Brooklyn Coop Income and Expenses, Jan 1 - Jun 30, 2019</a:t>
                      </a:r>
                      <a:endParaRPr lang="en-US" sz="2800" b="0" i="0" u="none" strike="noStrike" dirty="0">
                        <a:solidFill>
                          <a:srgbClr val="00B7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029" marR="106029" marT="53015" marB="530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" marR="11045" marT="11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99439"/>
                  </a:ext>
                </a:extLst>
              </a:tr>
              <a:tr h="44890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Interest Income (from loans)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$621,456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Employee Salaries and Benefits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$522,364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442442"/>
                  </a:ext>
                </a:extLst>
              </a:tr>
              <a:tr h="28298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Fee Income (for account-related services)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$227,320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Occupancy (rent, utilities … 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$141,178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558085"/>
                  </a:ext>
                </a:extLst>
              </a:tr>
              <a:tr h="75739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Interchange Income (from Visa and merchants)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$113,980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Data Processing (to Visa for card services)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$127,692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742061"/>
                  </a:ext>
                </a:extLst>
              </a:tr>
              <a:tr h="4507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Interest Income (from investments)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$65,417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Contracted Services (IT, collection agencies …)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$100,758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488251"/>
                  </a:ext>
                </a:extLst>
              </a:tr>
              <a:tr h="42500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Contribution from Grow Brooklyn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$44,254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Office Operations (supplies, insurance, … 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$91,438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85207"/>
                  </a:ext>
                </a:extLst>
              </a:tr>
              <a:tr h="45076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Small Business Tax Program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$43,363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Loan Loss Expense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$98,750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842743"/>
                  </a:ext>
                </a:extLst>
              </a:tr>
              <a:tr h="45076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Other Income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$52,555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Losses Due to Fraud and Bounced Checks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$32,872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396534"/>
                  </a:ext>
                </a:extLst>
              </a:tr>
              <a:tr h="43788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Dividends to Members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$20,271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322443"/>
                  </a:ext>
                </a:extLst>
              </a:tr>
              <a:tr h="40537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Other Expenses (marketing, staff training ..)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$70,733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409196"/>
                  </a:ext>
                </a:extLst>
              </a:tr>
              <a:tr h="55608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sng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Total Operating Income</a:t>
                      </a: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sng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$1,168,345</a:t>
                      </a: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sng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Total Operating Expense</a:t>
                      </a: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sng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$1,206,056</a:t>
                      </a: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625806"/>
                  </a:ext>
                </a:extLst>
              </a:tr>
              <a:tr h="55608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Non-Operating Income (grants)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$65,322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Non-Operating Expense (loss on foreclosed asset)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$22,326</a:t>
                      </a: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33662"/>
                  </a:ext>
                </a:extLst>
              </a:tr>
              <a:tr h="28298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u="sng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Net Income</a:t>
                      </a:r>
                      <a:endParaRPr lang="en-US" sz="2000" b="0" i="1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u="sng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$5,285</a:t>
                      </a:r>
                      <a:endParaRPr lang="en-US" sz="2000" b="0" i="1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45" marR="11045" marT="1104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181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745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F3F2B-0848-1B45-82C0-F56784FA7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74" y="6637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00B700"/>
                </a:solidFill>
              </a:rPr>
              <a:t>What is on a balance sheet?</a:t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D8B31-818E-EE4C-A788-A8E9A074B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631" y="1642366"/>
            <a:ext cx="6049297" cy="1213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Asset - Liabilities = Equity </a:t>
            </a:r>
          </a:p>
          <a:p>
            <a:endParaRPr lang="en-US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2B6D81-FE7B-F443-95DB-8D0F005A9225}"/>
              </a:ext>
            </a:extLst>
          </p:cNvPr>
          <p:cNvSpPr/>
          <p:nvPr/>
        </p:nvSpPr>
        <p:spPr>
          <a:xfrm>
            <a:off x="1472380" y="2502622"/>
            <a:ext cx="96601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Assets </a:t>
            </a:r>
            <a:r>
              <a:rPr lang="en-US" sz="3200" dirty="0"/>
              <a:t>are everything the organization owns that can earn revenue, including items we can sell for cash.</a:t>
            </a:r>
          </a:p>
          <a:p>
            <a:endParaRPr lang="en-US" sz="3200" dirty="0"/>
          </a:p>
          <a:p>
            <a:r>
              <a:rPr lang="en-US" sz="3200" b="1" dirty="0"/>
              <a:t>Liabilities</a:t>
            </a:r>
            <a:r>
              <a:rPr lang="en-US" sz="3200" dirty="0"/>
              <a:t> are everything that can reduce assets.</a:t>
            </a:r>
          </a:p>
          <a:p>
            <a:endParaRPr lang="en-US" sz="3200" dirty="0"/>
          </a:p>
          <a:p>
            <a:r>
              <a:rPr lang="en-US" sz="3200" b="1" dirty="0"/>
              <a:t>Equity</a:t>
            </a:r>
            <a:r>
              <a:rPr lang="en-US" sz="3200" dirty="0"/>
              <a:t> is the difference between the two. It is also called Net Assets. </a:t>
            </a:r>
          </a:p>
        </p:txBody>
      </p:sp>
    </p:spTree>
    <p:extLst>
      <p:ext uri="{BB962C8B-B14F-4D97-AF65-F5344CB8AC3E}">
        <p14:creationId xmlns:p14="http://schemas.microsoft.com/office/powerpoint/2010/main" val="3635308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2AED41-CAB9-2447-A26D-B78C922467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86222"/>
              </p:ext>
            </p:extLst>
          </p:nvPr>
        </p:nvGraphicFramePr>
        <p:xfrm>
          <a:off x="360218" y="1041610"/>
          <a:ext cx="11142518" cy="519109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298777">
                  <a:extLst>
                    <a:ext uri="{9D8B030D-6E8A-4147-A177-3AD203B41FA5}">
                      <a16:colId xmlns:a16="http://schemas.microsoft.com/office/drawing/2014/main" val="1336066083"/>
                    </a:ext>
                  </a:extLst>
                </a:gridCol>
                <a:gridCol w="1804768">
                  <a:extLst>
                    <a:ext uri="{9D8B030D-6E8A-4147-A177-3AD203B41FA5}">
                      <a16:colId xmlns:a16="http://schemas.microsoft.com/office/drawing/2014/main" val="3672925111"/>
                    </a:ext>
                  </a:extLst>
                </a:gridCol>
                <a:gridCol w="600767">
                  <a:extLst>
                    <a:ext uri="{9D8B030D-6E8A-4147-A177-3AD203B41FA5}">
                      <a16:colId xmlns:a16="http://schemas.microsoft.com/office/drawing/2014/main" val="873273656"/>
                    </a:ext>
                  </a:extLst>
                </a:gridCol>
                <a:gridCol w="3812720">
                  <a:extLst>
                    <a:ext uri="{9D8B030D-6E8A-4147-A177-3AD203B41FA5}">
                      <a16:colId xmlns:a16="http://schemas.microsoft.com/office/drawing/2014/main" val="2406098519"/>
                    </a:ext>
                  </a:extLst>
                </a:gridCol>
                <a:gridCol w="1625486">
                  <a:extLst>
                    <a:ext uri="{9D8B030D-6E8A-4147-A177-3AD203B41FA5}">
                      <a16:colId xmlns:a16="http://schemas.microsoft.com/office/drawing/2014/main" val="2099372469"/>
                    </a:ext>
                  </a:extLst>
                </a:gridCol>
              </a:tblGrid>
              <a:tr h="591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sng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ASSETS</a:t>
                      </a:r>
                      <a:endParaRPr lang="en-US" sz="2100" b="1" i="0" u="sng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LIABILITIES</a:t>
                      </a:r>
                      <a:endParaRPr lang="en-US" sz="2100" b="1" i="0" u="sng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1912089812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Cash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$1,522,043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Accounts Payable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$308,038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2367441669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Loans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$20,180,809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Notes and Interest Payable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$238,407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833600779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Allowance for Loan Losses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-$144,917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Nonmember Deposits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$380,000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292434581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Investments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$6,178,934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Deferred Grants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$1,043,700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4219633812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NCUSIF Investment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$221,091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Liabilities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$220,945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1690904432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Fixed Assets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$266,292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29449382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Accounts Receivable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$151,688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sng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SHAREHOLDER EQUITY</a:t>
                      </a:r>
                      <a:endParaRPr lang="en-US" sz="2100" b="1" i="0" u="sng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3685549900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Assets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$187,680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Member Deposits, savings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$17,283,843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4202939826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Member Deposits, checking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$7,172,862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2353562500"/>
                  </a:ext>
                </a:extLst>
              </a:tr>
              <a:tr h="645736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Reserves and Undivided Earnings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$1,774,157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3075199458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Capital</a:t>
                      </a:r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$141,668</a:t>
                      </a:r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1662881659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4875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742813475"/>
                  </a:ext>
                </a:extLst>
              </a:tr>
              <a:tr h="327346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2100" b="1" i="1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$28,563,620</a:t>
                      </a:r>
                      <a:endParaRPr lang="en-US" sz="2100" b="1" i="1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1" i="1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2100" b="1" i="1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$28,563,620</a:t>
                      </a:r>
                      <a:endParaRPr lang="en-US" sz="2100" b="1" i="1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1" marR="9431" marT="9431" marB="0" anchor="b"/>
                </a:tc>
                <a:extLst>
                  <a:ext uri="{0D108BD9-81ED-4DB2-BD59-A6C34878D82A}">
                    <a16:rowId xmlns:a16="http://schemas.microsoft.com/office/drawing/2014/main" val="2566817433"/>
                  </a:ext>
                </a:extLst>
              </a:tr>
            </a:tbl>
          </a:graphicData>
        </a:graphic>
      </p:graphicFrame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DD259C8-704E-1641-A43E-0FBE6B227309}"/>
              </a:ext>
            </a:extLst>
          </p:cNvPr>
          <p:cNvCxnSpPr>
            <a:cxnSpLocks/>
          </p:cNvCxnSpPr>
          <p:nvPr/>
        </p:nvCxnSpPr>
        <p:spPr>
          <a:xfrm>
            <a:off x="6096000" y="4309368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5909FEB-EA70-404E-8DDC-E1D7617A6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893828"/>
              </p:ext>
            </p:extLst>
          </p:nvPr>
        </p:nvGraphicFramePr>
        <p:xfrm>
          <a:off x="360217" y="473479"/>
          <a:ext cx="9298937" cy="49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98937">
                  <a:extLst>
                    <a:ext uri="{9D8B030D-6E8A-4147-A177-3AD203B41FA5}">
                      <a16:colId xmlns:a16="http://schemas.microsoft.com/office/drawing/2014/main" val="2083556911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rgbClr val="00B7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Brooklyn Coop Balance</a:t>
                      </a:r>
                      <a:r>
                        <a:rPr lang="en-US" sz="3200" b="1" i="0" u="none" strike="noStrike" baseline="0" dirty="0">
                          <a:solidFill>
                            <a:srgbClr val="00B7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Sheet</a:t>
                      </a:r>
                      <a:r>
                        <a:rPr lang="en-US" sz="3200" b="1" i="0" u="none" strike="noStrike" dirty="0">
                          <a:solidFill>
                            <a:srgbClr val="00B7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June 30 2019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183758"/>
                  </a:ext>
                </a:extLst>
              </a:tr>
            </a:tbl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2800936-958C-FD4C-ABA3-BC65CC15B6FE}"/>
              </a:ext>
            </a:extLst>
          </p:cNvPr>
          <p:cNvCxnSpPr>
            <a:cxnSpLocks/>
          </p:cNvCxnSpPr>
          <p:nvPr/>
        </p:nvCxnSpPr>
        <p:spPr>
          <a:xfrm>
            <a:off x="6096000" y="5240606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31C24CE-B5A3-6046-A030-9AB256E2A95C}"/>
              </a:ext>
            </a:extLst>
          </p:cNvPr>
          <p:cNvCxnSpPr>
            <a:cxnSpLocks/>
          </p:cNvCxnSpPr>
          <p:nvPr/>
        </p:nvCxnSpPr>
        <p:spPr>
          <a:xfrm>
            <a:off x="6096000" y="5572888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14ADC7F-884D-594B-8CF9-ADDDC0355194}"/>
              </a:ext>
            </a:extLst>
          </p:cNvPr>
          <p:cNvCxnSpPr>
            <a:cxnSpLocks/>
          </p:cNvCxnSpPr>
          <p:nvPr/>
        </p:nvCxnSpPr>
        <p:spPr>
          <a:xfrm>
            <a:off x="360217" y="1950893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D2A3A4A-07F0-9C4E-8014-03673474FD80}"/>
              </a:ext>
            </a:extLst>
          </p:cNvPr>
          <p:cNvCxnSpPr>
            <a:cxnSpLocks/>
          </p:cNvCxnSpPr>
          <p:nvPr/>
        </p:nvCxnSpPr>
        <p:spPr>
          <a:xfrm>
            <a:off x="360217" y="2299610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016E925-384E-A94F-92C5-685F32BF91A3}"/>
              </a:ext>
            </a:extLst>
          </p:cNvPr>
          <p:cNvCxnSpPr>
            <a:cxnSpLocks/>
          </p:cNvCxnSpPr>
          <p:nvPr/>
        </p:nvCxnSpPr>
        <p:spPr>
          <a:xfrm>
            <a:off x="360217" y="2630351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B734BAF-6AAC-394F-8C12-04713789B9E9}"/>
              </a:ext>
            </a:extLst>
          </p:cNvPr>
          <p:cNvCxnSpPr>
            <a:cxnSpLocks/>
          </p:cNvCxnSpPr>
          <p:nvPr/>
        </p:nvCxnSpPr>
        <p:spPr>
          <a:xfrm>
            <a:off x="360217" y="2918938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9F4F818-3CDA-C74E-9D2E-6BDCA3CD7753}"/>
              </a:ext>
            </a:extLst>
          </p:cNvPr>
          <p:cNvCxnSpPr>
            <a:cxnSpLocks/>
          </p:cNvCxnSpPr>
          <p:nvPr/>
        </p:nvCxnSpPr>
        <p:spPr>
          <a:xfrm>
            <a:off x="360217" y="3599874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ED0908-5357-8F48-A234-AE0959534268}"/>
              </a:ext>
            </a:extLst>
          </p:cNvPr>
          <p:cNvCxnSpPr>
            <a:cxnSpLocks/>
          </p:cNvCxnSpPr>
          <p:nvPr/>
        </p:nvCxnSpPr>
        <p:spPr>
          <a:xfrm>
            <a:off x="360217" y="4293727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3EBE0A0-A6D8-A643-B63D-DDD87116727B}"/>
              </a:ext>
            </a:extLst>
          </p:cNvPr>
          <p:cNvCxnSpPr>
            <a:cxnSpLocks/>
          </p:cNvCxnSpPr>
          <p:nvPr/>
        </p:nvCxnSpPr>
        <p:spPr>
          <a:xfrm>
            <a:off x="6096000" y="1950893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A1AC075-3DC8-1B43-AAC6-E9AE3F6FA2A3}"/>
              </a:ext>
            </a:extLst>
          </p:cNvPr>
          <p:cNvCxnSpPr>
            <a:cxnSpLocks/>
          </p:cNvCxnSpPr>
          <p:nvPr/>
        </p:nvCxnSpPr>
        <p:spPr>
          <a:xfrm>
            <a:off x="6096000" y="2918938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AED8335-133D-374D-BDA4-4250C2EF600D}"/>
              </a:ext>
            </a:extLst>
          </p:cNvPr>
          <p:cNvCxnSpPr>
            <a:cxnSpLocks/>
          </p:cNvCxnSpPr>
          <p:nvPr/>
        </p:nvCxnSpPr>
        <p:spPr>
          <a:xfrm>
            <a:off x="6096000" y="2630351"/>
            <a:ext cx="3048000" cy="0"/>
          </a:xfrm>
          <a:prstGeom prst="line">
            <a:avLst/>
          </a:prstGeom>
          <a:ln w="920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20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BC56E0-43B1-BD43-894B-FA3F5270BB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55471"/>
              </p:ext>
            </p:extLst>
          </p:nvPr>
        </p:nvGraphicFramePr>
        <p:xfrm>
          <a:off x="1413162" y="1043259"/>
          <a:ext cx="9116293" cy="4119104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6662971">
                  <a:extLst>
                    <a:ext uri="{9D8B030D-6E8A-4147-A177-3AD203B41FA5}">
                      <a16:colId xmlns:a16="http://schemas.microsoft.com/office/drawing/2014/main" val="2851713197"/>
                    </a:ext>
                  </a:extLst>
                </a:gridCol>
                <a:gridCol w="2453322">
                  <a:extLst>
                    <a:ext uri="{9D8B030D-6E8A-4147-A177-3AD203B41FA5}">
                      <a16:colId xmlns:a16="http://schemas.microsoft.com/office/drawing/2014/main" val="2753923645"/>
                    </a:ext>
                  </a:extLst>
                </a:gridCol>
              </a:tblGrid>
              <a:tr h="48629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mortgage loans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$10,941,615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009547"/>
                  </a:ext>
                </a:extLst>
              </a:tr>
              <a:tr h="48629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business loans, above $50,000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$4,064,955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085307"/>
                  </a:ext>
                </a:extLst>
              </a:tr>
              <a:tr h="48629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business loans, less than $50,000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$1,656,385</a:t>
                      </a:r>
                      <a:endParaRPr lang="en-US" sz="25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366503"/>
                  </a:ext>
                </a:extLst>
              </a:tr>
              <a:tr h="48629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unsecured loans or credit cards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$1,982,817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593927"/>
                  </a:ext>
                </a:extLst>
              </a:tr>
              <a:tr h="48629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loans for cooperative apartments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$1,217,548</a:t>
                      </a:r>
                      <a:endParaRPr lang="en-US" sz="25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7389317"/>
                  </a:ext>
                </a:extLst>
              </a:tr>
              <a:tr h="48629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secured loans or credit cards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$317,490</a:t>
                      </a:r>
                      <a:endParaRPr lang="en-US" sz="25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492824"/>
                  </a:ext>
                </a:extLst>
              </a:tr>
              <a:tr h="486290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Loans</a:t>
                      </a:r>
                      <a:endParaRPr lang="en-US" sz="2500" b="1" i="0" u="sng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$20,180,810</a:t>
                      </a:r>
                      <a:endParaRPr lang="en-US" sz="2500" b="1" i="0" u="sng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194661"/>
                  </a:ext>
                </a:extLst>
              </a:tr>
              <a:tr h="486290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Allowance for Loan Losses</a:t>
                      </a:r>
                      <a:endParaRPr lang="en-US" sz="2500" b="1" i="0" u="sng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u="sng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$144,918</a:t>
                      </a:r>
                      <a:endParaRPr lang="en-US" sz="2500" b="1" i="0" u="sng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3887" marR="6973" marT="66944" marB="66944" anchor="b">
                    <a:lnL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13459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5909FEB-EA70-404E-8DDC-E1D7617A6E97}"/>
              </a:ext>
            </a:extLst>
          </p:cNvPr>
          <p:cNvGraphicFramePr>
            <a:graphicFrameLocks noGrp="1"/>
          </p:cNvGraphicFramePr>
          <p:nvPr/>
        </p:nvGraphicFramePr>
        <p:xfrm>
          <a:off x="1413162" y="270597"/>
          <a:ext cx="6622474" cy="405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2474">
                  <a:extLst>
                    <a:ext uri="{9D8B030D-6E8A-4147-A177-3AD203B41FA5}">
                      <a16:colId xmlns:a16="http://schemas.microsoft.com/office/drawing/2014/main" val="2083556911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i="0" u="none" strike="noStrike" dirty="0">
                          <a:solidFill>
                            <a:srgbClr val="00B7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Brooklyn Coop Loan Portfolio, June 30 2019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183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28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47D73-77D9-A24E-9ABA-395FD2816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700"/>
                </a:solidFill>
              </a:rPr>
              <a:t>Critical Ratios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11511-E6ED-C144-BB30-A064D8A39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Loans/ Deposits Ratio</a:t>
            </a:r>
            <a:r>
              <a:rPr lang="en-US" sz="3600" i="1" dirty="0"/>
              <a:t>, also known as Deployment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Loan Loss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Return on Assets (ROA)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Operating Income/ Operating Expenses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Net Worth Ratio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31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3B552-9401-B241-8B5D-70103C8E7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700"/>
                </a:solidFill>
              </a:rPr>
              <a:t>Deployment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B6472-2DA1-1241-A07F-A7123EA26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To calculate the deployment ratio, you divide Loans by all Deposits.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6061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CF9-89E9-FA41-B9ED-7C6D94A37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2484" y="230214"/>
            <a:ext cx="4603230" cy="1325563"/>
          </a:xfrm>
        </p:spPr>
        <p:txBody>
          <a:bodyPr/>
          <a:lstStyle/>
          <a:p>
            <a:r>
              <a:rPr lang="en-US" b="1" dirty="0">
                <a:solidFill>
                  <a:srgbClr val="00B700"/>
                </a:solidFill>
              </a:rPr>
              <a:t>Loans/ Deposits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B57D0EF-6504-964C-8DE1-0DBB340FA2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26365"/>
              </p:ext>
            </p:extLst>
          </p:nvPr>
        </p:nvGraphicFramePr>
        <p:xfrm>
          <a:off x="3223198" y="1732387"/>
          <a:ext cx="6301802" cy="3267075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2168636">
                  <a:extLst>
                    <a:ext uri="{9D8B030D-6E8A-4147-A177-3AD203B41FA5}">
                      <a16:colId xmlns:a16="http://schemas.microsoft.com/office/drawing/2014/main" val="1174294126"/>
                    </a:ext>
                  </a:extLst>
                </a:gridCol>
                <a:gridCol w="4133166">
                  <a:extLst>
                    <a:ext uri="{9D8B030D-6E8A-4147-A177-3AD203B41FA5}">
                      <a16:colId xmlns:a16="http://schemas.microsoft.com/office/drawing/2014/main" val="171857204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2012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80%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6376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2014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81%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2341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2016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84%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51287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2018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u="none" strike="noStrike" dirty="0">
                          <a:effectLst/>
                        </a:rPr>
                        <a:t>83%</a:t>
                      </a:r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82122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96043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871812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0" i="1" u="none" strike="noStrike" dirty="0">
                          <a:effectLst/>
                        </a:rPr>
                        <a:t>peer avg</a:t>
                      </a:r>
                      <a:endParaRPr lang="en-US" sz="3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i="1" u="none" strike="noStrike" dirty="0">
                          <a:effectLst/>
                        </a:rPr>
                        <a:t>58.6%</a:t>
                      </a:r>
                      <a:endParaRPr lang="en-US" sz="3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0134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397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914</Words>
  <Application>Microsoft Office PowerPoint</Application>
  <PresentationFormat>Widescreen</PresentationFormat>
  <Paragraphs>267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Calibrii</vt:lpstr>
      <vt:lpstr>Office Theme</vt:lpstr>
      <vt:lpstr>PowerPoint Presentation</vt:lpstr>
      <vt:lpstr>What does a financial statement tell me? </vt:lpstr>
      <vt:lpstr>PowerPoint Presentation</vt:lpstr>
      <vt:lpstr>What is on a balance sheet? </vt:lpstr>
      <vt:lpstr>PowerPoint Presentation</vt:lpstr>
      <vt:lpstr>PowerPoint Presentation</vt:lpstr>
      <vt:lpstr>Critical Ratios</vt:lpstr>
      <vt:lpstr>Deployment Ratio</vt:lpstr>
      <vt:lpstr>Loans/ Deposits</vt:lpstr>
      <vt:lpstr>Loan Loss Ratio</vt:lpstr>
      <vt:lpstr>Loan Losses / Loans</vt:lpstr>
      <vt:lpstr>Return on Assets (ROA)</vt:lpstr>
      <vt:lpstr>Return on Assets</vt:lpstr>
      <vt:lpstr>Can Brooklyn Coop pay its Bills? </vt:lpstr>
      <vt:lpstr>Operating Income as % of Operating Expenses</vt:lpstr>
      <vt:lpstr>Net Worth Ratio</vt:lpstr>
      <vt:lpstr>Net Worth/ Assets</vt:lpstr>
      <vt:lpstr> Group Exercise </vt:lpstr>
      <vt:lpstr>PowerPoint Presentation</vt:lpstr>
      <vt:lpstr>PowerPoint Presentation</vt:lpstr>
      <vt:lpstr> Sample Credit Union Critical Ratios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Hall- Breakdown the Balance Sheet</dc:title>
  <dc:creator>Azra Alperin Samiee</dc:creator>
  <cp:lastModifiedBy>Samira Rajan</cp:lastModifiedBy>
  <cp:revision>47</cp:revision>
  <cp:lastPrinted>2023-02-23T22:08:23Z</cp:lastPrinted>
  <dcterms:created xsi:type="dcterms:W3CDTF">2019-09-03T13:11:32Z</dcterms:created>
  <dcterms:modified xsi:type="dcterms:W3CDTF">2023-02-23T22:35:21Z</dcterms:modified>
</cp:coreProperties>
</file>