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8" r:id="rId5"/>
  </p:sldMasterIdLst>
  <p:notesMasterIdLst>
    <p:notesMasterId r:id="rId41"/>
  </p:notesMasterIdLst>
  <p:sldIdLst>
    <p:sldId id="257" r:id="rId6"/>
    <p:sldId id="258" r:id="rId7"/>
    <p:sldId id="309" r:id="rId8"/>
    <p:sldId id="1682" r:id="rId9"/>
    <p:sldId id="260" r:id="rId10"/>
    <p:sldId id="263" r:id="rId11"/>
    <p:sldId id="265" r:id="rId12"/>
    <p:sldId id="267" r:id="rId13"/>
    <p:sldId id="268" r:id="rId14"/>
    <p:sldId id="269" r:id="rId15"/>
    <p:sldId id="271" r:id="rId16"/>
    <p:sldId id="272" r:id="rId17"/>
    <p:sldId id="273" r:id="rId18"/>
    <p:sldId id="274" r:id="rId19"/>
    <p:sldId id="275" r:id="rId20"/>
    <p:sldId id="280" r:id="rId21"/>
    <p:sldId id="282" r:id="rId22"/>
    <p:sldId id="302" r:id="rId23"/>
    <p:sldId id="283" r:id="rId24"/>
    <p:sldId id="285" r:id="rId25"/>
    <p:sldId id="286" r:id="rId26"/>
    <p:sldId id="289" r:id="rId27"/>
    <p:sldId id="290" r:id="rId28"/>
    <p:sldId id="292" r:id="rId29"/>
    <p:sldId id="293" r:id="rId30"/>
    <p:sldId id="295" r:id="rId31"/>
    <p:sldId id="296" r:id="rId32"/>
    <p:sldId id="297" r:id="rId33"/>
    <p:sldId id="304" r:id="rId34"/>
    <p:sldId id="303" r:id="rId35"/>
    <p:sldId id="305" r:id="rId36"/>
    <p:sldId id="306" r:id="rId37"/>
    <p:sldId id="307" r:id="rId38"/>
    <p:sldId id="308" r:id="rId39"/>
    <p:sldId id="301" r:id="rId40"/>
  </p:sldIdLst>
  <p:sldSz cx="12192000" cy="6858000"/>
  <p:notesSz cx="6858000" cy="9144000"/>
  <p:embeddedFontLst>
    <p:embeddedFont>
      <p:font typeface="ＭＳ Ｐゴシック" panose="020B0600070205080204" pitchFamily="34" charset="-128"/>
      <p:regular r:id="rId42"/>
    </p:embeddedFont>
    <p:embeddedFont>
      <p:font typeface="Frutiger LT Pro 45 Light" panose="020B0403030504020204" pitchFamily="34" charset="0"/>
      <p:regular r:id="rId43"/>
      <p:bold r:id="rId44"/>
      <p:italic r:id="rId45"/>
      <p:boldItalic r:id="rId46"/>
    </p:embeddedFont>
    <p:embeddedFont>
      <p:font typeface="Frutiger LT Pro 57 Condensed" panose="020B0606020204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0E804B-E5E8-C1B6-4AC1-F832414139D5}" name="Prathiba Desai" initials="PD" userId="S::pdesai@herjustice.org::45369401-fa91-4a23-bce2-a73794b04006" providerId="AD"/>
  <p188:author id="{019EC59C-3E66-F2B3-3B97-DD0A82C86F26}" name="Sarah Munoz" initials="SM" userId="S::smunoz@herjustice.org::57aef304-f9b4-44f7-946f-0c22f2ef334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781E"/>
    <a:srgbClr val="93001C"/>
    <a:srgbClr val="D20028"/>
    <a:srgbClr val="FFA7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64720" autoAdjust="0"/>
  </p:normalViewPr>
  <p:slideViewPr>
    <p:cSldViewPr snapToGrid="0">
      <p:cViewPr varScale="1">
        <p:scale>
          <a:sx n="48" d="100"/>
          <a:sy n="48" d="100"/>
        </p:scale>
        <p:origin x="132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rutiger LT Pro 57 Condensed" panose="020B06060202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rutiger LT Pro 57 Condensed" panose="020B0606020204020204" pitchFamily="34" charset="0"/>
              </a:defRPr>
            </a:lvl1pPr>
          </a:lstStyle>
          <a:p>
            <a:fld id="{D11F101E-A00A-4EF7-894E-8A3542C69995}" type="datetimeFigureOut">
              <a:rPr lang="en-US" smtClean="0"/>
              <a:pPr/>
              <a:t>6/13/2025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rutiger LT Pro 57 Condensed" panose="020B06060202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rutiger LT Pro 57 Condensed" panose="020B0606020204020204" pitchFamily="34" charset="0"/>
              </a:defRPr>
            </a:lvl1pPr>
          </a:lstStyle>
          <a:p>
            <a:fld id="{D4304A70-B724-442C-8626-7C9E5672F02D}" type="slidenum">
              <a:rPr lang="en-US" smtClean="0"/>
              <a:pPr/>
              <a:t>‹#›</a:t>
            </a:fld>
            <a:endParaRPr lang="en-US" dirty="0"/>
          </a:p>
        </p:txBody>
      </p:sp>
    </p:spTree>
    <p:extLst>
      <p:ext uri="{BB962C8B-B14F-4D97-AF65-F5344CB8AC3E}">
        <p14:creationId xmlns:p14="http://schemas.microsoft.com/office/powerpoint/2010/main" val="2275410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utiger LT Pro 57 Condensed" panose="020B0606020204020204" pitchFamily="34" charset="0"/>
        <a:ea typeface="+mn-ea"/>
        <a:cs typeface="+mn-cs"/>
      </a:defRPr>
    </a:lvl1pPr>
    <a:lvl2pPr marL="457200" algn="l" defTabSz="914400" rtl="0" eaLnBrk="1" latinLnBrk="0" hangingPunct="1">
      <a:defRPr sz="1200" kern="1200">
        <a:solidFill>
          <a:schemeClr val="tx1"/>
        </a:solidFill>
        <a:latin typeface="Frutiger LT Pro 57 Condensed" panose="020B0606020204020204" pitchFamily="34" charset="0"/>
        <a:ea typeface="+mn-ea"/>
        <a:cs typeface="+mn-cs"/>
      </a:defRPr>
    </a:lvl2pPr>
    <a:lvl3pPr marL="914400" algn="l" defTabSz="914400" rtl="0" eaLnBrk="1" latinLnBrk="0" hangingPunct="1">
      <a:defRPr sz="1200" kern="1200">
        <a:solidFill>
          <a:schemeClr val="tx1"/>
        </a:solidFill>
        <a:latin typeface="Frutiger LT Pro 57 Condensed" panose="020B0606020204020204" pitchFamily="34" charset="0"/>
        <a:ea typeface="+mn-ea"/>
        <a:cs typeface="+mn-cs"/>
      </a:defRPr>
    </a:lvl3pPr>
    <a:lvl4pPr marL="1371600" algn="l" defTabSz="914400" rtl="0" eaLnBrk="1" latinLnBrk="0" hangingPunct="1">
      <a:defRPr sz="1200" kern="1200">
        <a:solidFill>
          <a:schemeClr val="tx1"/>
        </a:solidFill>
        <a:latin typeface="Frutiger LT Pro 57 Condensed" panose="020B0606020204020204" pitchFamily="34" charset="0"/>
        <a:ea typeface="+mn-ea"/>
        <a:cs typeface="+mn-cs"/>
      </a:defRPr>
    </a:lvl4pPr>
    <a:lvl5pPr marL="1828800" algn="l" defTabSz="914400" rtl="0" eaLnBrk="1" latinLnBrk="0" hangingPunct="1">
      <a:defRPr sz="1200" kern="1200">
        <a:solidFill>
          <a:schemeClr val="tx1"/>
        </a:solidFill>
        <a:latin typeface="Frutiger LT Pro 57 Condensed" panose="020B06060202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a:t>
            </a:fld>
            <a:endParaRPr lang="en-US" dirty="0"/>
          </a:p>
        </p:txBody>
      </p:sp>
    </p:spTree>
    <p:extLst>
      <p:ext uri="{BB962C8B-B14F-4D97-AF65-F5344CB8AC3E}">
        <p14:creationId xmlns:p14="http://schemas.microsoft.com/office/powerpoint/2010/main" val="3847742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The first topic is Defining and Determining Income.  As I will discuss more in the next section, both child and spousal support are calculated based on a percentage of his income. The more income you find, the higher the support award will be for your client. </a:t>
            </a:r>
            <a:r>
              <a:rPr lang="en-US" altLang="en-US" sz="1200" b="1" dirty="0">
                <a:latin typeface="Arial" panose="020B0604020202020204" pitchFamily="34" charset="0"/>
                <a:ea typeface="ＭＳ Ｐゴシック" panose="020B0600070205080204" pitchFamily="34" charset="-128"/>
                <a:cs typeface="Arial Unicode MS" panose="020B0604020202020204" pitchFamily="34" charset="-128"/>
              </a:rPr>
              <a:t>By the end of this section, you will know what counts as income under the statute and have some ideas about where to look for it.</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The cases that we place through our pro bono program are not about pursuing fathers who truly cannot afford to pay, but fathers who have been financially abusive, and/or are hiding income to avoid their obligations</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Because they deal with hidden income, support cases are heavy on discovery, which is a skill that you will need in any litigation practice.</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16</a:t>
            </a:fld>
            <a:endParaRPr lang="en-US" dirty="0"/>
          </a:p>
        </p:txBody>
      </p:sp>
    </p:spTree>
    <p:extLst>
      <p:ext uri="{BB962C8B-B14F-4D97-AF65-F5344CB8AC3E}">
        <p14:creationId xmlns:p14="http://schemas.microsoft.com/office/powerpoint/2010/main" val="153533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Earnings reported in W2/tax return</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Investment income</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Workers compensation</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Disability benefits</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Unemployment benefits</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Social security benefits</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Veterans benefits</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Pension &amp; retirement benefits</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Non-recurring income (lottery, </a:t>
            </a:r>
            <a:r>
              <a:rPr lang="en-US" altLang="en-US" sz="1200" dirty="0" err="1">
                <a:latin typeface="Arial" panose="020B0604020202020204" pitchFamily="34" charset="0"/>
                <a:ea typeface="Arial Unicode MS" panose="020B0604020202020204" pitchFamily="34" charset="-128"/>
                <a:cs typeface="Arial Unicode MS" panose="020B0604020202020204" pitchFamily="34" charset="-128"/>
              </a:rPr>
              <a:t>inheritence</a:t>
            </a: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 life insurance, etc.)</a:t>
            </a:r>
          </a:p>
          <a:p>
            <a:pPr eaLnBrk="1" hangingPunct="1">
              <a:lnSpc>
                <a:spcPct val="95000"/>
              </a:lnSpc>
              <a:buFontTx/>
              <a:buChar char="•"/>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Annuity payments</a:t>
            </a:r>
          </a:p>
          <a:p>
            <a:pPr>
              <a:buFontTx/>
              <a:buChar char="•"/>
            </a:pPr>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17</a:t>
            </a:fld>
            <a:endParaRPr lang="en-US" dirty="0"/>
          </a:p>
        </p:txBody>
      </p:sp>
    </p:spTree>
    <p:extLst>
      <p:ext uri="{BB962C8B-B14F-4D97-AF65-F5344CB8AC3E}">
        <p14:creationId xmlns:p14="http://schemas.microsoft.com/office/powerpoint/2010/main" val="72033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The first three categories will appear on W2 or paystub.</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Child support / spousal support / maintenance MUST be pursuant to court order to be deducted.</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18</a:t>
            </a:fld>
            <a:endParaRPr lang="en-US" dirty="0"/>
          </a:p>
        </p:txBody>
      </p:sp>
    </p:spTree>
    <p:extLst>
      <p:ext uri="{BB962C8B-B14F-4D97-AF65-F5344CB8AC3E}">
        <p14:creationId xmlns:p14="http://schemas.microsoft.com/office/powerpoint/2010/main" val="631744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20</a:t>
            </a:fld>
            <a:endParaRPr lang="en-US" dirty="0"/>
          </a:p>
        </p:txBody>
      </p:sp>
    </p:spTree>
    <p:extLst>
      <p:ext uri="{BB962C8B-B14F-4D97-AF65-F5344CB8AC3E}">
        <p14:creationId xmlns:p14="http://schemas.microsoft.com/office/powerpoint/2010/main" val="206296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21</a:t>
            </a:fld>
            <a:endParaRPr lang="en-US" dirty="0"/>
          </a:p>
        </p:txBody>
      </p:sp>
    </p:spTree>
    <p:extLst>
      <p:ext uri="{BB962C8B-B14F-4D97-AF65-F5344CB8AC3E}">
        <p14:creationId xmlns:p14="http://schemas.microsoft.com/office/powerpoint/2010/main" val="16071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u="sng" dirty="0">
                <a:latin typeface="Arial" panose="020B0604020202020204" pitchFamily="34" charset="0"/>
                <a:ea typeface="ＭＳ Ｐゴシック" panose="020B0600070205080204" pitchFamily="34" charset="-128"/>
                <a:cs typeface="Arial Unicode MS" panose="020B0604020202020204" pitchFamily="34" charset="-128"/>
              </a:rPr>
              <a:t>Violation petition:</a:t>
            </a:r>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 Payor’s usual defense is “inability to pay” e.g. he lost his job.  If so, he should have filed downward modification at the time, but magistrate will entertain this defense with or without a downward mod petition, so be prepared to litigate re: efforts to find a new job.</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Money judgment is only useful if Payor actually has an asset to attach the judgment to (e.g. bank account, real property).  Sheriff can assist with enforcing judgment, and it accrues interest.</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If failure to pay was “</a:t>
            </a:r>
            <a:r>
              <a:rPr lang="en-US" altLang="en-US" sz="1200" dirty="0" err="1">
                <a:latin typeface="Arial" panose="020B0604020202020204" pitchFamily="34" charset="0"/>
                <a:ea typeface="ＭＳ Ｐゴシック" panose="020B0600070205080204" pitchFamily="34" charset="-128"/>
                <a:cs typeface="Arial Unicode MS" panose="020B0604020202020204" pitchFamily="34" charset="-128"/>
              </a:rPr>
              <a:t>willfull</a:t>
            </a:r>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 (no good reason) , can seek incarceration. </a:t>
            </a: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Discuss with the client the risk of incarceration: e.g., if he is incarcerated, he will not be able to work and therefore cannot pay child support.  But if he has a very long history of non-payment or huge arrears, this is likely not a concern to the client anyway.</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Magistrate also has discretion to craft an incarceration order to achieve objectives; e.g. can order weekend incarceration so he can still work during the week.</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 </a:t>
            </a:r>
            <a:r>
              <a:rPr lang="en-US" altLang="en-US" sz="1200" u="sng" dirty="0">
                <a:latin typeface="Arial" panose="020B0604020202020204" pitchFamily="34" charset="0"/>
                <a:ea typeface="ＭＳ Ｐゴシック" panose="020B0600070205080204" pitchFamily="34" charset="-128"/>
                <a:cs typeface="Arial Unicode MS" panose="020B0604020202020204" pitchFamily="34" charset="-128"/>
              </a:rPr>
              <a:t>Immigration concern</a:t>
            </a:r>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 if the Payor is undocumented, being incarcerated for non-payment of child support can actually result in his being deported – if so, your client will never collect another penny from him!  Make sure you consider this risk before seeking incarceration.</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24</a:t>
            </a:fld>
            <a:endParaRPr lang="en-US" dirty="0"/>
          </a:p>
        </p:txBody>
      </p:sp>
    </p:spTree>
    <p:extLst>
      <p:ext uri="{BB962C8B-B14F-4D97-AF65-F5344CB8AC3E}">
        <p14:creationId xmlns:p14="http://schemas.microsoft.com/office/powerpoint/2010/main" val="4167315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26</a:t>
            </a:fld>
            <a:endParaRPr lang="en-US" dirty="0"/>
          </a:p>
        </p:txBody>
      </p:sp>
    </p:spTree>
    <p:extLst>
      <p:ext uri="{BB962C8B-B14F-4D97-AF65-F5344CB8AC3E}">
        <p14:creationId xmlns:p14="http://schemas.microsoft.com/office/powerpoint/2010/main" val="417514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example of other party causing harm to credit by using a credit card in payee’s name.</a:t>
            </a:r>
          </a:p>
        </p:txBody>
      </p:sp>
      <p:sp>
        <p:nvSpPr>
          <p:cNvPr id="4" name="Slide Number Placeholder 3"/>
          <p:cNvSpPr>
            <a:spLocks noGrp="1"/>
          </p:cNvSpPr>
          <p:nvPr>
            <p:ph type="sldNum" sz="quarter" idx="5"/>
          </p:nvPr>
        </p:nvSpPr>
        <p:spPr/>
        <p:txBody>
          <a:bodyPr/>
          <a:lstStyle/>
          <a:p>
            <a:fld id="{D4304A70-B724-442C-8626-7C9E5672F02D}" type="slidenum">
              <a:rPr lang="en-US" smtClean="0"/>
              <a:pPr/>
              <a:t>29</a:t>
            </a:fld>
            <a:endParaRPr lang="en-US" dirty="0"/>
          </a:p>
        </p:txBody>
      </p:sp>
    </p:spTree>
    <p:extLst>
      <p:ext uri="{BB962C8B-B14F-4D97-AF65-F5344CB8AC3E}">
        <p14:creationId xmlns:p14="http://schemas.microsoft.com/office/powerpoint/2010/main" val="2781986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32</a:t>
            </a:fld>
            <a:endParaRPr lang="en-US" dirty="0"/>
          </a:p>
        </p:txBody>
      </p:sp>
    </p:spTree>
    <p:extLst>
      <p:ext uri="{BB962C8B-B14F-4D97-AF65-F5344CB8AC3E}">
        <p14:creationId xmlns:p14="http://schemas.microsoft.com/office/powerpoint/2010/main" val="420654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expanding to include trans and non-binary clients.</a:t>
            </a:r>
          </a:p>
        </p:txBody>
      </p:sp>
      <p:sp>
        <p:nvSpPr>
          <p:cNvPr id="4" name="Slide Number Placeholder 3"/>
          <p:cNvSpPr>
            <a:spLocks noGrp="1"/>
          </p:cNvSpPr>
          <p:nvPr>
            <p:ph type="sldNum" sz="quarter" idx="5"/>
          </p:nvPr>
        </p:nvSpPr>
        <p:spPr/>
        <p:txBody>
          <a:bodyPr/>
          <a:lstStyle/>
          <a:p>
            <a:fld id="{D4304A70-B724-442C-8626-7C9E5672F02D}" type="slidenum">
              <a:rPr lang="en-US" smtClean="0"/>
              <a:pPr/>
              <a:t>4</a:t>
            </a:fld>
            <a:endParaRPr lang="en-US" dirty="0"/>
          </a:p>
        </p:txBody>
      </p:sp>
    </p:spTree>
    <p:extLst>
      <p:ext uri="{BB962C8B-B14F-4D97-AF65-F5344CB8AC3E}">
        <p14:creationId xmlns:p14="http://schemas.microsoft.com/office/powerpoint/2010/main" val="18844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Clients come to Her Justice through our </a:t>
            </a:r>
            <a:r>
              <a:rPr lang="en-US" altLang="en-US" dirty="0">
                <a:solidFill>
                  <a:srgbClr val="FF0000"/>
                </a:solidFill>
                <a:latin typeface="Arial" panose="020B0604020202020204" pitchFamily="34" charset="0"/>
              </a:rPr>
              <a:t>online </a:t>
            </a:r>
            <a:r>
              <a:rPr lang="en-US" altLang="en-US" dirty="0">
                <a:latin typeface="Arial" panose="020B0604020202020204" pitchFamily="34" charset="0"/>
              </a:rPr>
              <a:t>Legal Help Line</a:t>
            </a:r>
            <a:r>
              <a:rPr lang="en-US" altLang="en-US" dirty="0">
                <a:solidFill>
                  <a:srgbClr val="FF0000"/>
                </a:solidFill>
                <a:latin typeface="Arial" panose="020B0604020202020204" pitchFamily="34" charset="0"/>
              </a:rPr>
              <a:t> and referrals from community-based partners throughout New York City</a:t>
            </a:r>
            <a:r>
              <a:rPr lang="en-US" altLang="en-US" dirty="0">
                <a:latin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5</a:t>
            </a:fld>
            <a:endParaRPr lang="en-US" dirty="0"/>
          </a:p>
        </p:txBody>
      </p:sp>
    </p:spTree>
    <p:extLst>
      <p:ext uri="{BB962C8B-B14F-4D97-AF65-F5344CB8AC3E}">
        <p14:creationId xmlns:p14="http://schemas.microsoft.com/office/powerpoint/2010/main" val="130390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be a brief overview, just to give you a sense of how the formula works.</a:t>
            </a:r>
          </a:p>
        </p:txBody>
      </p:sp>
      <p:sp>
        <p:nvSpPr>
          <p:cNvPr id="4" name="Slide Number Placeholder 3"/>
          <p:cNvSpPr>
            <a:spLocks noGrp="1"/>
          </p:cNvSpPr>
          <p:nvPr>
            <p:ph type="sldNum" sz="quarter" idx="5"/>
          </p:nvPr>
        </p:nvSpPr>
        <p:spPr/>
        <p:txBody>
          <a:bodyPr/>
          <a:lstStyle/>
          <a:p>
            <a:fld id="{D4304A70-B724-442C-8626-7C9E5672F02D}" type="slidenum">
              <a:rPr lang="en-US" smtClean="0"/>
              <a:pPr/>
              <a:t>9</a:t>
            </a:fld>
            <a:endParaRPr lang="en-US" dirty="0"/>
          </a:p>
        </p:txBody>
      </p:sp>
    </p:spTree>
    <p:extLst>
      <p:ext uri="{BB962C8B-B14F-4D97-AF65-F5344CB8AC3E}">
        <p14:creationId xmlns:p14="http://schemas.microsoft.com/office/powerpoint/2010/main" val="3411118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spcAft>
                <a:spcPct val="100000"/>
              </a:spcAft>
              <a:buFont typeface="Monotype Sorts" pitchFamily="2" charset="2"/>
              <a:buNone/>
            </a:pPr>
            <a:r>
              <a:rPr lang="en-US" altLang="en-US" sz="1600" dirty="0">
                <a:solidFill>
                  <a:schemeClr val="accent1"/>
                </a:solidFill>
                <a:latin typeface="Arial" panose="020B0604020202020204" pitchFamily="34" charset="0"/>
                <a:ea typeface="Arial Unicode MS" panose="020B0604020202020204" pitchFamily="34" charset="-128"/>
                <a:cs typeface="Arial Unicode MS" panose="020B0604020202020204" pitchFamily="34" charset="-128"/>
              </a:rPr>
              <a:t>Number of children		% of parental income (minus deductions)</a:t>
            </a:r>
          </a:p>
          <a:p>
            <a:pPr lvl="1" eaLnBrk="1" hangingPunct="1">
              <a:spcAft>
                <a:spcPct val="100000"/>
              </a:spcAft>
              <a:buFont typeface="Monotype Sorts" pitchFamily="2" charset="2"/>
              <a:buNone/>
            </a:pPr>
            <a: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t>1 child 			17%</a:t>
            </a:r>
          </a:p>
          <a:p>
            <a:pPr lvl="1" eaLnBrk="1" hangingPunct="1">
              <a:spcAft>
                <a:spcPct val="100000"/>
              </a:spcAft>
              <a:buFont typeface="Monotype Sorts" pitchFamily="2" charset="2"/>
              <a:buNone/>
            </a:pPr>
            <a: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t>2 children 		25%</a:t>
            </a:r>
          </a:p>
          <a:p>
            <a:pPr lvl="1" eaLnBrk="1" hangingPunct="1">
              <a:spcAft>
                <a:spcPct val="100000"/>
              </a:spcAft>
              <a:buFont typeface="Monotype Sorts" pitchFamily="2" charset="2"/>
              <a:buNone/>
            </a:pPr>
            <a: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t>3 children 		29%</a:t>
            </a:r>
          </a:p>
          <a:p>
            <a:pPr lvl="1" eaLnBrk="1" hangingPunct="1">
              <a:spcAft>
                <a:spcPct val="100000"/>
              </a:spcAft>
              <a:buFont typeface="Monotype Sorts" pitchFamily="2" charset="2"/>
              <a:buNone/>
            </a:pPr>
            <a: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t>4 children 		31%</a:t>
            </a:r>
          </a:p>
          <a:p>
            <a:pPr lvl="1" eaLnBrk="1" hangingPunct="1">
              <a:spcAft>
                <a:spcPct val="100000"/>
              </a:spcAft>
              <a:buFont typeface="Monotype Sorts" pitchFamily="2" charset="2"/>
              <a:buNone/>
            </a:pPr>
            <a: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t>5 children or more 		35% or more</a:t>
            </a:r>
          </a:p>
          <a:p>
            <a:pPr lvl="1" eaLnBrk="1" hangingPunct="1">
              <a:spcAft>
                <a:spcPct val="100000"/>
              </a:spcAft>
              <a:buFont typeface="Monotype Sorts" pitchFamily="2" charset="2"/>
              <a:buNone/>
            </a:pPr>
            <a:b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br>
            <a:r>
              <a:rPr lang="en-US" altLang="en-US" sz="1600" dirty="0">
                <a:latin typeface="Arial" panose="020B0604020202020204" pitchFamily="34" charset="0"/>
                <a:ea typeface="Arial Unicode MS" panose="020B0604020202020204" pitchFamily="34" charset="-128"/>
                <a:cs typeface="Arial Unicode MS" panose="020B0604020202020204" pitchFamily="34" charset="-128"/>
              </a:rPr>
              <a:t>* Up to a combined income of $183,000</a:t>
            </a:r>
          </a:p>
          <a:p>
            <a:pPr lvl="1" eaLnBrk="1" hangingPunct="1">
              <a:spcAft>
                <a:spcPct val="100000"/>
              </a:spcAft>
              <a:buFont typeface="Monotype Sorts" pitchFamily="2" charset="2"/>
              <a:buNone/>
            </a:pPr>
            <a:endParaRPr lang="en-US" altLang="en-US" sz="1600" dirty="0">
              <a:latin typeface="Arial" panose="020B0604020202020204" pitchFamily="34" charset="0"/>
              <a:ea typeface="Arial Unicode MS" panose="020B0604020202020204" pitchFamily="34" charset="-128"/>
              <a:cs typeface="Arial Unicode MS" panose="020B0604020202020204" pitchFamily="34" charset="-128"/>
            </a:endParaRPr>
          </a:p>
          <a:p>
            <a:pPr marL="171707" indent="-171707">
              <a:buFontTx/>
              <a:buChar char="•"/>
            </a:pPr>
            <a:r>
              <a:rPr lang="en-US" altLang="en-US" sz="1600" dirty="0">
                <a:latin typeface="Arial" panose="020B0604020202020204" pitchFamily="34" charset="0"/>
                <a:ea typeface="ＭＳ Ｐゴシック" panose="020B0600070205080204" pitchFamily="34" charset="-128"/>
                <a:cs typeface="Arial Unicode MS" panose="020B0604020202020204" pitchFamily="34" charset="-128"/>
              </a:rPr>
              <a:t>Child support all boils down to a pretty basic formula</a:t>
            </a:r>
          </a:p>
          <a:p>
            <a:pPr marL="171707" indent="-171707">
              <a:buFontTx/>
              <a:buChar char="•"/>
            </a:pPr>
            <a:r>
              <a:rPr lang="en-US" altLang="en-US" sz="1600" dirty="0">
                <a:latin typeface="Arial" panose="020B0604020202020204" pitchFamily="34" charset="0"/>
                <a:ea typeface="ＭＳ Ｐゴシック" panose="020B0600070205080204" pitchFamily="34" charset="-128"/>
                <a:cs typeface="Arial Unicode MS" panose="020B0604020202020204" pitchFamily="34" charset="-128"/>
              </a:rPr>
              <a:t>The concept is simple; the formula for how to arrive at this number can seem complicated.</a:t>
            </a:r>
          </a:p>
          <a:p>
            <a:pPr marL="171707" indent="-171707">
              <a:buFontTx/>
              <a:buChar char="•"/>
            </a:pPr>
            <a:r>
              <a:rPr lang="en-US" altLang="en-US" sz="1600" dirty="0">
                <a:latin typeface="Arial" panose="020B0604020202020204" pitchFamily="34" charset="0"/>
                <a:ea typeface="ＭＳ Ｐゴシック" panose="020B0600070205080204" pitchFamily="34" charset="-128"/>
                <a:cs typeface="Arial Unicode MS" panose="020B0604020202020204" pitchFamily="34" charset="-128"/>
              </a:rPr>
              <a:t>Over $183,000, court has discretion whether/how to apply formula.  *This number can be adjusted periodically; the $183,000 figure is as of this training in 2025.  This number will go up in the future.</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10</a:t>
            </a:fld>
            <a:endParaRPr lang="en-US" dirty="0"/>
          </a:p>
        </p:txBody>
      </p:sp>
    </p:spTree>
    <p:extLst>
      <p:ext uri="{BB962C8B-B14F-4D97-AF65-F5344CB8AC3E}">
        <p14:creationId xmlns:p14="http://schemas.microsoft.com/office/powerpoint/2010/main" val="141734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457886">
              <a:lnSpc>
                <a:spcPct val="95000"/>
              </a:lnSpc>
              <a:buFont typeface="MetaBold-Roman" pitchFamily="34" charset="0"/>
              <a:buAutoNum type="arabicPeriod"/>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Determine each party’s income minus deductions</a:t>
            </a:r>
          </a:p>
          <a:p>
            <a:pPr lvl="1" indent="-457886">
              <a:lnSpc>
                <a:spcPct val="95000"/>
              </a:lnSpc>
              <a:buFont typeface="MetaBold-Roman" pitchFamily="34" charset="0"/>
              <a:buAutoNum type="arabicPeriod"/>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Add both “adjusted gross incomes” together</a:t>
            </a:r>
          </a:p>
          <a:p>
            <a:pPr lvl="1" indent="-457886">
              <a:lnSpc>
                <a:spcPct val="95000"/>
              </a:lnSpc>
              <a:buFont typeface="MetaBold-Roman" pitchFamily="34" charset="0"/>
              <a:buAutoNum type="arabicPeriod"/>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Determine each party’s pro rata share of income</a:t>
            </a:r>
          </a:p>
          <a:p>
            <a:pPr lvl="1" indent="-457886">
              <a:lnSpc>
                <a:spcPct val="95000"/>
              </a:lnSpc>
              <a:buFont typeface="MetaBold-Roman" pitchFamily="34" charset="0"/>
              <a:buAutoNum type="arabicPeriod"/>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Multiply the combined AGI by the applicable percentage (e.g. 17%, 25%, etc.) to calculate total child support from </a:t>
            </a:r>
            <a:r>
              <a:rPr lang="en-US" altLang="en-US" sz="1200" u="sng" dirty="0">
                <a:latin typeface="Arial" panose="020B0604020202020204" pitchFamily="34" charset="0"/>
                <a:ea typeface="Arial Unicode MS" panose="020B0604020202020204" pitchFamily="34" charset="-128"/>
                <a:cs typeface="Arial Unicode MS" panose="020B0604020202020204" pitchFamily="34" charset="-128"/>
              </a:rPr>
              <a:t>both</a:t>
            </a: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 parties</a:t>
            </a:r>
          </a:p>
          <a:p>
            <a:pPr lvl="1" indent="-457886">
              <a:lnSpc>
                <a:spcPct val="95000"/>
              </a:lnSpc>
              <a:buFont typeface="MetaBold-Roman" pitchFamily="34" charset="0"/>
              <a:buAutoNum type="arabicPeriod"/>
            </a:pPr>
            <a:r>
              <a:rPr lang="en-US" altLang="en-US" sz="1200" dirty="0">
                <a:latin typeface="Arial" panose="020B0604020202020204" pitchFamily="34" charset="0"/>
                <a:ea typeface="Arial Unicode MS" panose="020B0604020202020204" pitchFamily="34" charset="-128"/>
                <a:cs typeface="Arial Unicode MS" panose="020B0604020202020204" pitchFamily="34" charset="-128"/>
              </a:rPr>
              <a:t>Determine father’s share of child support by multiplying total child support by his pro rata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get a rough estimate by applying the # of children % to the NCP’s income BUT that doesn’t tell you pro-rata share.</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t>11</a:t>
            </a:fld>
            <a:endParaRPr lang="en-US"/>
          </a:p>
        </p:txBody>
      </p:sp>
    </p:spTree>
    <p:extLst>
      <p:ext uri="{BB962C8B-B14F-4D97-AF65-F5344CB8AC3E}">
        <p14:creationId xmlns:p14="http://schemas.microsoft.com/office/powerpoint/2010/main" val="1095056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Pro rata share was calculated previous slide.</a:t>
            </a: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If you go back and calculate 17% of father’s income, you get the same result.  But we have done it a more roundabout way because it is important to know pro rata share.</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Frequency of payments often depends on frequency of father’s paychecks.</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DO NOT multiply weekly payment by 4 to get monthly payment.</a:t>
            </a: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DO NOT divide monthly payment by 4 to get weekly payment.</a:t>
            </a: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THERE ARE NOT 4 weeks in a month!</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12</a:t>
            </a:fld>
            <a:endParaRPr lang="en-US" dirty="0"/>
          </a:p>
        </p:txBody>
      </p:sp>
    </p:spTree>
    <p:extLst>
      <p:ext uri="{BB962C8B-B14F-4D97-AF65-F5344CB8AC3E}">
        <p14:creationId xmlns:p14="http://schemas.microsoft.com/office/powerpoint/2010/main" val="88230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This is why we jumped through all the hoops calculating pro rata share in Part 1, instead of just doing a simple 17% of payor’s income.</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p:txBody>
      </p:sp>
      <p:sp>
        <p:nvSpPr>
          <p:cNvPr id="4" name="Slide Number Placeholder 3"/>
          <p:cNvSpPr>
            <a:spLocks noGrp="1"/>
          </p:cNvSpPr>
          <p:nvPr>
            <p:ph type="sldNum" sz="quarter" idx="5"/>
          </p:nvPr>
        </p:nvSpPr>
        <p:spPr/>
        <p:txBody>
          <a:bodyPr/>
          <a:lstStyle/>
          <a:p>
            <a:fld id="{D4304A70-B724-442C-8626-7C9E5672F02D}" type="slidenum">
              <a:rPr lang="en-US" smtClean="0"/>
              <a:pPr/>
              <a:t>13</a:t>
            </a:fld>
            <a:endParaRPr lang="en-US" dirty="0"/>
          </a:p>
        </p:txBody>
      </p:sp>
    </p:spTree>
    <p:extLst>
      <p:ext uri="{BB962C8B-B14F-4D97-AF65-F5344CB8AC3E}">
        <p14:creationId xmlns:p14="http://schemas.microsoft.com/office/powerpoint/2010/main" val="1922255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Usually only ordered if children were already enrolled in school / program and have been attending for a while with the consent of both parents; court will keep status quo of children’s lifestyle before couple separated.  Otherwise, payee will usually only get it if payor agrees.</a:t>
            </a: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endPar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endParaRPr>
          </a:p>
          <a:p>
            <a:r>
              <a:rPr lang="en-US" altLang="en-US" sz="1200" dirty="0">
                <a:latin typeface="Arial" panose="020B0604020202020204" pitchFamily="34" charset="0"/>
                <a:ea typeface="ＭＳ Ｐゴシック" panose="020B0600070205080204" pitchFamily="34" charset="-128"/>
                <a:cs typeface="Arial Unicode MS" panose="020B0604020202020204" pitchFamily="34" charset="-128"/>
              </a:rPr>
              <a:t>For college tuition, child will usually be required to exhaust financial aid options first. (“SUNY Cap”)</a:t>
            </a:r>
          </a:p>
          <a:p>
            <a:endParaRPr lang="en-US" dirty="0"/>
          </a:p>
        </p:txBody>
      </p:sp>
      <p:sp>
        <p:nvSpPr>
          <p:cNvPr id="4" name="Slide Number Placeholder 3"/>
          <p:cNvSpPr>
            <a:spLocks noGrp="1"/>
          </p:cNvSpPr>
          <p:nvPr>
            <p:ph type="sldNum" sz="quarter" idx="5"/>
          </p:nvPr>
        </p:nvSpPr>
        <p:spPr/>
        <p:txBody>
          <a:bodyPr/>
          <a:lstStyle/>
          <a:p>
            <a:fld id="{D4304A70-B724-442C-8626-7C9E5672F02D}" type="slidenum">
              <a:rPr lang="en-US" smtClean="0"/>
              <a:pPr/>
              <a:t>14</a:t>
            </a:fld>
            <a:endParaRPr lang="en-US" dirty="0"/>
          </a:p>
        </p:txBody>
      </p:sp>
    </p:spTree>
    <p:extLst>
      <p:ext uri="{BB962C8B-B14F-4D97-AF65-F5344CB8AC3E}">
        <p14:creationId xmlns:p14="http://schemas.microsoft.com/office/powerpoint/2010/main" val="2202020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uidelines for this templa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2CC0C5-CC5E-122A-209A-4A343155355E}"/>
              </a:ext>
            </a:extLst>
          </p:cNvPr>
          <p:cNvSpPr txBox="1"/>
          <p:nvPr userDrawn="1"/>
        </p:nvSpPr>
        <p:spPr>
          <a:xfrm>
            <a:off x="838200" y="1669143"/>
            <a:ext cx="10515600" cy="1631216"/>
          </a:xfrm>
          <a:prstGeom prst="rect">
            <a:avLst/>
          </a:prstGeom>
          <a:noFill/>
        </p:spPr>
        <p:txBody>
          <a:bodyPr wrap="square" rtlCol="0">
            <a:spAutoFit/>
          </a:bodyPr>
          <a:lstStyle/>
          <a:p>
            <a:r>
              <a:rPr lang="en-US" sz="2000" dirty="0">
                <a:latin typeface="Frutiger LT Pro 57 Condensed" panose="020B0606020204020204"/>
              </a:rPr>
              <a:t>Hex codes for HJ font colors to use: </a:t>
            </a:r>
          </a:p>
          <a:p>
            <a:r>
              <a:rPr lang="en-US" sz="2000" dirty="0">
                <a:solidFill>
                  <a:srgbClr val="D20028"/>
                </a:solidFill>
                <a:latin typeface="Frutiger LT Pro 57 Condensed" panose="020B0606020204020204"/>
              </a:rPr>
              <a:t>Red: #D20028</a:t>
            </a:r>
          </a:p>
          <a:p>
            <a:r>
              <a:rPr lang="en-US" sz="2000" dirty="0">
                <a:solidFill>
                  <a:schemeClr val="accent2"/>
                </a:solidFill>
                <a:latin typeface="Frutiger LT Pro 57 Condensed" panose="020B0606020204020204"/>
              </a:rPr>
              <a:t>Orange: #F0781E</a:t>
            </a:r>
          </a:p>
          <a:p>
            <a:r>
              <a:rPr lang="en-US" sz="2000" dirty="0">
                <a:solidFill>
                  <a:srgbClr val="93001C"/>
                </a:solidFill>
                <a:latin typeface="Frutiger LT Pro 57 Condensed" panose="020B0606020204020204"/>
              </a:rPr>
              <a:t>Dark Red: #93001C</a:t>
            </a:r>
          </a:p>
          <a:p>
            <a:r>
              <a:rPr lang="en-US" sz="2000" dirty="0">
                <a:solidFill>
                  <a:srgbClr val="FFA711"/>
                </a:solidFill>
                <a:latin typeface="Frutiger LT Pro 57 Condensed" panose="020B0606020204020204"/>
              </a:rPr>
              <a:t>Gold: #FFA711</a:t>
            </a:r>
          </a:p>
        </p:txBody>
      </p:sp>
      <p:sp>
        <p:nvSpPr>
          <p:cNvPr id="4" name="TextBox 3">
            <a:extLst>
              <a:ext uri="{FF2B5EF4-FFF2-40B4-BE49-F238E27FC236}">
                <a16:creationId xmlns:a16="http://schemas.microsoft.com/office/drawing/2014/main" id="{2BE138FE-54D2-23E3-0039-16C385554A7D}"/>
              </a:ext>
            </a:extLst>
          </p:cNvPr>
          <p:cNvSpPr txBox="1"/>
          <p:nvPr userDrawn="1"/>
        </p:nvSpPr>
        <p:spPr>
          <a:xfrm>
            <a:off x="838200" y="3429000"/>
            <a:ext cx="10515600" cy="1477328"/>
          </a:xfrm>
          <a:prstGeom prst="rect">
            <a:avLst/>
          </a:prstGeom>
          <a:noFill/>
        </p:spPr>
        <p:txBody>
          <a:bodyPr wrap="square" rtlCol="0">
            <a:spAutoFit/>
          </a:bodyPr>
          <a:lstStyle/>
          <a:p>
            <a:r>
              <a:rPr lang="en-US" dirty="0">
                <a:latin typeface="Frutiger LT Pro 57 Condensed" panose="020B0606020204020204"/>
              </a:rPr>
              <a:t>Font guidelines:</a:t>
            </a:r>
          </a:p>
          <a:p>
            <a:r>
              <a:rPr lang="en-US" dirty="0">
                <a:latin typeface="Frutiger LT Pro 57 Condensed" panose="020B0606020204020204"/>
              </a:rPr>
              <a:t>For titles: “Frutiger LT Pro 57 Condensed” font in size 44, in </a:t>
            </a:r>
            <a:r>
              <a:rPr lang="en-US" b="1" dirty="0">
                <a:solidFill>
                  <a:srgbClr val="D20028"/>
                </a:solidFill>
                <a:latin typeface="Frutiger LT Pro 57 Condensed" panose="020B0606020204020204"/>
              </a:rPr>
              <a:t>red</a:t>
            </a:r>
            <a:r>
              <a:rPr lang="en-US" dirty="0">
                <a:latin typeface="Frutiger LT Pro 57 Condensed" panose="020B0606020204020204"/>
              </a:rPr>
              <a:t>, and </a:t>
            </a:r>
            <a:r>
              <a:rPr lang="en-US" b="1" dirty="0">
                <a:latin typeface="Frutiger LT Pro 57 Condensed" panose="020B0606020204020204"/>
              </a:rPr>
              <a:t>bolded</a:t>
            </a:r>
          </a:p>
          <a:p>
            <a:r>
              <a:rPr lang="en-US" dirty="0">
                <a:latin typeface="Frutiger LT Pro 57 Condensed" panose="020B0606020204020204"/>
              </a:rPr>
              <a:t>For body/content text: Same Frutiger font in size 22, in black</a:t>
            </a:r>
          </a:p>
          <a:p>
            <a:endParaRPr lang="en-US" dirty="0">
              <a:latin typeface="Frutiger LT Pro 57 Condensed" panose="020B0606020204020204"/>
            </a:endParaRPr>
          </a:p>
          <a:p>
            <a:r>
              <a:rPr lang="en-US" dirty="0">
                <a:latin typeface="Frutiger LT Pro 57 Condensed" panose="020B0606020204020204"/>
              </a:rPr>
              <a:t>***If you do not have Frutiger and are on a crunch for time, Calibri works! Just use the correct colors for both. ***</a:t>
            </a:r>
          </a:p>
        </p:txBody>
      </p:sp>
      <p:sp>
        <p:nvSpPr>
          <p:cNvPr id="5" name="TextBox 4">
            <a:extLst>
              <a:ext uri="{FF2B5EF4-FFF2-40B4-BE49-F238E27FC236}">
                <a16:creationId xmlns:a16="http://schemas.microsoft.com/office/drawing/2014/main" id="{1A3B7EF5-F80E-E998-3711-9CFAB411D193}"/>
              </a:ext>
            </a:extLst>
          </p:cNvPr>
          <p:cNvSpPr txBox="1"/>
          <p:nvPr userDrawn="1"/>
        </p:nvSpPr>
        <p:spPr>
          <a:xfrm>
            <a:off x="838200" y="668943"/>
            <a:ext cx="9818703" cy="707886"/>
          </a:xfrm>
          <a:prstGeom prst="rect">
            <a:avLst/>
          </a:prstGeom>
          <a:noFill/>
        </p:spPr>
        <p:txBody>
          <a:bodyPr wrap="square" rtlCol="0">
            <a:spAutoFit/>
          </a:bodyPr>
          <a:lstStyle/>
          <a:p>
            <a:r>
              <a:rPr lang="en-US" sz="4000" b="1" dirty="0">
                <a:solidFill>
                  <a:srgbClr val="D20028"/>
                </a:solidFill>
              </a:rPr>
              <a:t>Guidelines for This Template:</a:t>
            </a:r>
          </a:p>
        </p:txBody>
      </p:sp>
    </p:spTree>
    <p:extLst>
      <p:ext uri="{BB962C8B-B14F-4D97-AF65-F5344CB8AC3E}">
        <p14:creationId xmlns:p14="http://schemas.microsoft.com/office/powerpoint/2010/main" val="1178764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ient Qualifications">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589961C-A908-9AB9-B55E-68825C3A96B6}"/>
              </a:ext>
            </a:extLst>
          </p:cNvPr>
          <p:cNvSpPr txBox="1">
            <a:spLocks/>
          </p:cNvSpPr>
          <p:nvPr userDrawn="1"/>
        </p:nvSpPr>
        <p:spPr>
          <a:xfrm>
            <a:off x="614855" y="756745"/>
            <a:ext cx="10972800" cy="756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D20028"/>
                </a:solidFill>
                <a:latin typeface="Frutiger LT Pro 57 Condensed" panose="020B0606020204020204"/>
              </a:rPr>
              <a:t>Client Qualifications</a:t>
            </a:r>
          </a:p>
        </p:txBody>
      </p:sp>
      <p:sp>
        <p:nvSpPr>
          <p:cNvPr id="7" name="TextBox 6">
            <a:extLst>
              <a:ext uri="{FF2B5EF4-FFF2-40B4-BE49-F238E27FC236}">
                <a16:creationId xmlns:a16="http://schemas.microsoft.com/office/drawing/2014/main" id="{30F67C76-9FBC-F878-CF8D-91BCB8759E39}"/>
              </a:ext>
            </a:extLst>
          </p:cNvPr>
          <p:cNvSpPr txBox="1"/>
          <p:nvPr userDrawn="1"/>
        </p:nvSpPr>
        <p:spPr>
          <a:xfrm>
            <a:off x="2504937" y="1719968"/>
            <a:ext cx="7182126" cy="522475"/>
          </a:xfrm>
          <a:prstGeom prst="rect">
            <a:avLst/>
          </a:prstGeom>
          <a:solidFill>
            <a:srgbClr val="FFA711"/>
          </a:solidFill>
          <a:ln w="28575">
            <a:solidFill>
              <a:srgbClr val="FFA711"/>
            </a:solidFill>
          </a:ln>
        </p:spPr>
        <p:txBody>
          <a:bodyPr wrap="square">
            <a:spAutoFit/>
          </a:bodyPr>
          <a:lstStyle/>
          <a:p>
            <a:pPr algn="ctr"/>
            <a:r>
              <a:rPr lang="en-US" sz="2800" b="1">
                <a:solidFill>
                  <a:schemeClr val="bg1"/>
                </a:solidFill>
                <a:latin typeface="Frutiger LT Pro 57 Condensed" panose="020B0606020204020204" pitchFamily="34" charset="0"/>
                <a:ea typeface="+mj-ea"/>
                <a:cs typeface="+mj-cs"/>
              </a:rPr>
              <a:t>To qualify for services, clients must…</a:t>
            </a:r>
          </a:p>
        </p:txBody>
      </p:sp>
      <p:sp>
        <p:nvSpPr>
          <p:cNvPr id="8" name="TextBox 7">
            <a:extLst>
              <a:ext uri="{FF2B5EF4-FFF2-40B4-BE49-F238E27FC236}">
                <a16:creationId xmlns:a16="http://schemas.microsoft.com/office/drawing/2014/main" id="{FC1A7075-0973-0F2D-1CCB-F9B2BF5EA792}"/>
              </a:ext>
            </a:extLst>
          </p:cNvPr>
          <p:cNvSpPr txBox="1"/>
          <p:nvPr userDrawn="1"/>
        </p:nvSpPr>
        <p:spPr>
          <a:xfrm>
            <a:off x="614855" y="2624203"/>
            <a:ext cx="10962290" cy="3416320"/>
          </a:xfrm>
          <a:prstGeom prst="rect">
            <a:avLst/>
          </a:prstGeom>
          <a:noFill/>
          <a:ln w="28575">
            <a:noFill/>
          </a:ln>
        </p:spPr>
        <p:txBody>
          <a:bodyPr wrap="square">
            <a:spAutoFit/>
          </a:bodyPr>
          <a:lstStyle/>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Identify as a </a:t>
            </a:r>
            <a:r>
              <a:rPr lang="en-US" sz="2400" b="1">
                <a:latin typeface="Frutiger LT Pro 57 Condensed" panose="020B0606020204020204" pitchFamily="34" charset="0"/>
                <a:ea typeface="+mj-ea"/>
                <a:cs typeface="+mj-cs"/>
              </a:rPr>
              <a:t>woman</a:t>
            </a:r>
            <a:br>
              <a:rPr lang="en-US" sz="2600">
                <a:latin typeface="Frutiger LT Pro 57 Condensed" panose="020B0606020204020204" pitchFamily="34" charset="0"/>
                <a:ea typeface="+mj-ea"/>
                <a:cs typeface="+mj-cs"/>
              </a:rPr>
            </a:br>
            <a:r>
              <a:rPr lang="en-US" sz="1200">
                <a:latin typeface="Frutiger LT Pro 57 Condensed" panose="020B0606020204020204" pitchFamily="34" charset="0"/>
                <a:ea typeface="+mj-ea"/>
                <a:cs typeface="+mj-cs"/>
              </a:rPr>
              <a:t> </a:t>
            </a:r>
          </a:p>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Live in </a:t>
            </a:r>
            <a:r>
              <a:rPr lang="en-US" sz="2400" b="1">
                <a:latin typeface="Frutiger LT Pro 57 Condensed" panose="020B0606020204020204" pitchFamily="34" charset="0"/>
                <a:ea typeface="+mj-ea"/>
                <a:cs typeface="+mj-cs"/>
              </a:rPr>
              <a:t>Bronx, Brooklyn, Manhattan, Queens, Staten Island</a:t>
            </a:r>
            <a:br>
              <a:rPr lang="en-US" sz="2600">
                <a:latin typeface="Frutiger LT Pro 57 Condensed" panose="020B0606020204020204" pitchFamily="34" charset="0"/>
                <a:ea typeface="+mj-ea"/>
                <a:cs typeface="+mj-cs"/>
              </a:rPr>
            </a:br>
            <a:r>
              <a:rPr lang="en-US" sz="1200">
                <a:latin typeface="Frutiger LT Pro 57 Condensed" panose="020B0606020204020204" pitchFamily="34" charset="0"/>
                <a:ea typeface="+mj-ea"/>
                <a:cs typeface="+mj-cs"/>
              </a:rPr>
              <a:t> </a:t>
            </a:r>
          </a:p>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Have a legal issue in an area where Her Justice has expertise: </a:t>
            </a:r>
            <a:r>
              <a:rPr lang="en-US" sz="2400" b="1">
                <a:latin typeface="Frutiger LT Pro 57 Condensed" panose="020B0606020204020204" pitchFamily="34" charset="0"/>
                <a:ea typeface="+mj-ea"/>
                <a:cs typeface="+mj-cs"/>
              </a:rPr>
              <a:t>family; matrimonial; immigration law</a:t>
            </a:r>
            <a:br>
              <a:rPr lang="en-US" sz="2600">
                <a:latin typeface="Frutiger LT Pro 57 Condensed" panose="020B0606020204020204" pitchFamily="34" charset="0"/>
                <a:ea typeface="+mj-ea"/>
                <a:cs typeface="+mj-cs"/>
              </a:rPr>
            </a:br>
            <a:endParaRPr lang="en-US" sz="1200">
              <a:latin typeface="Frutiger LT Pro 57 Condensed" panose="020B0606020204020204" pitchFamily="34" charset="0"/>
              <a:ea typeface="+mj-ea"/>
              <a:cs typeface="+mj-cs"/>
            </a:endParaRPr>
          </a:p>
          <a:p>
            <a:pPr marL="914400" lvl="1"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For family/matrimonial: have an open family court or divorce case </a:t>
            </a:r>
            <a:r>
              <a:rPr lang="en-US" sz="2400" b="1">
                <a:latin typeface="Frutiger LT Pro 57 Condensed" panose="020B0606020204020204" pitchFamily="34" charset="0"/>
                <a:ea typeface="+mj-ea"/>
                <a:cs typeface="+mj-cs"/>
              </a:rPr>
              <a:t>in NYC</a:t>
            </a:r>
            <a:r>
              <a:rPr lang="en-US" sz="2400">
                <a:latin typeface="Frutiger LT Pro 57 Condensed" panose="020B0606020204020204" pitchFamily="34" charset="0"/>
                <a:ea typeface="+mj-ea"/>
                <a:cs typeface="+mj-cs"/>
              </a:rPr>
              <a:t> or the case can be filed </a:t>
            </a:r>
            <a:r>
              <a:rPr lang="en-US" sz="2400" b="1">
                <a:latin typeface="Frutiger LT Pro 57 Condensed" panose="020B0606020204020204" pitchFamily="34" charset="0"/>
                <a:ea typeface="+mj-ea"/>
                <a:cs typeface="+mj-cs"/>
              </a:rPr>
              <a:t>in NYC</a:t>
            </a:r>
            <a:br>
              <a:rPr lang="en-US" sz="2600">
                <a:latin typeface="Frutiger LT Pro 57 Condensed" panose="020B0606020204020204" pitchFamily="34" charset="0"/>
                <a:ea typeface="+mj-ea"/>
                <a:cs typeface="+mj-cs"/>
              </a:rPr>
            </a:br>
            <a:r>
              <a:rPr lang="en-US" sz="1200">
                <a:latin typeface="Frutiger LT Pro 57 Condensed" panose="020B0606020204020204" pitchFamily="34" charset="0"/>
                <a:ea typeface="+mj-ea"/>
                <a:cs typeface="+mj-cs"/>
              </a:rPr>
              <a:t> </a:t>
            </a:r>
          </a:p>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Have income at or below </a:t>
            </a:r>
            <a:r>
              <a:rPr lang="en-US" sz="2400" b="1">
                <a:latin typeface="Frutiger LT Pro 57 Condensed" panose="020B0606020204020204" pitchFamily="34" charset="0"/>
                <a:ea typeface="+mj-ea"/>
                <a:cs typeface="+mj-cs"/>
              </a:rPr>
              <a:t>200% of the federal poverty guideline</a:t>
            </a:r>
          </a:p>
        </p:txBody>
      </p:sp>
      <p:sp>
        <p:nvSpPr>
          <p:cNvPr id="9" name="Right Triangle 8">
            <a:extLst>
              <a:ext uri="{FF2B5EF4-FFF2-40B4-BE49-F238E27FC236}">
                <a16:creationId xmlns:a16="http://schemas.microsoft.com/office/drawing/2014/main" id="{F50FB006-C4DC-7C6A-1F3A-BA38172EE18C}"/>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and yellow arrows&#10;&#10;Description automatically generated">
            <a:extLst>
              <a:ext uri="{FF2B5EF4-FFF2-40B4-BE49-F238E27FC236}">
                <a16:creationId xmlns:a16="http://schemas.microsoft.com/office/drawing/2014/main" id="{100BE298-8F88-E127-88EC-FF67083664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2264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0A692A0-B157-8146-07F2-3475A2A23BF9}"/>
              </a:ext>
            </a:extLst>
          </p:cNvPr>
          <p:cNvSpPr/>
          <p:nvPr userDrawn="1"/>
        </p:nvSpPr>
        <p:spPr>
          <a:xfrm flipH="1">
            <a:off x="7790131" y="3429001"/>
            <a:ext cx="4401866" cy="3428999"/>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7">
            <a:extLst>
              <a:ext uri="{FF2B5EF4-FFF2-40B4-BE49-F238E27FC236}">
                <a16:creationId xmlns:a16="http://schemas.microsoft.com/office/drawing/2014/main" id="{6B542352-A624-AB06-B057-9DEE485D7A01}"/>
              </a:ext>
            </a:extLst>
          </p:cNvPr>
          <p:cNvSpPr/>
          <p:nvPr userDrawn="1"/>
        </p:nvSpPr>
        <p:spPr>
          <a:xfrm>
            <a:off x="-16613" y="2662488"/>
            <a:ext cx="8387553" cy="287545"/>
          </a:xfrm>
          <a:custGeom>
            <a:avLst/>
            <a:gdLst>
              <a:gd name="connsiteX0" fmla="*/ 0 w 7504387"/>
              <a:gd name="connsiteY0" fmla="*/ 244366 h 244366"/>
              <a:gd name="connsiteX1" fmla="*/ 61092 w 7504387"/>
              <a:gd name="connsiteY1" fmla="*/ 0 h 244366"/>
              <a:gd name="connsiteX2" fmla="*/ 7504387 w 7504387"/>
              <a:gd name="connsiteY2" fmla="*/ 0 h 244366"/>
              <a:gd name="connsiteX3" fmla="*/ 7443296 w 7504387"/>
              <a:gd name="connsiteY3" fmla="*/ 244366 h 244366"/>
              <a:gd name="connsiteX4" fmla="*/ 0 w 7504387"/>
              <a:gd name="connsiteY4" fmla="*/ 244366 h 244366"/>
              <a:gd name="connsiteX0" fmla="*/ 78608 w 7443295"/>
              <a:gd name="connsiteY0" fmla="*/ 295166 h 295166"/>
              <a:gd name="connsiteX1" fmla="*/ 0 w 7443295"/>
              <a:gd name="connsiteY1" fmla="*/ 0 h 295166"/>
              <a:gd name="connsiteX2" fmla="*/ 7443295 w 7443295"/>
              <a:gd name="connsiteY2" fmla="*/ 0 h 295166"/>
              <a:gd name="connsiteX3" fmla="*/ 7382204 w 7443295"/>
              <a:gd name="connsiteY3" fmla="*/ 244366 h 295166"/>
              <a:gd name="connsiteX4" fmla="*/ 78608 w 7443295"/>
              <a:gd name="connsiteY4" fmla="*/ 295166 h 295166"/>
              <a:gd name="connsiteX0" fmla="*/ 0 w 7364687"/>
              <a:gd name="connsiteY0" fmla="*/ 295166 h 295166"/>
              <a:gd name="connsiteX1" fmla="*/ 48392 w 7364687"/>
              <a:gd name="connsiteY1" fmla="*/ 0 h 295166"/>
              <a:gd name="connsiteX2" fmla="*/ 7364687 w 7364687"/>
              <a:gd name="connsiteY2" fmla="*/ 0 h 295166"/>
              <a:gd name="connsiteX3" fmla="*/ 7303596 w 7364687"/>
              <a:gd name="connsiteY3" fmla="*/ 244366 h 295166"/>
              <a:gd name="connsiteX4" fmla="*/ 0 w 7364687"/>
              <a:gd name="connsiteY4" fmla="*/ 295166 h 295166"/>
              <a:gd name="connsiteX0" fmla="*/ 0 w 7364687"/>
              <a:gd name="connsiteY0" fmla="*/ 295166 h 295166"/>
              <a:gd name="connsiteX1" fmla="*/ 10292 w 7364687"/>
              <a:gd name="connsiteY1" fmla="*/ 12700 h 295166"/>
              <a:gd name="connsiteX2" fmla="*/ 7364687 w 7364687"/>
              <a:gd name="connsiteY2" fmla="*/ 0 h 295166"/>
              <a:gd name="connsiteX3" fmla="*/ 7303596 w 7364687"/>
              <a:gd name="connsiteY3" fmla="*/ 244366 h 295166"/>
              <a:gd name="connsiteX4" fmla="*/ 0 w 7364687"/>
              <a:gd name="connsiteY4" fmla="*/ 295166 h 295166"/>
              <a:gd name="connsiteX0" fmla="*/ 27808 w 7392495"/>
              <a:gd name="connsiteY0" fmla="*/ 295166 h 295166"/>
              <a:gd name="connsiteX1" fmla="*/ 0 w 7392495"/>
              <a:gd name="connsiteY1" fmla="*/ 25400 h 295166"/>
              <a:gd name="connsiteX2" fmla="*/ 7392495 w 7392495"/>
              <a:gd name="connsiteY2" fmla="*/ 0 h 295166"/>
              <a:gd name="connsiteX3" fmla="*/ 7331404 w 7392495"/>
              <a:gd name="connsiteY3" fmla="*/ 244366 h 295166"/>
              <a:gd name="connsiteX4" fmla="*/ 27808 w 7392495"/>
              <a:gd name="connsiteY4" fmla="*/ 295166 h 295166"/>
              <a:gd name="connsiteX0" fmla="*/ 0 w 7555187"/>
              <a:gd name="connsiteY0" fmla="*/ 295166 h 295166"/>
              <a:gd name="connsiteX1" fmla="*/ 162692 w 7555187"/>
              <a:gd name="connsiteY1" fmla="*/ 25400 h 295166"/>
              <a:gd name="connsiteX2" fmla="*/ 7555187 w 7555187"/>
              <a:gd name="connsiteY2" fmla="*/ 0 h 295166"/>
              <a:gd name="connsiteX3" fmla="*/ 7494096 w 7555187"/>
              <a:gd name="connsiteY3" fmla="*/ 244366 h 295166"/>
              <a:gd name="connsiteX4" fmla="*/ 0 w 7555187"/>
              <a:gd name="connsiteY4" fmla="*/ 295166 h 295166"/>
              <a:gd name="connsiteX0" fmla="*/ 0 w 7539947"/>
              <a:gd name="connsiteY0" fmla="*/ 295166 h 295166"/>
              <a:gd name="connsiteX1" fmla="*/ 147452 w 7539947"/>
              <a:gd name="connsiteY1" fmla="*/ 2540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533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2327" h="287546">
                <a:moveTo>
                  <a:pt x="0" y="287546"/>
                </a:moveTo>
                <a:cubicBezTo>
                  <a:pt x="891" y="202704"/>
                  <a:pt x="-358" y="117862"/>
                  <a:pt x="533" y="33020"/>
                </a:cubicBezTo>
                <a:lnTo>
                  <a:pt x="7532327" y="0"/>
                </a:lnTo>
                <a:lnTo>
                  <a:pt x="7471236" y="244366"/>
                </a:lnTo>
                <a:lnTo>
                  <a:pt x="0" y="287546"/>
                </a:lnTo>
                <a:close/>
              </a:path>
            </a:pathLst>
          </a:custGeom>
          <a:solidFill>
            <a:srgbClr val="D200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0028"/>
              </a:solidFill>
            </a:endParaRPr>
          </a:p>
        </p:txBody>
      </p:sp>
      <p:pic>
        <p:nvPicPr>
          <p:cNvPr id="9" name="Picture 8" descr="A white text on a black background&#10;&#10;Description automatically generated">
            <a:extLst>
              <a:ext uri="{FF2B5EF4-FFF2-40B4-BE49-F238E27FC236}">
                <a16:creationId xmlns:a16="http://schemas.microsoft.com/office/drawing/2014/main" id="{E907F77D-B39F-FE3F-EDE6-70EBB7E65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9700" y="6300344"/>
            <a:ext cx="1596122" cy="311553"/>
          </a:xfrm>
          <a:prstGeom prst="rect">
            <a:avLst/>
          </a:prstGeom>
        </p:spPr>
      </p:pic>
      <p:sp>
        <p:nvSpPr>
          <p:cNvPr id="3" name="Text Placeholder 2">
            <a:extLst>
              <a:ext uri="{FF2B5EF4-FFF2-40B4-BE49-F238E27FC236}">
                <a16:creationId xmlns:a16="http://schemas.microsoft.com/office/drawing/2014/main" id="{3CB6419D-6115-B6DA-8234-8EE2F03200F2}"/>
              </a:ext>
            </a:extLst>
          </p:cNvPr>
          <p:cNvSpPr>
            <a:spLocks noGrp="1"/>
          </p:cNvSpPr>
          <p:nvPr>
            <p:ph type="body" sz="quarter" idx="10" hasCustomPrompt="1"/>
          </p:nvPr>
        </p:nvSpPr>
        <p:spPr>
          <a:xfrm>
            <a:off x="2329007" y="1906838"/>
            <a:ext cx="6967328" cy="755650"/>
          </a:xfrm>
          <a:prstGeom prst="rect">
            <a:avLst/>
          </a:prstGeom>
        </p:spPr>
        <p:txBody>
          <a:bodyPr/>
          <a:lstStyle>
            <a:lvl1pPr marL="0" indent="0" algn="ctr">
              <a:buNone/>
              <a:defRPr sz="4000" b="1">
                <a:solidFill>
                  <a:srgbClr val="D20028"/>
                </a:solidFill>
                <a:latin typeface="Frutiger LT Pro 57 Condensed" panose="020B0606020204020204"/>
              </a:defRPr>
            </a:lvl1pPr>
          </a:lstStyle>
          <a:p>
            <a:pPr lvl="0"/>
            <a:r>
              <a:rPr lang="en-US" dirty="0"/>
              <a:t>Section Title Goes Here</a:t>
            </a:r>
          </a:p>
        </p:txBody>
      </p:sp>
    </p:spTree>
    <p:extLst>
      <p:ext uri="{BB962C8B-B14F-4D97-AF65-F5344CB8AC3E}">
        <p14:creationId xmlns:p14="http://schemas.microsoft.com/office/powerpoint/2010/main" val="129599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eneral Body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39129E-22BF-B276-579C-F917714D632E}"/>
              </a:ext>
            </a:extLst>
          </p:cNvPr>
          <p:cNvSpPr>
            <a:spLocks noGrp="1"/>
          </p:cNvSpPr>
          <p:nvPr>
            <p:ph type="title" hasCustomPrompt="1"/>
          </p:nvPr>
        </p:nvSpPr>
        <p:spPr>
          <a:xfrm>
            <a:off x="838200" y="681036"/>
            <a:ext cx="10515599" cy="1009651"/>
          </a:xfrm>
          <a:prstGeom prst="rect">
            <a:avLst/>
          </a:prstGeom>
        </p:spPr>
        <p:txBody>
          <a:bodyPr>
            <a:normAutofit/>
          </a:bodyPr>
          <a:lstStyle>
            <a:lvl1pPr>
              <a:defRPr b="0"/>
            </a:lvl1pPr>
          </a:lstStyle>
          <a:p>
            <a:r>
              <a:rPr lang="en-US" b="1" dirty="0">
                <a:solidFill>
                  <a:srgbClr val="D20028"/>
                </a:solidFill>
                <a:latin typeface="Frutiger LT Pro 57 Condensed" panose="020B0606020204020204"/>
              </a:rPr>
              <a:t>Heading</a:t>
            </a:r>
          </a:p>
        </p:txBody>
      </p:sp>
      <p:sp>
        <p:nvSpPr>
          <p:cNvPr id="10" name="Right Triangle 9">
            <a:extLst>
              <a:ext uri="{FF2B5EF4-FFF2-40B4-BE49-F238E27FC236}">
                <a16:creationId xmlns:a16="http://schemas.microsoft.com/office/drawing/2014/main" id="{7C69D85E-A341-0C35-5644-8803265D6025}"/>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B0890C3D-1439-AD33-F5E3-CB5DD48FAF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44CCD2B-9A71-C1F9-56CB-636DD7CAEA99}"/>
              </a:ext>
            </a:extLst>
          </p:cNvPr>
          <p:cNvSpPr>
            <a:spLocks noGrp="1"/>
          </p:cNvSpPr>
          <p:nvPr>
            <p:ph type="body" sz="quarter" idx="11" hasCustomPrompt="1"/>
          </p:nvPr>
        </p:nvSpPr>
        <p:spPr>
          <a:xfrm>
            <a:off x="838200" y="1690687"/>
            <a:ext cx="10515599" cy="4486277"/>
          </a:xfrm>
          <a:prstGeom prst="rect">
            <a:avLst/>
          </a:prstGeom>
        </p:spPr>
        <p:txBody>
          <a:bodyPr/>
          <a:lstStyle>
            <a:lvl1pPr>
              <a:defRPr sz="2600">
                <a:latin typeface="Frutiger LT Pro 57 Condensed" panose="020B0606020204020204"/>
              </a:defRPr>
            </a:lvl1pPr>
            <a:lvl2pPr>
              <a:defRPr sz="2600">
                <a:latin typeface="Frutiger LT Pro 57 Condensed" panose="020B0606020204020204"/>
              </a:defRPr>
            </a:lvl2pPr>
            <a:lvl3pPr marL="1371600" indent="-457200">
              <a:buFont typeface="Arial" panose="020B0604020202020204" pitchFamily="34" charset="0"/>
              <a:buChar char="•"/>
              <a:defRPr sz="2600"/>
            </a:lvl3pPr>
            <a:lvl4pPr marL="1371600" indent="0">
              <a:buNone/>
              <a:defRPr/>
            </a:lvl4pPr>
          </a:lstStyle>
          <a:p>
            <a:pPr lvl="0"/>
            <a:r>
              <a:rPr lang="en-US" dirty="0"/>
              <a:t>Click to insert text</a:t>
            </a:r>
          </a:p>
          <a:p>
            <a:pPr lvl="1"/>
            <a:r>
              <a:rPr lang="en-US" dirty="0"/>
              <a:t>Second level</a:t>
            </a:r>
          </a:p>
          <a:p>
            <a:pPr lvl="1"/>
            <a:r>
              <a:rPr lang="en-US" dirty="0"/>
              <a:t>Third level</a:t>
            </a:r>
          </a:p>
          <a:p>
            <a:pPr lvl="2"/>
            <a:r>
              <a:rPr lang="en-US" dirty="0"/>
              <a:t>Next level</a:t>
            </a:r>
          </a:p>
          <a:p>
            <a:pPr lvl="2"/>
            <a:r>
              <a:rPr lang="en-US" dirty="0"/>
              <a:t>Next level</a:t>
            </a:r>
          </a:p>
          <a:p>
            <a:pPr lvl="1"/>
            <a:r>
              <a:rPr lang="en-US" dirty="0"/>
              <a:t>Next level</a:t>
            </a:r>
          </a:p>
          <a:p>
            <a:pPr lvl="1"/>
            <a:endParaRPr lang="en-US" dirty="0"/>
          </a:p>
          <a:p>
            <a:pPr lvl="1"/>
            <a:endParaRPr lang="en-US" dirty="0"/>
          </a:p>
          <a:p>
            <a:pPr lvl="3"/>
            <a:endParaRPr lang="en-US" dirty="0"/>
          </a:p>
          <a:p>
            <a:pPr lvl="1"/>
            <a:endParaRPr lang="en-US" dirty="0"/>
          </a:p>
        </p:txBody>
      </p:sp>
    </p:spTree>
    <p:extLst>
      <p:ext uri="{BB962C8B-B14F-4D97-AF65-F5344CB8AC3E}">
        <p14:creationId xmlns:p14="http://schemas.microsoft.com/office/powerpoint/2010/main" val="4176699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ecial slide 1">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2F35964A-A7BE-1171-97D1-85B6CBC09364}"/>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F4A9E76-6ACD-FAA6-93CB-4A18815CDF2F}"/>
              </a:ext>
            </a:extLst>
          </p:cNvPr>
          <p:cNvGrpSpPr/>
          <p:nvPr/>
        </p:nvGrpSpPr>
        <p:grpSpPr>
          <a:xfrm>
            <a:off x="3935619" y="2742483"/>
            <a:ext cx="4281432" cy="2431951"/>
            <a:chOff x="3971036" y="2274780"/>
            <a:chExt cx="4281432" cy="2431951"/>
          </a:xfrm>
        </p:grpSpPr>
        <p:cxnSp>
          <p:nvCxnSpPr>
            <p:cNvPr id="16" name="Straight Connector 15">
              <a:extLst>
                <a:ext uri="{FF2B5EF4-FFF2-40B4-BE49-F238E27FC236}">
                  <a16:creationId xmlns:a16="http://schemas.microsoft.com/office/drawing/2014/main" id="{FCF4507A-9B4C-773B-D054-09E1F39B6C0A}"/>
                </a:ext>
              </a:extLst>
            </p:cNvPr>
            <p:cNvCxnSpPr>
              <a:cxnSpLocks/>
            </p:cNvCxnSpPr>
            <p:nvPr/>
          </p:nvCxnSpPr>
          <p:spPr>
            <a:xfrm>
              <a:off x="3971036" y="2274780"/>
              <a:ext cx="0" cy="2431951"/>
            </a:xfrm>
            <a:prstGeom prst="line">
              <a:avLst/>
            </a:prstGeom>
            <a:ln w="57150">
              <a:solidFill>
                <a:srgbClr val="FFA71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21A0C8A5-7A78-2D7E-CF2C-2F21A738EB29}"/>
                </a:ext>
              </a:extLst>
            </p:cNvPr>
            <p:cNvCxnSpPr>
              <a:cxnSpLocks/>
            </p:cNvCxnSpPr>
            <p:nvPr/>
          </p:nvCxnSpPr>
          <p:spPr>
            <a:xfrm>
              <a:off x="8252468" y="2274780"/>
              <a:ext cx="0" cy="2431951"/>
            </a:xfrm>
            <a:prstGeom prst="line">
              <a:avLst/>
            </a:prstGeom>
            <a:ln w="57150">
              <a:solidFill>
                <a:srgbClr val="FFA711"/>
              </a:solidFill>
            </a:ln>
          </p:spPr>
          <p:style>
            <a:lnRef idx="1">
              <a:schemeClr val="accent2"/>
            </a:lnRef>
            <a:fillRef idx="0">
              <a:schemeClr val="accent2"/>
            </a:fillRef>
            <a:effectRef idx="0">
              <a:schemeClr val="accent2"/>
            </a:effectRef>
            <a:fontRef idx="minor">
              <a:schemeClr val="tx1"/>
            </a:fontRef>
          </p:style>
        </p:cxnSp>
      </p:grpSp>
      <p:pic>
        <p:nvPicPr>
          <p:cNvPr id="20" name="Picture 19" descr="A red and yellow arrows&#10;&#10;Description automatically generated">
            <a:extLst>
              <a:ext uri="{FF2B5EF4-FFF2-40B4-BE49-F238E27FC236}">
                <a16:creationId xmlns:a16="http://schemas.microsoft.com/office/drawing/2014/main" id="{51D1CF64-ADD0-5A44-00C0-B5B53996FE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F75CDF4-AA7E-3549-F8E0-D50FEF6FDB71}"/>
              </a:ext>
            </a:extLst>
          </p:cNvPr>
          <p:cNvSpPr>
            <a:spLocks noGrp="1"/>
          </p:cNvSpPr>
          <p:nvPr>
            <p:ph type="title"/>
          </p:nvPr>
        </p:nvSpPr>
        <p:spPr>
          <a:xfrm>
            <a:off x="838200" y="681036"/>
            <a:ext cx="10515599" cy="1009651"/>
          </a:xfrm>
          <a:prstGeom prst="rect">
            <a:avLst/>
          </a:prstGeom>
        </p:spPr>
        <p:txBody>
          <a:bodyPr>
            <a:normAutofit/>
          </a:bodyPr>
          <a:lstStyle>
            <a:lvl1pPr>
              <a:defRPr b="0"/>
            </a:lvl1pPr>
          </a:lstStyle>
          <a:p>
            <a:r>
              <a:rPr lang="en-US" b="1">
                <a:solidFill>
                  <a:srgbClr val="D20028"/>
                </a:solidFill>
                <a:latin typeface="Frutiger LT Pro 57 Condensed" panose="020B0606020204020204"/>
              </a:rPr>
              <a:t>Click to edit Master title style</a:t>
            </a:r>
            <a:endParaRPr lang="en-US" b="1" dirty="0">
              <a:solidFill>
                <a:srgbClr val="D20028"/>
              </a:solidFill>
              <a:latin typeface="Frutiger LT Pro 57 Condensed" panose="020B0606020204020204"/>
            </a:endParaRPr>
          </a:p>
        </p:txBody>
      </p:sp>
      <p:sp>
        <p:nvSpPr>
          <p:cNvPr id="5" name="Text Placeholder 4">
            <a:extLst>
              <a:ext uri="{FF2B5EF4-FFF2-40B4-BE49-F238E27FC236}">
                <a16:creationId xmlns:a16="http://schemas.microsoft.com/office/drawing/2014/main" id="{BB4679D8-3570-BB1D-5E8F-FF09400E4B04}"/>
              </a:ext>
            </a:extLst>
          </p:cNvPr>
          <p:cNvSpPr>
            <a:spLocks noGrp="1"/>
          </p:cNvSpPr>
          <p:nvPr>
            <p:ph type="body" sz="quarter" idx="10" hasCustomPrompt="1"/>
          </p:nvPr>
        </p:nvSpPr>
        <p:spPr>
          <a:xfrm>
            <a:off x="838201" y="1816154"/>
            <a:ext cx="10515597" cy="521570"/>
          </a:xfrm>
          <a:prstGeom prst="rect">
            <a:avLst/>
          </a:prstGeom>
        </p:spPr>
        <p:txBody>
          <a:bodyPr/>
          <a:lstStyle>
            <a:lvl1pPr marL="0" indent="0">
              <a:buNone/>
              <a:defRPr/>
            </a:lvl1pPr>
          </a:lstStyle>
          <a:p>
            <a:pPr algn="ctr"/>
            <a:r>
              <a:rPr lang="en-US" sz="2800" dirty="0">
                <a:latin typeface="Frutiger LT Pro 57 Condensed" panose="020B0606020204020204" pitchFamily="34" charset="0"/>
                <a:ea typeface="+mj-ea"/>
                <a:cs typeface="+mj-cs"/>
              </a:rPr>
              <a:t>Opening note or context you want to add</a:t>
            </a:r>
          </a:p>
        </p:txBody>
      </p:sp>
      <p:sp>
        <p:nvSpPr>
          <p:cNvPr id="7" name="Text Placeholder 6">
            <a:extLst>
              <a:ext uri="{FF2B5EF4-FFF2-40B4-BE49-F238E27FC236}">
                <a16:creationId xmlns:a16="http://schemas.microsoft.com/office/drawing/2014/main" id="{8F14047F-5979-DA4E-AE15-9CCE8E8E6068}"/>
              </a:ext>
            </a:extLst>
          </p:cNvPr>
          <p:cNvSpPr>
            <a:spLocks noGrp="1"/>
          </p:cNvSpPr>
          <p:nvPr>
            <p:ph type="body" sz="quarter" idx="11" hasCustomPrompt="1"/>
          </p:nvPr>
        </p:nvSpPr>
        <p:spPr>
          <a:xfrm>
            <a:off x="838200" y="3469981"/>
            <a:ext cx="2637533" cy="523220"/>
          </a:xfrm>
          <a:prstGeom prst="rect">
            <a:avLst/>
          </a:prstGeom>
        </p:spPr>
        <p:txBody>
          <a:bodyPr/>
          <a:lstStyle>
            <a:lvl1pPr marL="0" indent="0" algn="ctr">
              <a:lnSpc>
                <a:spcPct val="100000"/>
              </a:lnSpc>
              <a:buNone/>
              <a:defRPr>
                <a:latin typeface="Frutiger LT Pro 57 Condensed" panose="020B0606020204020204"/>
              </a:defRPr>
            </a:lvl1pPr>
          </a:lstStyle>
          <a:p>
            <a:pPr lvl="0"/>
            <a:r>
              <a:rPr lang="en-US" dirty="0"/>
              <a:t>Three</a:t>
            </a:r>
          </a:p>
        </p:txBody>
      </p:sp>
      <p:sp>
        <p:nvSpPr>
          <p:cNvPr id="22" name="Text Placeholder 21">
            <a:extLst>
              <a:ext uri="{FF2B5EF4-FFF2-40B4-BE49-F238E27FC236}">
                <a16:creationId xmlns:a16="http://schemas.microsoft.com/office/drawing/2014/main" id="{5219C739-7842-1ABB-3367-EEA48A781D17}"/>
              </a:ext>
            </a:extLst>
          </p:cNvPr>
          <p:cNvSpPr>
            <a:spLocks noGrp="1"/>
          </p:cNvSpPr>
          <p:nvPr>
            <p:ph type="body" sz="quarter" idx="12" hasCustomPrompt="1"/>
          </p:nvPr>
        </p:nvSpPr>
        <p:spPr>
          <a:xfrm>
            <a:off x="4569225" y="3469981"/>
            <a:ext cx="3014221" cy="521570"/>
          </a:xfrm>
          <a:prstGeom prst="rect">
            <a:avLst/>
          </a:prstGeom>
        </p:spPr>
        <p:txBody>
          <a:bodyPr/>
          <a:lstStyle>
            <a:lvl1pPr marL="0" indent="0" algn="ctr">
              <a:buNone/>
              <a:defRPr>
                <a:latin typeface="Frutiger LT Pro 57 Condensed" panose="020B0606020204020204"/>
              </a:defRPr>
            </a:lvl1pPr>
          </a:lstStyle>
          <a:p>
            <a:pPr lvl="0"/>
            <a:r>
              <a:rPr lang="en-US" dirty="0"/>
              <a:t>Main</a:t>
            </a:r>
          </a:p>
        </p:txBody>
      </p:sp>
      <p:sp>
        <p:nvSpPr>
          <p:cNvPr id="24" name="Text Placeholder 23">
            <a:extLst>
              <a:ext uri="{FF2B5EF4-FFF2-40B4-BE49-F238E27FC236}">
                <a16:creationId xmlns:a16="http://schemas.microsoft.com/office/drawing/2014/main" id="{7540A3AD-3519-3532-2203-FA80785DA4DE}"/>
              </a:ext>
            </a:extLst>
          </p:cNvPr>
          <p:cNvSpPr>
            <a:spLocks noGrp="1"/>
          </p:cNvSpPr>
          <p:nvPr>
            <p:ph type="body" sz="quarter" idx="13" hasCustomPrompt="1"/>
          </p:nvPr>
        </p:nvSpPr>
        <p:spPr>
          <a:xfrm>
            <a:off x="8850657" y="3468331"/>
            <a:ext cx="2811137" cy="523220"/>
          </a:xfrm>
          <a:prstGeom prst="rect">
            <a:avLst/>
          </a:prstGeom>
        </p:spPr>
        <p:txBody>
          <a:bodyPr/>
          <a:lstStyle>
            <a:lvl1pPr marL="0" indent="0" algn="ctr">
              <a:buNone/>
              <a:defRPr sz="2800">
                <a:latin typeface="Frutiger LT Pro 57 Condensed" panose="020B0606020204020204"/>
              </a:defRPr>
            </a:lvl1pPr>
          </a:lstStyle>
          <a:p>
            <a:pPr lvl="0"/>
            <a:r>
              <a:rPr lang="en-US" dirty="0"/>
              <a:t>Ideas</a:t>
            </a:r>
          </a:p>
        </p:txBody>
      </p:sp>
      <p:sp>
        <p:nvSpPr>
          <p:cNvPr id="29" name="Text Placeholder 28">
            <a:extLst>
              <a:ext uri="{FF2B5EF4-FFF2-40B4-BE49-F238E27FC236}">
                <a16:creationId xmlns:a16="http://schemas.microsoft.com/office/drawing/2014/main" id="{6EDFE88A-1550-477C-8AD2-069BA5A76323}"/>
              </a:ext>
            </a:extLst>
          </p:cNvPr>
          <p:cNvSpPr>
            <a:spLocks noGrp="1"/>
          </p:cNvSpPr>
          <p:nvPr>
            <p:ph type="body" sz="quarter" idx="16" hasCustomPrompt="1"/>
          </p:nvPr>
        </p:nvSpPr>
        <p:spPr>
          <a:xfrm>
            <a:off x="838200" y="5571017"/>
            <a:ext cx="10515596" cy="521571"/>
          </a:xfrm>
          <a:prstGeom prst="rect">
            <a:avLst/>
          </a:prstGeom>
        </p:spPr>
        <p:txBody>
          <a:bodyPr/>
          <a:lstStyle>
            <a:lvl1pPr marL="0" indent="0" algn="ctr">
              <a:buNone/>
              <a:defRPr sz="2400">
                <a:latin typeface="Frutiger LT Pro 57 Condensed" panose="020B0606020204020204"/>
              </a:defRPr>
            </a:lvl1pPr>
          </a:lstStyle>
          <a:p>
            <a:pPr lvl="0"/>
            <a:r>
              <a:rPr lang="en-US" dirty="0"/>
              <a:t>Closing note that you want to add</a:t>
            </a:r>
          </a:p>
        </p:txBody>
      </p:sp>
    </p:spTree>
    <p:extLst>
      <p:ext uri="{BB962C8B-B14F-4D97-AF65-F5344CB8AC3E}">
        <p14:creationId xmlns:p14="http://schemas.microsoft.com/office/powerpoint/2010/main" val="1479506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cial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411CBF-AC1D-1544-9D5F-E116681330C3}"/>
              </a:ext>
            </a:extLst>
          </p:cNvPr>
          <p:cNvSpPr/>
          <p:nvPr userDrawn="1"/>
        </p:nvSpPr>
        <p:spPr>
          <a:xfrm>
            <a:off x="6096000" y="1725855"/>
            <a:ext cx="5257800" cy="4325810"/>
          </a:xfrm>
          <a:prstGeom prst="rect">
            <a:avLst/>
          </a:prstGeom>
          <a:solidFill>
            <a:srgbClr val="FFA711">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utiger LT Pro 57 Condensed" panose="020B0606020204020204"/>
            </a:endParaRPr>
          </a:p>
        </p:txBody>
      </p:sp>
      <p:sp>
        <p:nvSpPr>
          <p:cNvPr id="8" name="Content Placeholder 2">
            <a:extLst>
              <a:ext uri="{FF2B5EF4-FFF2-40B4-BE49-F238E27FC236}">
                <a16:creationId xmlns:a16="http://schemas.microsoft.com/office/drawing/2014/main" id="{8082F074-9C19-3506-737A-EFEE9D9BB3A1}"/>
              </a:ext>
            </a:extLst>
          </p:cNvPr>
          <p:cNvSpPr txBox="1">
            <a:spLocks/>
          </p:cNvSpPr>
          <p:nvPr userDrawn="1"/>
        </p:nvSpPr>
        <p:spPr>
          <a:xfrm>
            <a:off x="6095999" y="1708271"/>
            <a:ext cx="5257802" cy="4325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atin typeface="Frutiger LT Pro 57 Condensed" panose="020B0606020204020204"/>
            </a:endParaRPr>
          </a:p>
        </p:txBody>
      </p:sp>
      <p:sp>
        <p:nvSpPr>
          <p:cNvPr id="9" name="Right Triangle 8">
            <a:extLst>
              <a:ext uri="{FF2B5EF4-FFF2-40B4-BE49-F238E27FC236}">
                <a16:creationId xmlns:a16="http://schemas.microsoft.com/office/drawing/2014/main" id="{EE2AAFF0-202B-5FA9-5F5E-9D3F2343FEFD}"/>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5E8A95F0-8C95-2E90-ABB0-B126D06E50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727D303E-86EE-0961-817F-2FCE7A9AF028}"/>
              </a:ext>
            </a:extLst>
          </p:cNvPr>
          <p:cNvSpPr>
            <a:spLocks noGrp="1"/>
          </p:cNvSpPr>
          <p:nvPr>
            <p:ph type="body" sz="quarter" idx="10" hasCustomPrompt="1"/>
          </p:nvPr>
        </p:nvSpPr>
        <p:spPr>
          <a:xfrm>
            <a:off x="838200" y="667657"/>
            <a:ext cx="10515599" cy="899886"/>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dirty="0"/>
              <a:t>Heading</a:t>
            </a:r>
          </a:p>
        </p:txBody>
      </p:sp>
      <p:sp>
        <p:nvSpPr>
          <p:cNvPr id="17" name="Text Placeholder 16">
            <a:extLst>
              <a:ext uri="{FF2B5EF4-FFF2-40B4-BE49-F238E27FC236}">
                <a16:creationId xmlns:a16="http://schemas.microsoft.com/office/drawing/2014/main" id="{11A80636-CBDA-68F1-E04C-D7DA57862161}"/>
              </a:ext>
            </a:extLst>
          </p:cNvPr>
          <p:cNvSpPr>
            <a:spLocks noGrp="1"/>
          </p:cNvSpPr>
          <p:nvPr>
            <p:ph type="body" sz="quarter" idx="11" hasCustomPrompt="1"/>
          </p:nvPr>
        </p:nvSpPr>
        <p:spPr>
          <a:xfrm>
            <a:off x="838194" y="1725855"/>
            <a:ext cx="5257803" cy="4308226"/>
          </a:xfrm>
          <a:prstGeom prst="rect">
            <a:avLst/>
          </a:prstGeom>
        </p:spPr>
        <p:txBody>
          <a:bodyPr/>
          <a:lstStyle>
            <a:lvl1pPr marL="0" indent="0">
              <a:buNone/>
              <a:defRPr>
                <a:latin typeface="Frutiger LT Pro 57 Condensed" panose="020B0606020204020204"/>
              </a:defRPr>
            </a:lvl1pPr>
          </a:lstStyle>
          <a:p>
            <a:pPr lvl="0"/>
            <a:r>
              <a:rPr lang="en-US" dirty="0"/>
              <a:t>Insert Text Here</a:t>
            </a:r>
          </a:p>
        </p:txBody>
      </p:sp>
      <p:sp>
        <p:nvSpPr>
          <p:cNvPr id="20" name="Text Placeholder 19">
            <a:extLst>
              <a:ext uri="{FF2B5EF4-FFF2-40B4-BE49-F238E27FC236}">
                <a16:creationId xmlns:a16="http://schemas.microsoft.com/office/drawing/2014/main" id="{3CE17518-6A86-42DA-E105-ADAE55799368}"/>
              </a:ext>
            </a:extLst>
          </p:cNvPr>
          <p:cNvSpPr>
            <a:spLocks noGrp="1"/>
          </p:cNvSpPr>
          <p:nvPr>
            <p:ph type="body" sz="quarter" idx="12" hasCustomPrompt="1"/>
          </p:nvPr>
        </p:nvSpPr>
        <p:spPr>
          <a:xfrm>
            <a:off x="6095997" y="1725855"/>
            <a:ext cx="5257800" cy="4325810"/>
          </a:xfrm>
          <a:prstGeom prst="rect">
            <a:avLst/>
          </a:prstGeom>
        </p:spPr>
        <p:txBody>
          <a:bodyPr/>
          <a:lstStyle>
            <a:lvl1pPr marL="0" indent="0">
              <a:buNone/>
              <a:defRPr>
                <a:latin typeface="Frutiger LT Pro 57 Condensed" panose="020B0606020204020204"/>
              </a:defRPr>
            </a:lvl1pPr>
          </a:lstStyle>
          <a:p>
            <a:pPr lvl="0"/>
            <a:r>
              <a:rPr lang="en-US" dirty="0"/>
              <a:t>Insert Text Here</a:t>
            </a:r>
          </a:p>
        </p:txBody>
      </p:sp>
    </p:spTree>
    <p:extLst>
      <p:ext uri="{BB962C8B-B14F-4D97-AF65-F5344CB8AC3E}">
        <p14:creationId xmlns:p14="http://schemas.microsoft.com/office/powerpoint/2010/main" val="131489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cial slide 3">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1CFD4BDA-BBB9-BF61-D7B3-BFD972170FCD}"/>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AAA3D74-72D5-2657-D555-91A34E00C890}"/>
              </a:ext>
            </a:extLst>
          </p:cNvPr>
          <p:cNvCxnSpPr>
            <a:cxnSpLocks/>
          </p:cNvCxnSpPr>
          <p:nvPr userDrawn="1"/>
        </p:nvCxnSpPr>
        <p:spPr>
          <a:xfrm>
            <a:off x="838200" y="1685578"/>
            <a:ext cx="10515599" cy="0"/>
          </a:xfrm>
          <a:prstGeom prst="line">
            <a:avLst/>
          </a:prstGeom>
          <a:ln w="57150">
            <a:solidFill>
              <a:srgbClr val="FFA71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1FE0B30-0902-D752-E6B8-520DEFD82BA4}"/>
              </a:ext>
            </a:extLst>
          </p:cNvPr>
          <p:cNvCxnSpPr>
            <a:cxnSpLocks/>
          </p:cNvCxnSpPr>
          <p:nvPr userDrawn="1"/>
        </p:nvCxnSpPr>
        <p:spPr>
          <a:xfrm>
            <a:off x="6096000" y="1690687"/>
            <a:ext cx="0" cy="4524703"/>
          </a:xfrm>
          <a:prstGeom prst="line">
            <a:avLst/>
          </a:prstGeom>
          <a:ln w="57150">
            <a:solidFill>
              <a:srgbClr val="FFA711"/>
            </a:solidFill>
          </a:ln>
        </p:spPr>
        <p:style>
          <a:lnRef idx="2">
            <a:schemeClr val="accent1"/>
          </a:lnRef>
          <a:fillRef idx="0">
            <a:schemeClr val="accent1"/>
          </a:fillRef>
          <a:effectRef idx="1">
            <a:schemeClr val="accent1"/>
          </a:effectRef>
          <a:fontRef idx="minor">
            <a:schemeClr val="tx1"/>
          </a:fontRef>
        </p:style>
      </p:cxnSp>
      <p:pic>
        <p:nvPicPr>
          <p:cNvPr id="12" name="Picture 11" descr="A red and yellow arrows&#10;&#10;Description automatically generated">
            <a:extLst>
              <a:ext uri="{FF2B5EF4-FFF2-40B4-BE49-F238E27FC236}">
                <a16:creationId xmlns:a16="http://schemas.microsoft.com/office/drawing/2014/main" id="{E9D0EB00-56ED-9B97-AD2D-291F9F101A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F8E044E-1231-8C50-DFB6-F5AC4ADCF8A9}"/>
              </a:ext>
            </a:extLst>
          </p:cNvPr>
          <p:cNvSpPr>
            <a:spLocks noGrp="1"/>
          </p:cNvSpPr>
          <p:nvPr>
            <p:ph type="body" sz="quarter" idx="10" hasCustomPrompt="1"/>
          </p:nvPr>
        </p:nvSpPr>
        <p:spPr>
          <a:xfrm>
            <a:off x="838200" y="664629"/>
            <a:ext cx="10515600" cy="971288"/>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dirty="0"/>
              <a:t>Heading</a:t>
            </a:r>
          </a:p>
        </p:txBody>
      </p:sp>
      <p:sp>
        <p:nvSpPr>
          <p:cNvPr id="5" name="Text Placeholder 4">
            <a:extLst>
              <a:ext uri="{FF2B5EF4-FFF2-40B4-BE49-F238E27FC236}">
                <a16:creationId xmlns:a16="http://schemas.microsoft.com/office/drawing/2014/main" id="{8B31B22D-2C2D-BE93-1B62-C887E7B2A88C}"/>
              </a:ext>
            </a:extLst>
          </p:cNvPr>
          <p:cNvSpPr>
            <a:spLocks noGrp="1"/>
          </p:cNvSpPr>
          <p:nvPr>
            <p:ph type="body" sz="quarter" idx="11" hasCustomPrompt="1"/>
          </p:nvPr>
        </p:nvSpPr>
        <p:spPr>
          <a:xfrm>
            <a:off x="838198" y="1816153"/>
            <a:ext cx="5156187" cy="4399232"/>
          </a:xfrm>
          <a:prstGeom prst="rect">
            <a:avLst/>
          </a:prstGeom>
        </p:spPr>
        <p:txBody>
          <a:bodyPr/>
          <a:lstStyle>
            <a:lvl1pPr marL="342900" indent="-342900">
              <a:buFont typeface="Courier New" panose="02070309020205020404" pitchFamily="49" charset="0"/>
              <a:buChar char="o"/>
              <a:defRPr sz="2400">
                <a:latin typeface="Frutiger LT Pro 57 Condensed" panose="020B0606020204020204"/>
              </a:defRPr>
            </a:lvl1pPr>
            <a:lvl2pPr marL="800100" indent="-342900">
              <a:buFont typeface="Arial" panose="020B0604020202020204" pitchFamily="34" charset="0"/>
              <a:buChar char="•"/>
              <a:defRPr sz="2200">
                <a:latin typeface="Frutiger LT Pro 45 Light" panose="020B0403030504020204" pitchFamily="34" charset="0"/>
              </a:defRPr>
            </a:lvl2pPr>
            <a:lvl3pPr marL="1257300" indent="-342900">
              <a:buFont typeface="Courier New" panose="02070309020205020404" pitchFamily="49" charset="0"/>
              <a:buChar char="o"/>
              <a:defRPr sz="2200">
                <a:latin typeface="Frutiger LT Pro 45 Light" panose="020B0403030504020204" pitchFamily="34" charset="0"/>
              </a:defRPr>
            </a:lvl3pPr>
            <a:lvl4pPr marL="1371600" indent="0">
              <a:buFont typeface="Courier New" panose="02070309020205020404" pitchFamily="49" charset="0"/>
              <a:buNone/>
              <a:defRPr sz="2200">
                <a:latin typeface="Frutiger LT Pro 45 Light" panose="020B0403030504020204" pitchFamily="34" charset="0"/>
              </a:defRPr>
            </a:lvl4pPr>
            <a:lvl5pPr marL="1828800" indent="0">
              <a:buFont typeface="Courier New" panose="02070309020205020404" pitchFamily="49" charset="0"/>
              <a:buNone/>
              <a:defRPr sz="2200">
                <a:latin typeface="Frutiger LT Pro 45 Light" panose="020B0403030504020204" pitchFamily="34" charset="0"/>
              </a:defRPr>
            </a:lvl5pPr>
            <a:lvl6pPr marL="2286000" indent="0">
              <a:buFont typeface="Courier New" panose="02070309020205020404" pitchFamily="49" charset="0"/>
              <a:buNone/>
              <a:defRPr sz="2200">
                <a:latin typeface="Frutiger LT Pro 45 Light" panose="020B0403030504020204" pitchFamily="34" charset="0"/>
              </a:defRPr>
            </a:lvl6pPr>
          </a:lstStyle>
          <a:p>
            <a:pPr lvl="0"/>
            <a:r>
              <a:rPr lang="en-US" dirty="0"/>
              <a:t>XXX</a:t>
            </a:r>
          </a:p>
          <a:p>
            <a:pPr lvl="1"/>
            <a:r>
              <a:rPr lang="en-US" dirty="0"/>
              <a:t>XXX</a:t>
            </a:r>
          </a:p>
          <a:p>
            <a:pPr lvl="2"/>
            <a:r>
              <a:rPr lang="en-US" dirty="0"/>
              <a:t>XXX </a:t>
            </a:r>
          </a:p>
          <a:p>
            <a:pPr lvl="2"/>
            <a:endParaRPr lang="en-US" dirty="0"/>
          </a:p>
          <a:p>
            <a:pPr lvl="2"/>
            <a:endParaRPr lang="en-US" dirty="0"/>
          </a:p>
          <a:p>
            <a:pPr lvl="2"/>
            <a:endParaRPr lang="en-US" dirty="0"/>
          </a:p>
        </p:txBody>
      </p:sp>
      <p:sp>
        <p:nvSpPr>
          <p:cNvPr id="13" name="Text Placeholder 12">
            <a:extLst>
              <a:ext uri="{FF2B5EF4-FFF2-40B4-BE49-F238E27FC236}">
                <a16:creationId xmlns:a16="http://schemas.microsoft.com/office/drawing/2014/main" id="{10F93DD3-F530-1928-419F-0436A7DCDAB1}"/>
              </a:ext>
            </a:extLst>
          </p:cNvPr>
          <p:cNvSpPr>
            <a:spLocks noGrp="1"/>
          </p:cNvSpPr>
          <p:nvPr>
            <p:ph type="body" sz="quarter" idx="12" hasCustomPrompt="1"/>
          </p:nvPr>
        </p:nvSpPr>
        <p:spPr>
          <a:xfrm>
            <a:off x="6197605" y="1816153"/>
            <a:ext cx="5156189" cy="4399232"/>
          </a:xfrm>
          <a:prstGeom prst="rect">
            <a:avLst/>
          </a:prstGeom>
        </p:spPr>
        <p:txBody>
          <a:bodyPr/>
          <a:lstStyle>
            <a:lvl1pPr marL="0" indent="0">
              <a:buNone/>
              <a:defRPr sz="2400">
                <a:latin typeface="Frutiger LT Pro 57 Condensed" panose="020B0606020204020204"/>
              </a:defRPr>
            </a:lvl1pPr>
          </a:lstStyle>
          <a:p>
            <a:pPr lvl="0"/>
            <a:r>
              <a:rPr lang="en-US" dirty="0"/>
              <a:t>XXX</a:t>
            </a:r>
          </a:p>
        </p:txBody>
      </p:sp>
    </p:spTree>
    <p:extLst>
      <p:ext uri="{BB962C8B-B14F-4D97-AF65-F5344CB8AC3E}">
        <p14:creationId xmlns:p14="http://schemas.microsoft.com/office/powerpoint/2010/main" val="2831992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 / Term to be Define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C5FE889F-9565-D9DC-E0EB-AF03D16A3BE4}"/>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3AFA310-A923-2E35-D8EE-71D0266AA0DA}"/>
              </a:ext>
            </a:extLst>
          </p:cNvPr>
          <p:cNvSpPr txBox="1"/>
          <p:nvPr userDrawn="1"/>
        </p:nvSpPr>
        <p:spPr>
          <a:xfrm>
            <a:off x="0" y="2147124"/>
            <a:ext cx="10515600" cy="123111"/>
          </a:xfrm>
          <a:prstGeom prst="rect">
            <a:avLst/>
          </a:prstGeom>
          <a:solidFill>
            <a:srgbClr val="FFA711"/>
          </a:solidFill>
          <a:ln w="28575">
            <a:solidFill>
              <a:srgbClr val="FFA711"/>
            </a:solidFill>
          </a:ln>
        </p:spPr>
        <p:txBody>
          <a:bodyPr wrap="square">
            <a:spAutoFit/>
          </a:bodyPr>
          <a:lstStyle/>
          <a:p>
            <a:pPr algn="ctr" defTabSz="457200"/>
            <a:endParaRPr lang="en-US" sz="200" b="1">
              <a:solidFill>
                <a:prstClr val="white"/>
              </a:solidFill>
              <a:latin typeface="Frutiger LT Pro 57 Condensed" panose="020B0606020204020204" pitchFamily="34" charset="0"/>
            </a:endParaRPr>
          </a:p>
        </p:txBody>
      </p:sp>
      <p:pic>
        <p:nvPicPr>
          <p:cNvPr id="11" name="Picture 10" descr="A red and yellow arrows&#10;&#10;Description automatically generated">
            <a:extLst>
              <a:ext uri="{FF2B5EF4-FFF2-40B4-BE49-F238E27FC236}">
                <a16:creationId xmlns:a16="http://schemas.microsoft.com/office/drawing/2014/main" id="{2729FCC5-7385-4E9E-FC2A-BA810AC46D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F8E8B58-0040-8675-D245-67A8F62C30B0}"/>
              </a:ext>
            </a:extLst>
          </p:cNvPr>
          <p:cNvSpPr>
            <a:spLocks noGrp="1"/>
          </p:cNvSpPr>
          <p:nvPr>
            <p:ph type="body" sz="quarter" idx="10" hasCustomPrompt="1"/>
          </p:nvPr>
        </p:nvSpPr>
        <p:spPr>
          <a:xfrm>
            <a:off x="1043151" y="2506662"/>
            <a:ext cx="9874004" cy="3563938"/>
          </a:xfrm>
          <a:prstGeom prst="rect">
            <a:avLst/>
          </a:prstGeom>
        </p:spPr>
        <p:txBody>
          <a:bodyPr/>
          <a:lstStyle>
            <a:lvl1pPr marL="457200" indent="-457200">
              <a:buFont typeface="Arial" panose="020B0604020202020204" pitchFamily="34" charset="0"/>
              <a:buChar char="•"/>
              <a:defRPr sz="2800">
                <a:latin typeface="Frutiger LT Pro 57 Condensed" panose="020B0606020204020204"/>
              </a:defRPr>
            </a:lvl1pPr>
            <a:lvl2pPr>
              <a:defRPr sz="2800">
                <a:latin typeface="Frutiger LT Pro 57 Condensed" panose="020B0606020204020204"/>
              </a:defRPr>
            </a:lvl2pPr>
          </a:lstStyle>
          <a:p>
            <a:pPr lvl="0"/>
            <a:r>
              <a:rPr lang="en-US" dirty="0"/>
              <a:t>Click to insert text</a:t>
            </a:r>
          </a:p>
          <a:p>
            <a:pPr lvl="1"/>
            <a:r>
              <a:rPr lang="en-US" dirty="0"/>
              <a:t>Click to insert text</a:t>
            </a:r>
          </a:p>
        </p:txBody>
      </p:sp>
      <p:sp>
        <p:nvSpPr>
          <p:cNvPr id="5" name="Text Placeholder 4">
            <a:extLst>
              <a:ext uri="{FF2B5EF4-FFF2-40B4-BE49-F238E27FC236}">
                <a16:creationId xmlns:a16="http://schemas.microsoft.com/office/drawing/2014/main" id="{2F9AC40A-AE24-1EDA-62B7-A9562D921CD0}"/>
              </a:ext>
            </a:extLst>
          </p:cNvPr>
          <p:cNvSpPr>
            <a:spLocks noGrp="1"/>
          </p:cNvSpPr>
          <p:nvPr>
            <p:ph type="body" sz="quarter" idx="11" hasCustomPrompt="1"/>
          </p:nvPr>
        </p:nvSpPr>
        <p:spPr>
          <a:xfrm>
            <a:off x="3067664" y="1183564"/>
            <a:ext cx="7849491" cy="914400"/>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dirty="0"/>
              <a:t>Question/ term to be defined</a:t>
            </a:r>
          </a:p>
        </p:txBody>
      </p:sp>
    </p:spTree>
    <p:extLst>
      <p:ext uri="{BB962C8B-B14F-4D97-AF65-F5344CB8AC3E}">
        <p14:creationId xmlns:p14="http://schemas.microsoft.com/office/powerpoint/2010/main" val="78096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87C46B9-DF4A-F2B7-FB07-1D0048F64F02}"/>
              </a:ext>
            </a:extLst>
          </p:cNvPr>
          <p:cNvSpPr/>
          <p:nvPr userDrawn="1"/>
        </p:nvSpPr>
        <p:spPr>
          <a:xfrm flipH="1">
            <a:off x="7790131" y="3429001"/>
            <a:ext cx="4401866" cy="3428999"/>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1CBC8A-A853-F24A-EF17-7E3E70B84C50}"/>
              </a:ext>
            </a:extLst>
          </p:cNvPr>
          <p:cNvSpPr txBox="1">
            <a:spLocks/>
          </p:cNvSpPr>
          <p:nvPr userDrawn="1"/>
        </p:nvSpPr>
        <p:spPr>
          <a:xfrm>
            <a:off x="3831021" y="1970690"/>
            <a:ext cx="4556532" cy="7330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200" b="1" kern="1200">
                <a:solidFill>
                  <a:srgbClr val="E41C39"/>
                </a:solidFill>
                <a:latin typeface="Frutiger LT Pro 57 Condensed" panose="020B0606020204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D20028"/>
                </a:solidFill>
                <a:effectLst/>
                <a:uLnTx/>
                <a:uFillTx/>
                <a:latin typeface="Frutiger LT Pro 57 Condensed"/>
                <a:ea typeface="+mj-ea"/>
                <a:cs typeface="+mj-cs"/>
              </a:rPr>
              <a:t>Questions?</a:t>
            </a:r>
            <a:endParaRPr kumimoji="0" lang="en-US" sz="4000" b="1" i="0" u="none" strike="noStrike" kern="1200" cap="none" spc="0" normalizeH="0" baseline="0" noProof="0">
              <a:ln>
                <a:noFill/>
              </a:ln>
              <a:solidFill>
                <a:srgbClr val="D20028"/>
              </a:solidFill>
              <a:effectLst/>
              <a:uLnTx/>
              <a:uFillTx/>
              <a:latin typeface="Frutiger LT Pro 57 Condensed" panose="020B0606020204020204" pitchFamily="34" charset="0"/>
              <a:ea typeface="+mj-ea"/>
              <a:cs typeface="+mj-cs"/>
            </a:endParaRPr>
          </a:p>
        </p:txBody>
      </p:sp>
      <p:sp>
        <p:nvSpPr>
          <p:cNvPr id="8" name="Parallelogram 7">
            <a:extLst>
              <a:ext uri="{FF2B5EF4-FFF2-40B4-BE49-F238E27FC236}">
                <a16:creationId xmlns:a16="http://schemas.microsoft.com/office/drawing/2014/main" id="{6E9A374D-12A3-6071-2DF4-53B22314DFCB}"/>
              </a:ext>
            </a:extLst>
          </p:cNvPr>
          <p:cNvSpPr/>
          <p:nvPr userDrawn="1"/>
        </p:nvSpPr>
        <p:spPr>
          <a:xfrm>
            <a:off x="0" y="2703787"/>
            <a:ext cx="8387553" cy="287545"/>
          </a:xfrm>
          <a:custGeom>
            <a:avLst/>
            <a:gdLst>
              <a:gd name="connsiteX0" fmla="*/ 0 w 7504387"/>
              <a:gd name="connsiteY0" fmla="*/ 244366 h 244366"/>
              <a:gd name="connsiteX1" fmla="*/ 61092 w 7504387"/>
              <a:gd name="connsiteY1" fmla="*/ 0 h 244366"/>
              <a:gd name="connsiteX2" fmla="*/ 7504387 w 7504387"/>
              <a:gd name="connsiteY2" fmla="*/ 0 h 244366"/>
              <a:gd name="connsiteX3" fmla="*/ 7443296 w 7504387"/>
              <a:gd name="connsiteY3" fmla="*/ 244366 h 244366"/>
              <a:gd name="connsiteX4" fmla="*/ 0 w 7504387"/>
              <a:gd name="connsiteY4" fmla="*/ 244366 h 244366"/>
              <a:gd name="connsiteX0" fmla="*/ 78608 w 7443295"/>
              <a:gd name="connsiteY0" fmla="*/ 295166 h 295166"/>
              <a:gd name="connsiteX1" fmla="*/ 0 w 7443295"/>
              <a:gd name="connsiteY1" fmla="*/ 0 h 295166"/>
              <a:gd name="connsiteX2" fmla="*/ 7443295 w 7443295"/>
              <a:gd name="connsiteY2" fmla="*/ 0 h 295166"/>
              <a:gd name="connsiteX3" fmla="*/ 7382204 w 7443295"/>
              <a:gd name="connsiteY3" fmla="*/ 244366 h 295166"/>
              <a:gd name="connsiteX4" fmla="*/ 78608 w 7443295"/>
              <a:gd name="connsiteY4" fmla="*/ 295166 h 295166"/>
              <a:gd name="connsiteX0" fmla="*/ 0 w 7364687"/>
              <a:gd name="connsiteY0" fmla="*/ 295166 h 295166"/>
              <a:gd name="connsiteX1" fmla="*/ 48392 w 7364687"/>
              <a:gd name="connsiteY1" fmla="*/ 0 h 295166"/>
              <a:gd name="connsiteX2" fmla="*/ 7364687 w 7364687"/>
              <a:gd name="connsiteY2" fmla="*/ 0 h 295166"/>
              <a:gd name="connsiteX3" fmla="*/ 7303596 w 7364687"/>
              <a:gd name="connsiteY3" fmla="*/ 244366 h 295166"/>
              <a:gd name="connsiteX4" fmla="*/ 0 w 7364687"/>
              <a:gd name="connsiteY4" fmla="*/ 295166 h 295166"/>
              <a:gd name="connsiteX0" fmla="*/ 0 w 7364687"/>
              <a:gd name="connsiteY0" fmla="*/ 295166 h 295166"/>
              <a:gd name="connsiteX1" fmla="*/ 10292 w 7364687"/>
              <a:gd name="connsiteY1" fmla="*/ 12700 h 295166"/>
              <a:gd name="connsiteX2" fmla="*/ 7364687 w 7364687"/>
              <a:gd name="connsiteY2" fmla="*/ 0 h 295166"/>
              <a:gd name="connsiteX3" fmla="*/ 7303596 w 7364687"/>
              <a:gd name="connsiteY3" fmla="*/ 244366 h 295166"/>
              <a:gd name="connsiteX4" fmla="*/ 0 w 7364687"/>
              <a:gd name="connsiteY4" fmla="*/ 295166 h 295166"/>
              <a:gd name="connsiteX0" fmla="*/ 27808 w 7392495"/>
              <a:gd name="connsiteY0" fmla="*/ 295166 h 295166"/>
              <a:gd name="connsiteX1" fmla="*/ 0 w 7392495"/>
              <a:gd name="connsiteY1" fmla="*/ 25400 h 295166"/>
              <a:gd name="connsiteX2" fmla="*/ 7392495 w 7392495"/>
              <a:gd name="connsiteY2" fmla="*/ 0 h 295166"/>
              <a:gd name="connsiteX3" fmla="*/ 7331404 w 7392495"/>
              <a:gd name="connsiteY3" fmla="*/ 244366 h 295166"/>
              <a:gd name="connsiteX4" fmla="*/ 27808 w 7392495"/>
              <a:gd name="connsiteY4" fmla="*/ 295166 h 295166"/>
              <a:gd name="connsiteX0" fmla="*/ 0 w 7555187"/>
              <a:gd name="connsiteY0" fmla="*/ 295166 h 295166"/>
              <a:gd name="connsiteX1" fmla="*/ 162692 w 7555187"/>
              <a:gd name="connsiteY1" fmla="*/ 25400 h 295166"/>
              <a:gd name="connsiteX2" fmla="*/ 7555187 w 7555187"/>
              <a:gd name="connsiteY2" fmla="*/ 0 h 295166"/>
              <a:gd name="connsiteX3" fmla="*/ 7494096 w 7555187"/>
              <a:gd name="connsiteY3" fmla="*/ 244366 h 295166"/>
              <a:gd name="connsiteX4" fmla="*/ 0 w 7555187"/>
              <a:gd name="connsiteY4" fmla="*/ 295166 h 295166"/>
              <a:gd name="connsiteX0" fmla="*/ 0 w 7539947"/>
              <a:gd name="connsiteY0" fmla="*/ 295166 h 295166"/>
              <a:gd name="connsiteX1" fmla="*/ 147452 w 7539947"/>
              <a:gd name="connsiteY1" fmla="*/ 2540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533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2327" h="287546">
                <a:moveTo>
                  <a:pt x="0" y="287546"/>
                </a:moveTo>
                <a:cubicBezTo>
                  <a:pt x="891" y="202704"/>
                  <a:pt x="-358" y="117862"/>
                  <a:pt x="533" y="33020"/>
                </a:cubicBezTo>
                <a:lnTo>
                  <a:pt x="7532327" y="0"/>
                </a:lnTo>
                <a:lnTo>
                  <a:pt x="7471236" y="244366"/>
                </a:lnTo>
                <a:lnTo>
                  <a:pt x="0" y="287546"/>
                </a:lnTo>
                <a:close/>
              </a:path>
            </a:pathLst>
          </a:custGeom>
          <a:solidFill>
            <a:srgbClr val="D200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0028"/>
              </a:solidFill>
            </a:endParaRPr>
          </a:p>
        </p:txBody>
      </p:sp>
      <p:pic>
        <p:nvPicPr>
          <p:cNvPr id="9" name="Picture 8" descr="A white text on a black background&#10;&#10;Description automatically generated">
            <a:extLst>
              <a:ext uri="{FF2B5EF4-FFF2-40B4-BE49-F238E27FC236}">
                <a16:creationId xmlns:a16="http://schemas.microsoft.com/office/drawing/2014/main" id="{2AFF0EF2-8856-41E9-1B0E-7BF5AE21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9700" y="6300344"/>
            <a:ext cx="1596122" cy="311553"/>
          </a:xfrm>
          <a:prstGeom prst="rect">
            <a:avLst/>
          </a:prstGeom>
        </p:spPr>
      </p:pic>
    </p:spTree>
    <p:extLst>
      <p:ext uri="{BB962C8B-B14F-4D97-AF65-F5344CB8AC3E}">
        <p14:creationId xmlns:p14="http://schemas.microsoft.com/office/powerpoint/2010/main" val="5639399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ose Stories Do We Tell?">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4D401C94-C8BF-4EE8-167D-2D0614F69F77}"/>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utiger LT Pro 57 Condensed" panose="020B0606020204020204" pitchFamily="34" charset="0"/>
              <a:ea typeface="+mn-ea"/>
              <a:cs typeface="+mn-cs"/>
            </a:endParaRPr>
          </a:p>
        </p:txBody>
      </p:sp>
      <p:sp>
        <p:nvSpPr>
          <p:cNvPr id="10" name="Content Placeholder 3">
            <a:extLst>
              <a:ext uri="{FF2B5EF4-FFF2-40B4-BE49-F238E27FC236}">
                <a16:creationId xmlns:a16="http://schemas.microsoft.com/office/drawing/2014/main" id="{E16C286C-E361-B7F8-3C4F-AA6369C5842C}"/>
              </a:ext>
            </a:extLst>
          </p:cNvPr>
          <p:cNvSpPr txBox="1">
            <a:spLocks/>
          </p:cNvSpPr>
          <p:nvPr userDrawn="1"/>
        </p:nvSpPr>
        <p:spPr>
          <a:xfrm>
            <a:off x="2077494" y="2622421"/>
            <a:ext cx="7886700" cy="30163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US" b="1">
              <a:latin typeface="Frutiger LT Pro 57 Condensed" panose="020B0606020204020204"/>
            </a:endParaRPr>
          </a:p>
          <a:p>
            <a:pPr marL="457200" indent="-457200">
              <a:spcBef>
                <a:spcPts val="0"/>
              </a:spcBef>
              <a:buFont typeface="Arial" panose="020B0604020202020204" pitchFamily="34" charset="0"/>
              <a:buChar char="•"/>
            </a:pPr>
            <a:endParaRPr lang="en-US" b="1">
              <a:latin typeface="Frutiger LT Pro 57 Condensed" panose="020B0606020204020204"/>
            </a:endParaRPr>
          </a:p>
        </p:txBody>
      </p:sp>
      <p:sp>
        <p:nvSpPr>
          <p:cNvPr id="11" name="Content Placeholder 3">
            <a:extLst>
              <a:ext uri="{FF2B5EF4-FFF2-40B4-BE49-F238E27FC236}">
                <a16:creationId xmlns:a16="http://schemas.microsoft.com/office/drawing/2014/main" id="{61222D66-75A7-4C47-8246-57A4E0ECF5F6}"/>
              </a:ext>
            </a:extLst>
          </p:cNvPr>
          <p:cNvSpPr txBox="1">
            <a:spLocks/>
          </p:cNvSpPr>
          <p:nvPr userDrawn="1"/>
        </p:nvSpPr>
        <p:spPr>
          <a:xfrm>
            <a:off x="2009775" y="2157413"/>
            <a:ext cx="7886700" cy="3376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alibri" panose="020F0502020204030204" pitchFamily="34" charset="0"/>
              <a:ea typeface="Calibri" panose="020F0502020204030204" pitchFamily="34" charset="0"/>
            </a:endParaRPr>
          </a:p>
          <a:p>
            <a:endParaRPr lang="en-US"/>
          </a:p>
        </p:txBody>
      </p:sp>
      <p:grpSp>
        <p:nvGrpSpPr>
          <p:cNvPr id="12" name="Group 11">
            <a:extLst>
              <a:ext uri="{FF2B5EF4-FFF2-40B4-BE49-F238E27FC236}">
                <a16:creationId xmlns:a16="http://schemas.microsoft.com/office/drawing/2014/main" id="{5377A1CB-30F8-6361-FBBA-5CC2038550E0}"/>
              </a:ext>
            </a:extLst>
          </p:cNvPr>
          <p:cNvGrpSpPr/>
          <p:nvPr userDrawn="1"/>
        </p:nvGrpSpPr>
        <p:grpSpPr>
          <a:xfrm>
            <a:off x="2160088" y="2761777"/>
            <a:ext cx="7871825" cy="3016378"/>
            <a:chOff x="2160088" y="2495075"/>
            <a:chExt cx="7871825" cy="3016378"/>
          </a:xfrm>
        </p:grpSpPr>
        <p:sp>
          <p:nvSpPr>
            <p:cNvPr id="13" name="Rectangle 12">
              <a:extLst>
                <a:ext uri="{FF2B5EF4-FFF2-40B4-BE49-F238E27FC236}">
                  <a16:creationId xmlns:a16="http://schemas.microsoft.com/office/drawing/2014/main" id="{B73C90C0-6118-306C-8D19-8FC7EC5438FE}"/>
                </a:ext>
              </a:extLst>
            </p:cNvPr>
            <p:cNvSpPr/>
            <p:nvPr/>
          </p:nvSpPr>
          <p:spPr>
            <a:xfrm>
              <a:off x="2160088" y="2495075"/>
              <a:ext cx="2207321" cy="3016378"/>
            </a:xfrm>
            <a:prstGeom prst="rect">
              <a:avLst/>
            </a:prstGeom>
            <a:noFill/>
            <a:ln w="57150">
              <a:solidFill>
                <a:srgbClr val="E41A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a:solidFill>
                  <a:srgbClr val="D20028"/>
                </a:solidFill>
                <a:latin typeface="Frutiger LT Pro 57 Condensed" panose="020B0606020204020204"/>
              </a:endParaRPr>
            </a:p>
          </p:txBody>
        </p:sp>
        <p:sp>
          <p:nvSpPr>
            <p:cNvPr id="14" name="Rectangle 13">
              <a:extLst>
                <a:ext uri="{FF2B5EF4-FFF2-40B4-BE49-F238E27FC236}">
                  <a16:creationId xmlns:a16="http://schemas.microsoft.com/office/drawing/2014/main" id="{06D99812-2E1F-D1DD-ED4F-B1A47121A536}"/>
                </a:ext>
              </a:extLst>
            </p:cNvPr>
            <p:cNvSpPr/>
            <p:nvPr/>
          </p:nvSpPr>
          <p:spPr>
            <a:xfrm>
              <a:off x="4992340" y="2495075"/>
              <a:ext cx="2207321" cy="3016378"/>
            </a:xfrm>
            <a:prstGeom prst="rect">
              <a:avLst/>
            </a:prstGeom>
            <a:noFill/>
            <a:ln w="57150">
              <a:solidFill>
                <a:srgbClr val="FFA7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a:solidFill>
                  <a:schemeClr val="accent2"/>
                </a:solidFill>
                <a:latin typeface="Frutiger LT Pro 57 Condensed" panose="020B0606020204020204"/>
              </a:endParaRPr>
            </a:p>
          </p:txBody>
        </p:sp>
        <p:sp>
          <p:nvSpPr>
            <p:cNvPr id="15" name="Rectangle 14">
              <a:extLst>
                <a:ext uri="{FF2B5EF4-FFF2-40B4-BE49-F238E27FC236}">
                  <a16:creationId xmlns:a16="http://schemas.microsoft.com/office/drawing/2014/main" id="{B2BEACC0-6B0A-280B-3DA6-7D548E866321}"/>
                </a:ext>
              </a:extLst>
            </p:cNvPr>
            <p:cNvSpPr/>
            <p:nvPr/>
          </p:nvSpPr>
          <p:spPr>
            <a:xfrm>
              <a:off x="7824592" y="2495075"/>
              <a:ext cx="2207321" cy="3016378"/>
            </a:xfrm>
            <a:prstGeom prst="rect">
              <a:avLst/>
            </a:prstGeom>
            <a:noFill/>
            <a:ln w="57150">
              <a:solidFill>
                <a:srgbClr val="FFA7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a:solidFill>
                  <a:schemeClr val="accent2"/>
                </a:solidFill>
                <a:latin typeface="Frutiger LT Pro 57 Condensed" panose="020B0606020204020204"/>
              </a:endParaRPr>
            </a:p>
          </p:txBody>
        </p:sp>
      </p:grpSp>
      <p:pic>
        <p:nvPicPr>
          <p:cNvPr id="17" name="Picture 16" descr="A red and yellow arrows&#10;&#10;Description automatically generated">
            <a:extLst>
              <a:ext uri="{FF2B5EF4-FFF2-40B4-BE49-F238E27FC236}">
                <a16:creationId xmlns:a16="http://schemas.microsoft.com/office/drawing/2014/main" id="{471B0219-DEDA-4A30-536E-CBCE79B6AF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833D675-2783-B4CA-202A-3FC6F78B7CDF}"/>
              </a:ext>
            </a:extLst>
          </p:cNvPr>
          <p:cNvSpPr>
            <a:spLocks noGrp="1"/>
          </p:cNvSpPr>
          <p:nvPr>
            <p:ph type="body" sz="quarter" idx="10" hasCustomPrompt="1"/>
          </p:nvPr>
        </p:nvSpPr>
        <p:spPr>
          <a:xfrm>
            <a:off x="2340400" y="3685340"/>
            <a:ext cx="1745387" cy="1678491"/>
          </a:xfrm>
          <a:prstGeom prst="rect">
            <a:avLst/>
          </a:prstGeom>
        </p:spPr>
        <p:txBody>
          <a:bodyPr/>
          <a:lstStyle>
            <a:lvl1pPr marL="0" indent="0" algn="ctr">
              <a:buNone/>
              <a:defRPr sz="2200" b="1">
                <a:solidFill>
                  <a:srgbClr val="D20028"/>
                </a:solidFill>
                <a:latin typeface="Frutiger LT Pro 57 Condensed" panose="020B0606020204020204"/>
              </a:defRPr>
            </a:lvl1pPr>
          </a:lstStyle>
          <a:p>
            <a:pPr lvl="0"/>
            <a:r>
              <a:rPr lang="en-US" dirty="0"/>
              <a:t>Clients</a:t>
            </a:r>
          </a:p>
          <a:p>
            <a:pPr lvl="0"/>
            <a:r>
              <a:rPr lang="en-US" dirty="0"/>
              <a:t>Attorneys</a:t>
            </a:r>
          </a:p>
          <a:p>
            <a:pPr lvl="0"/>
            <a:r>
              <a:rPr lang="en-US" dirty="0"/>
              <a:t>Externs</a:t>
            </a:r>
          </a:p>
          <a:p>
            <a:pPr lvl="0"/>
            <a:r>
              <a:rPr lang="en-US" dirty="0"/>
              <a:t>Firms</a:t>
            </a:r>
          </a:p>
        </p:txBody>
      </p:sp>
      <p:grpSp>
        <p:nvGrpSpPr>
          <p:cNvPr id="5" name="Graphic 3" descr="Stars outline">
            <a:extLst>
              <a:ext uri="{FF2B5EF4-FFF2-40B4-BE49-F238E27FC236}">
                <a16:creationId xmlns:a16="http://schemas.microsoft.com/office/drawing/2014/main" id="{E0E707FF-706B-734B-D078-F5E67378A1E5}"/>
              </a:ext>
            </a:extLst>
          </p:cNvPr>
          <p:cNvGrpSpPr/>
          <p:nvPr/>
        </p:nvGrpSpPr>
        <p:grpSpPr>
          <a:xfrm>
            <a:off x="2340400" y="2895556"/>
            <a:ext cx="704988" cy="703898"/>
            <a:chOff x="7471422" y="757238"/>
            <a:chExt cx="704988" cy="703898"/>
          </a:xfrm>
          <a:solidFill>
            <a:srgbClr val="000000"/>
          </a:solidFill>
        </p:grpSpPr>
        <p:sp>
          <p:nvSpPr>
            <p:cNvPr id="6" name="Freeform: Shape 5">
              <a:extLst>
                <a:ext uri="{FF2B5EF4-FFF2-40B4-BE49-F238E27FC236}">
                  <a16:creationId xmlns:a16="http://schemas.microsoft.com/office/drawing/2014/main" id="{39CCCC15-F7A6-343E-1CC7-760C466F57F7}"/>
                </a:ext>
              </a:extLst>
            </p:cNvPr>
            <p:cNvSpPr/>
            <p:nvPr/>
          </p:nvSpPr>
          <p:spPr>
            <a:xfrm>
              <a:off x="7471422" y="757238"/>
              <a:ext cx="382445" cy="380790"/>
            </a:xfrm>
            <a:custGeom>
              <a:avLst/>
              <a:gdLst>
                <a:gd name="connsiteX0" fmla="*/ 191245 w 382445"/>
                <a:gd name="connsiteY0" fmla="*/ 19050 h 380790"/>
                <a:gd name="connsiteX1" fmla="*/ 198027 w 382445"/>
                <a:gd name="connsiteY1" fmla="*/ 24384 h 380790"/>
                <a:gd name="connsiteX2" fmla="*/ 225535 w 382445"/>
                <a:gd name="connsiteY2" fmla="*/ 108776 h 380790"/>
                <a:gd name="connsiteX3" fmla="*/ 225640 w 382445"/>
                <a:gd name="connsiteY3" fmla="*/ 109080 h 380790"/>
                <a:gd name="connsiteX4" fmla="*/ 225744 w 382445"/>
                <a:gd name="connsiteY4" fmla="*/ 109385 h 380790"/>
                <a:gd name="connsiteX5" fmla="*/ 268397 w 382445"/>
                <a:gd name="connsiteY5" fmla="*/ 140018 h 380790"/>
                <a:gd name="connsiteX6" fmla="*/ 356027 w 382445"/>
                <a:gd name="connsiteY6" fmla="*/ 140018 h 380790"/>
                <a:gd name="connsiteX7" fmla="*/ 362895 w 382445"/>
                <a:gd name="connsiteY7" fmla="*/ 144628 h 380790"/>
                <a:gd name="connsiteX8" fmla="*/ 360504 w 382445"/>
                <a:gd name="connsiteY8" fmla="*/ 153410 h 380790"/>
                <a:gd name="connsiteX9" fmla="*/ 291095 w 382445"/>
                <a:gd name="connsiteY9" fmla="*/ 215265 h 380790"/>
                <a:gd name="connsiteX10" fmla="*/ 277760 w 382445"/>
                <a:gd name="connsiteY10" fmla="*/ 262480 h 380790"/>
                <a:gd name="connsiteX11" fmla="*/ 303402 w 382445"/>
                <a:gd name="connsiteY11" fmla="*/ 351768 h 380790"/>
                <a:gd name="connsiteX12" fmla="*/ 300887 w 382445"/>
                <a:gd name="connsiteY12" fmla="*/ 360026 h 380790"/>
                <a:gd name="connsiteX13" fmla="*/ 295906 w 382445"/>
                <a:gd name="connsiteY13" fmla="*/ 361788 h 380790"/>
                <a:gd name="connsiteX14" fmla="*/ 292705 w 382445"/>
                <a:gd name="connsiteY14" fmla="*/ 360683 h 380790"/>
                <a:gd name="connsiteX15" fmla="*/ 216839 w 382445"/>
                <a:gd name="connsiteY15" fmla="*/ 307572 h 380790"/>
                <a:gd name="connsiteX16" fmla="*/ 164794 w 382445"/>
                <a:gd name="connsiteY16" fmla="*/ 307572 h 380790"/>
                <a:gd name="connsiteX17" fmla="*/ 89623 w 382445"/>
                <a:gd name="connsiteY17" fmla="*/ 360197 h 380790"/>
                <a:gd name="connsiteX18" fmla="*/ 84860 w 382445"/>
                <a:gd name="connsiteY18" fmla="*/ 361407 h 380790"/>
                <a:gd name="connsiteX19" fmla="*/ 81050 w 382445"/>
                <a:gd name="connsiteY19" fmla="*/ 360293 h 380790"/>
                <a:gd name="connsiteX20" fmla="*/ 80669 w 382445"/>
                <a:gd name="connsiteY20" fmla="*/ 359997 h 380790"/>
                <a:gd name="connsiteX21" fmla="*/ 80279 w 382445"/>
                <a:gd name="connsiteY21" fmla="*/ 359731 h 380790"/>
                <a:gd name="connsiteX22" fmla="*/ 77735 w 382445"/>
                <a:gd name="connsiteY22" fmla="*/ 353263 h 380790"/>
                <a:gd name="connsiteX23" fmla="*/ 77926 w 382445"/>
                <a:gd name="connsiteY23" fmla="*/ 352739 h 380790"/>
                <a:gd name="connsiteX24" fmla="*/ 78088 w 382445"/>
                <a:gd name="connsiteY24" fmla="*/ 352196 h 380790"/>
                <a:gd name="connsiteX25" fmla="*/ 104758 w 382445"/>
                <a:gd name="connsiteY25" fmla="*/ 262661 h 380790"/>
                <a:gd name="connsiteX26" fmla="*/ 105006 w 382445"/>
                <a:gd name="connsiteY26" fmla="*/ 261823 h 380790"/>
                <a:gd name="connsiteX27" fmla="*/ 105177 w 382445"/>
                <a:gd name="connsiteY27" fmla="*/ 260956 h 380790"/>
                <a:gd name="connsiteX28" fmla="*/ 105177 w 382445"/>
                <a:gd name="connsiteY28" fmla="*/ 238249 h 380790"/>
                <a:gd name="connsiteX29" fmla="*/ 92347 w 382445"/>
                <a:gd name="connsiteY29" fmla="*/ 216132 h 380790"/>
                <a:gd name="connsiteX30" fmla="*/ 91909 w 382445"/>
                <a:gd name="connsiteY30" fmla="*/ 215694 h 380790"/>
                <a:gd name="connsiteX31" fmla="*/ 91423 w 382445"/>
                <a:gd name="connsiteY31" fmla="*/ 215265 h 380790"/>
                <a:gd name="connsiteX32" fmla="*/ 52589 w 382445"/>
                <a:gd name="connsiteY32" fmla="*/ 181175 h 380790"/>
                <a:gd name="connsiteX33" fmla="*/ 21976 w 382445"/>
                <a:gd name="connsiteY33" fmla="*/ 153429 h 380790"/>
                <a:gd name="connsiteX34" fmla="*/ 19604 w 382445"/>
                <a:gd name="connsiteY34" fmla="*/ 144656 h 380790"/>
                <a:gd name="connsiteX35" fmla="*/ 26462 w 382445"/>
                <a:gd name="connsiteY35" fmla="*/ 140046 h 380790"/>
                <a:gd name="connsiteX36" fmla="*/ 114092 w 382445"/>
                <a:gd name="connsiteY36" fmla="*/ 140046 h 380790"/>
                <a:gd name="connsiteX37" fmla="*/ 156764 w 382445"/>
                <a:gd name="connsiteY37" fmla="*/ 109414 h 380790"/>
                <a:gd name="connsiteX38" fmla="*/ 156869 w 382445"/>
                <a:gd name="connsiteY38" fmla="*/ 109109 h 380790"/>
                <a:gd name="connsiteX39" fmla="*/ 156974 w 382445"/>
                <a:gd name="connsiteY39" fmla="*/ 108804 h 380790"/>
                <a:gd name="connsiteX40" fmla="*/ 184463 w 382445"/>
                <a:gd name="connsiteY40" fmla="*/ 24413 h 380790"/>
                <a:gd name="connsiteX41" fmla="*/ 191245 w 382445"/>
                <a:gd name="connsiteY41" fmla="*/ 19050 h 380790"/>
                <a:gd name="connsiteX42" fmla="*/ 191245 w 382445"/>
                <a:gd name="connsiteY42" fmla="*/ 0 h 380790"/>
                <a:gd name="connsiteX43" fmla="*/ 166480 w 382445"/>
                <a:gd name="connsiteY43" fmla="*/ 18097 h 380790"/>
                <a:gd name="connsiteX44" fmla="*/ 138857 w 382445"/>
                <a:gd name="connsiteY44" fmla="*/ 102870 h 380790"/>
                <a:gd name="connsiteX45" fmla="*/ 114092 w 382445"/>
                <a:gd name="connsiteY45" fmla="*/ 120968 h 380790"/>
                <a:gd name="connsiteX46" fmla="*/ 26462 w 382445"/>
                <a:gd name="connsiteY46" fmla="*/ 120968 h 380790"/>
                <a:gd name="connsiteX47" fmla="*/ 0 w 382445"/>
                <a:gd name="connsiteY47" fmla="*/ 147502 h 380790"/>
                <a:gd name="connsiteX48" fmla="*/ 9317 w 382445"/>
                <a:gd name="connsiteY48" fmla="*/ 167640 h 380790"/>
                <a:gd name="connsiteX49" fmla="*/ 39797 w 382445"/>
                <a:gd name="connsiteY49" fmla="*/ 195263 h 380790"/>
                <a:gd name="connsiteX50" fmla="*/ 78850 w 382445"/>
                <a:gd name="connsiteY50" fmla="*/ 229552 h 380790"/>
                <a:gd name="connsiteX51" fmla="*/ 86470 w 382445"/>
                <a:gd name="connsiteY51" fmla="*/ 241935 h 380790"/>
                <a:gd name="connsiteX52" fmla="*/ 86470 w 382445"/>
                <a:gd name="connsiteY52" fmla="*/ 257175 h 380790"/>
                <a:gd name="connsiteX53" fmla="*/ 59800 w 382445"/>
                <a:gd name="connsiteY53" fmla="*/ 346710 h 380790"/>
                <a:gd name="connsiteX54" fmla="*/ 69325 w 382445"/>
                <a:gd name="connsiteY54" fmla="*/ 375285 h 380790"/>
                <a:gd name="connsiteX55" fmla="*/ 84832 w 382445"/>
                <a:gd name="connsiteY55" fmla="*/ 380409 h 380790"/>
                <a:gd name="connsiteX56" fmla="*/ 99805 w 382445"/>
                <a:gd name="connsiteY56" fmla="*/ 376238 h 380790"/>
                <a:gd name="connsiteX57" fmla="*/ 176005 w 382445"/>
                <a:gd name="connsiteY57" fmla="*/ 322898 h 380790"/>
                <a:gd name="connsiteX58" fmla="*/ 205532 w 382445"/>
                <a:gd name="connsiteY58" fmla="*/ 322898 h 380790"/>
                <a:gd name="connsiteX59" fmla="*/ 281732 w 382445"/>
                <a:gd name="connsiteY59" fmla="*/ 376238 h 380790"/>
                <a:gd name="connsiteX60" fmla="*/ 295858 w 382445"/>
                <a:gd name="connsiteY60" fmla="*/ 380790 h 380790"/>
                <a:gd name="connsiteX61" fmla="*/ 312212 w 382445"/>
                <a:gd name="connsiteY61" fmla="*/ 375285 h 380790"/>
                <a:gd name="connsiteX62" fmla="*/ 321737 w 382445"/>
                <a:gd name="connsiteY62" fmla="*/ 346710 h 380790"/>
                <a:gd name="connsiteX63" fmla="*/ 296020 w 382445"/>
                <a:gd name="connsiteY63" fmla="*/ 257175 h 380790"/>
                <a:gd name="connsiteX64" fmla="*/ 303640 w 382445"/>
                <a:gd name="connsiteY64" fmla="*/ 229552 h 380790"/>
                <a:gd name="connsiteX65" fmla="*/ 373172 w 382445"/>
                <a:gd name="connsiteY65" fmla="*/ 167640 h 380790"/>
                <a:gd name="connsiteX66" fmla="*/ 380792 w 382445"/>
                <a:gd name="connsiteY66" fmla="*/ 138113 h 380790"/>
                <a:gd name="connsiteX67" fmla="*/ 356027 w 382445"/>
                <a:gd name="connsiteY67" fmla="*/ 120968 h 380790"/>
                <a:gd name="connsiteX68" fmla="*/ 268397 w 382445"/>
                <a:gd name="connsiteY68" fmla="*/ 120968 h 380790"/>
                <a:gd name="connsiteX69" fmla="*/ 243632 w 382445"/>
                <a:gd name="connsiteY69" fmla="*/ 102870 h 380790"/>
                <a:gd name="connsiteX70" fmla="*/ 216010 w 382445"/>
                <a:gd name="connsiteY70" fmla="*/ 18097 h 380790"/>
                <a:gd name="connsiteX71" fmla="*/ 191245 w 382445"/>
                <a:gd name="connsiteY71" fmla="*/ 0 h 38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82445" h="380790">
                  <a:moveTo>
                    <a:pt x="191245" y="19050"/>
                  </a:moveTo>
                  <a:cubicBezTo>
                    <a:pt x="194379" y="19287"/>
                    <a:pt x="197058" y="21395"/>
                    <a:pt x="198027" y="24384"/>
                  </a:cubicBezTo>
                  <a:lnTo>
                    <a:pt x="225535" y="108776"/>
                  </a:lnTo>
                  <a:lnTo>
                    <a:pt x="225640" y="109080"/>
                  </a:lnTo>
                  <a:lnTo>
                    <a:pt x="225744" y="109385"/>
                  </a:lnTo>
                  <a:cubicBezTo>
                    <a:pt x="232152" y="127515"/>
                    <a:pt x="249171" y="139737"/>
                    <a:pt x="268397" y="140018"/>
                  </a:cubicBezTo>
                  <a:lnTo>
                    <a:pt x="356027" y="140018"/>
                  </a:lnTo>
                  <a:cubicBezTo>
                    <a:pt x="359093" y="139832"/>
                    <a:pt x="361905" y="141720"/>
                    <a:pt x="362895" y="144628"/>
                  </a:cubicBezTo>
                  <a:cubicBezTo>
                    <a:pt x="364078" y="147764"/>
                    <a:pt x="363114" y="151306"/>
                    <a:pt x="360504" y="153410"/>
                  </a:cubicBezTo>
                  <a:lnTo>
                    <a:pt x="291095" y="215265"/>
                  </a:lnTo>
                  <a:cubicBezTo>
                    <a:pt x="277958" y="227140"/>
                    <a:pt x="272776" y="245487"/>
                    <a:pt x="277760" y="262480"/>
                  </a:cubicBezTo>
                  <a:lnTo>
                    <a:pt x="303402" y="351768"/>
                  </a:lnTo>
                  <a:cubicBezTo>
                    <a:pt x="304172" y="354774"/>
                    <a:pt x="303203" y="357959"/>
                    <a:pt x="300887" y="360026"/>
                  </a:cubicBezTo>
                  <a:cubicBezTo>
                    <a:pt x="299424" y="361067"/>
                    <a:pt x="297698" y="361678"/>
                    <a:pt x="295906" y="361788"/>
                  </a:cubicBezTo>
                  <a:cubicBezTo>
                    <a:pt x="294747" y="361777"/>
                    <a:pt x="293623" y="361389"/>
                    <a:pt x="292705" y="360683"/>
                  </a:cubicBezTo>
                  <a:lnTo>
                    <a:pt x="216839" y="307572"/>
                  </a:lnTo>
                  <a:cubicBezTo>
                    <a:pt x="201419" y="296002"/>
                    <a:pt x="180213" y="296002"/>
                    <a:pt x="164794" y="307572"/>
                  </a:cubicBezTo>
                  <a:lnTo>
                    <a:pt x="89623" y="360197"/>
                  </a:lnTo>
                  <a:cubicBezTo>
                    <a:pt x="88157" y="360981"/>
                    <a:pt x="86522" y="361397"/>
                    <a:pt x="84860" y="361407"/>
                  </a:cubicBezTo>
                  <a:cubicBezTo>
                    <a:pt x="83504" y="361450"/>
                    <a:pt x="82169" y="361059"/>
                    <a:pt x="81050" y="360293"/>
                  </a:cubicBezTo>
                  <a:lnTo>
                    <a:pt x="80669" y="359997"/>
                  </a:lnTo>
                  <a:lnTo>
                    <a:pt x="80279" y="359731"/>
                  </a:lnTo>
                  <a:cubicBezTo>
                    <a:pt x="77996" y="358457"/>
                    <a:pt x="76932" y="355749"/>
                    <a:pt x="77735" y="353263"/>
                  </a:cubicBezTo>
                  <a:lnTo>
                    <a:pt x="77926" y="352739"/>
                  </a:lnTo>
                  <a:lnTo>
                    <a:pt x="78088" y="352196"/>
                  </a:lnTo>
                  <a:lnTo>
                    <a:pt x="104758" y="262661"/>
                  </a:lnTo>
                  <a:lnTo>
                    <a:pt x="105006" y="261823"/>
                  </a:lnTo>
                  <a:lnTo>
                    <a:pt x="105177" y="260956"/>
                  </a:lnTo>
                  <a:cubicBezTo>
                    <a:pt x="106625" y="253456"/>
                    <a:pt x="106625" y="245749"/>
                    <a:pt x="105177" y="238249"/>
                  </a:cubicBezTo>
                  <a:cubicBezTo>
                    <a:pt x="103220" y="229754"/>
                    <a:pt x="98749" y="222048"/>
                    <a:pt x="92347" y="216132"/>
                  </a:cubicBezTo>
                  <a:lnTo>
                    <a:pt x="91909" y="215694"/>
                  </a:lnTo>
                  <a:lnTo>
                    <a:pt x="91423" y="215265"/>
                  </a:lnTo>
                  <a:lnTo>
                    <a:pt x="52589" y="181175"/>
                  </a:lnTo>
                  <a:lnTo>
                    <a:pt x="21976" y="153429"/>
                  </a:lnTo>
                  <a:cubicBezTo>
                    <a:pt x="19370" y="151327"/>
                    <a:pt x="18413" y="147785"/>
                    <a:pt x="19604" y="144656"/>
                  </a:cubicBezTo>
                  <a:cubicBezTo>
                    <a:pt x="20786" y="141905"/>
                    <a:pt x="23470" y="140102"/>
                    <a:pt x="26462" y="140046"/>
                  </a:cubicBezTo>
                  <a:lnTo>
                    <a:pt x="114092" y="140046"/>
                  </a:lnTo>
                  <a:cubicBezTo>
                    <a:pt x="133326" y="139774"/>
                    <a:pt x="150354" y="127550"/>
                    <a:pt x="156764" y="109414"/>
                  </a:cubicBezTo>
                  <a:lnTo>
                    <a:pt x="156869" y="109109"/>
                  </a:lnTo>
                  <a:lnTo>
                    <a:pt x="156974" y="108804"/>
                  </a:lnTo>
                  <a:lnTo>
                    <a:pt x="184463" y="24413"/>
                  </a:lnTo>
                  <a:cubicBezTo>
                    <a:pt x="185422" y="21412"/>
                    <a:pt x="188104" y="19292"/>
                    <a:pt x="191245" y="19050"/>
                  </a:cubicBezTo>
                  <a:moveTo>
                    <a:pt x="191245" y="0"/>
                  </a:moveTo>
                  <a:cubicBezTo>
                    <a:pt x="180000" y="208"/>
                    <a:pt x="170093" y="7447"/>
                    <a:pt x="166480" y="18097"/>
                  </a:cubicBezTo>
                  <a:lnTo>
                    <a:pt x="138857" y="102870"/>
                  </a:lnTo>
                  <a:cubicBezTo>
                    <a:pt x="135245" y="113521"/>
                    <a:pt x="125338" y="120760"/>
                    <a:pt x="114092" y="120968"/>
                  </a:cubicBezTo>
                  <a:lnTo>
                    <a:pt x="26462" y="120968"/>
                  </a:lnTo>
                  <a:cubicBezTo>
                    <a:pt x="11827" y="120988"/>
                    <a:pt x="-20" y="132867"/>
                    <a:pt x="0" y="147502"/>
                  </a:cubicBezTo>
                  <a:cubicBezTo>
                    <a:pt x="11" y="155255"/>
                    <a:pt x="3416" y="162614"/>
                    <a:pt x="9317" y="167640"/>
                  </a:cubicBezTo>
                  <a:lnTo>
                    <a:pt x="39797" y="195263"/>
                  </a:lnTo>
                  <a:lnTo>
                    <a:pt x="78850" y="229552"/>
                  </a:lnTo>
                  <a:cubicBezTo>
                    <a:pt x="82582" y="232816"/>
                    <a:pt x="85238" y="237133"/>
                    <a:pt x="86470" y="241935"/>
                  </a:cubicBezTo>
                  <a:cubicBezTo>
                    <a:pt x="87423" y="246970"/>
                    <a:pt x="87423" y="252140"/>
                    <a:pt x="86470" y="257175"/>
                  </a:cubicBezTo>
                  <a:lnTo>
                    <a:pt x="59800" y="346710"/>
                  </a:lnTo>
                  <a:cubicBezTo>
                    <a:pt x="56024" y="357292"/>
                    <a:pt x="59955" y="369085"/>
                    <a:pt x="69325" y="375285"/>
                  </a:cubicBezTo>
                  <a:cubicBezTo>
                    <a:pt x="73780" y="378671"/>
                    <a:pt x="79237" y="380475"/>
                    <a:pt x="84832" y="380409"/>
                  </a:cubicBezTo>
                  <a:cubicBezTo>
                    <a:pt x="90107" y="380390"/>
                    <a:pt x="95280" y="378949"/>
                    <a:pt x="99805" y="376238"/>
                  </a:cubicBezTo>
                  <a:lnTo>
                    <a:pt x="176005" y="322898"/>
                  </a:lnTo>
                  <a:cubicBezTo>
                    <a:pt x="184718" y="316231"/>
                    <a:pt x="196819" y="316231"/>
                    <a:pt x="205532" y="322898"/>
                  </a:cubicBezTo>
                  <a:lnTo>
                    <a:pt x="281732" y="376238"/>
                  </a:lnTo>
                  <a:cubicBezTo>
                    <a:pt x="285853" y="379186"/>
                    <a:pt x="290791" y="380778"/>
                    <a:pt x="295858" y="380790"/>
                  </a:cubicBezTo>
                  <a:cubicBezTo>
                    <a:pt x="301746" y="380681"/>
                    <a:pt x="307457" y="378759"/>
                    <a:pt x="312212" y="375285"/>
                  </a:cubicBezTo>
                  <a:cubicBezTo>
                    <a:pt x="320817" y="368523"/>
                    <a:pt x="324564" y="357283"/>
                    <a:pt x="321737" y="346710"/>
                  </a:cubicBezTo>
                  <a:lnTo>
                    <a:pt x="296020" y="257175"/>
                  </a:lnTo>
                  <a:cubicBezTo>
                    <a:pt x="293121" y="247267"/>
                    <a:pt x="296071" y="236572"/>
                    <a:pt x="303640" y="229552"/>
                  </a:cubicBezTo>
                  <a:lnTo>
                    <a:pt x="373172" y="167640"/>
                  </a:lnTo>
                  <a:cubicBezTo>
                    <a:pt x="381614" y="160345"/>
                    <a:pt x="384650" y="148581"/>
                    <a:pt x="380792" y="138113"/>
                  </a:cubicBezTo>
                  <a:cubicBezTo>
                    <a:pt x="377083" y="127666"/>
                    <a:pt x="367111" y="120763"/>
                    <a:pt x="356027" y="120968"/>
                  </a:cubicBezTo>
                  <a:lnTo>
                    <a:pt x="268397" y="120968"/>
                  </a:lnTo>
                  <a:cubicBezTo>
                    <a:pt x="257152" y="120761"/>
                    <a:pt x="247245" y="113521"/>
                    <a:pt x="243632" y="102870"/>
                  </a:cubicBezTo>
                  <a:lnTo>
                    <a:pt x="216010" y="18097"/>
                  </a:lnTo>
                  <a:cubicBezTo>
                    <a:pt x="212397" y="7447"/>
                    <a:pt x="202490" y="207"/>
                    <a:pt x="191245" y="0"/>
                  </a:cubicBezTo>
                  <a:close/>
                </a:path>
              </a:pathLst>
            </a:custGeom>
            <a:solidFill>
              <a:srgbClr val="000000"/>
            </a:solidFill>
            <a:ln w="9525" cap="flat">
              <a:solidFill>
                <a:schemeClr val="accent5">
                  <a:lumMod val="60000"/>
                  <a:lumOff val="40000"/>
                </a:schemeClr>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C60F838-7FEC-2FF1-E034-BD7669F7CC08}"/>
                </a:ext>
              </a:extLst>
            </p:cNvPr>
            <p:cNvSpPr/>
            <p:nvPr/>
          </p:nvSpPr>
          <p:spPr>
            <a:xfrm>
              <a:off x="7872912" y="928684"/>
              <a:ext cx="303498" cy="304334"/>
            </a:xfrm>
            <a:custGeom>
              <a:avLst/>
              <a:gdLst>
                <a:gd name="connsiteX0" fmla="*/ 151705 w 303498"/>
                <a:gd name="connsiteY0" fmla="*/ 19054 h 304334"/>
                <a:gd name="connsiteX1" fmla="*/ 153562 w 303498"/>
                <a:gd name="connsiteY1" fmla="*/ 20092 h 304334"/>
                <a:gd name="connsiteX2" fmla="*/ 175517 w 303498"/>
                <a:gd name="connsiteY2" fmla="*/ 88891 h 304334"/>
                <a:gd name="connsiteX3" fmla="*/ 213617 w 303498"/>
                <a:gd name="connsiteY3" fmla="*/ 116209 h 304334"/>
                <a:gd name="connsiteX4" fmla="*/ 281778 w 303498"/>
                <a:gd name="connsiteY4" fmla="*/ 116209 h 304334"/>
                <a:gd name="connsiteX5" fmla="*/ 284131 w 303498"/>
                <a:gd name="connsiteY5" fmla="*/ 117476 h 304334"/>
                <a:gd name="connsiteX6" fmla="*/ 284236 w 303498"/>
                <a:gd name="connsiteY6" fmla="*/ 117809 h 304334"/>
                <a:gd name="connsiteX7" fmla="*/ 284360 w 303498"/>
                <a:gd name="connsiteY7" fmla="*/ 118133 h 304334"/>
                <a:gd name="connsiteX8" fmla="*/ 283778 w 303498"/>
                <a:gd name="connsiteY8" fmla="*/ 120114 h 304334"/>
                <a:gd name="connsiteX9" fmla="*/ 229810 w 303498"/>
                <a:gd name="connsiteY9" fmla="*/ 168425 h 304334"/>
                <a:gd name="connsiteX10" fmla="*/ 217065 w 303498"/>
                <a:gd name="connsiteY10" fmla="*/ 209382 h 304334"/>
                <a:gd name="connsiteX11" fmla="*/ 217161 w 303498"/>
                <a:gd name="connsiteY11" fmla="*/ 209754 h 304334"/>
                <a:gd name="connsiteX12" fmla="*/ 217265 w 303498"/>
                <a:gd name="connsiteY12" fmla="*/ 210125 h 304334"/>
                <a:gd name="connsiteX13" fmla="*/ 238220 w 303498"/>
                <a:gd name="connsiteY13" fmla="*/ 281563 h 304334"/>
                <a:gd name="connsiteX14" fmla="*/ 238316 w 303498"/>
                <a:gd name="connsiteY14" fmla="*/ 281896 h 304334"/>
                <a:gd name="connsiteX15" fmla="*/ 238430 w 303498"/>
                <a:gd name="connsiteY15" fmla="*/ 282230 h 304334"/>
                <a:gd name="connsiteX16" fmla="*/ 237477 w 303498"/>
                <a:gd name="connsiteY16" fmla="*/ 284773 h 304334"/>
                <a:gd name="connsiteX17" fmla="*/ 236525 w 303498"/>
                <a:gd name="connsiteY17" fmla="*/ 285249 h 304334"/>
                <a:gd name="connsiteX18" fmla="*/ 235572 w 303498"/>
                <a:gd name="connsiteY18" fmla="*/ 284773 h 304334"/>
                <a:gd name="connsiteX19" fmla="*/ 235334 w 303498"/>
                <a:gd name="connsiteY19" fmla="*/ 284601 h 304334"/>
                <a:gd name="connsiteX20" fmla="*/ 235096 w 303498"/>
                <a:gd name="connsiteY20" fmla="*/ 284430 h 304334"/>
                <a:gd name="connsiteX21" fmla="*/ 174136 w 303498"/>
                <a:gd name="connsiteY21" fmla="*/ 241567 h 304334"/>
                <a:gd name="connsiteX22" fmla="*/ 173717 w 303498"/>
                <a:gd name="connsiteY22" fmla="*/ 241272 h 304334"/>
                <a:gd name="connsiteX23" fmla="*/ 173231 w 303498"/>
                <a:gd name="connsiteY23" fmla="*/ 240986 h 304334"/>
                <a:gd name="connsiteX24" fmla="*/ 150867 w 303498"/>
                <a:gd name="connsiteY24" fmla="*/ 234519 h 304334"/>
                <a:gd name="connsiteX25" fmla="*/ 128369 w 303498"/>
                <a:gd name="connsiteY25" fmla="*/ 241558 h 304334"/>
                <a:gd name="connsiteX26" fmla="*/ 67409 w 303498"/>
                <a:gd name="connsiteY26" fmla="*/ 284420 h 304334"/>
                <a:gd name="connsiteX27" fmla="*/ 66656 w 303498"/>
                <a:gd name="connsiteY27" fmla="*/ 284944 h 304334"/>
                <a:gd name="connsiteX28" fmla="*/ 66494 w 303498"/>
                <a:gd name="connsiteY28" fmla="*/ 285087 h 304334"/>
                <a:gd name="connsiteX29" fmla="*/ 65980 w 303498"/>
                <a:gd name="connsiteY29" fmla="*/ 284801 h 304334"/>
                <a:gd name="connsiteX30" fmla="*/ 65627 w 303498"/>
                <a:gd name="connsiteY30" fmla="*/ 284630 h 304334"/>
                <a:gd name="connsiteX31" fmla="*/ 64942 w 303498"/>
                <a:gd name="connsiteY31" fmla="*/ 284201 h 304334"/>
                <a:gd name="connsiteX32" fmla="*/ 65046 w 303498"/>
                <a:gd name="connsiteY32" fmla="*/ 283058 h 304334"/>
                <a:gd name="connsiteX33" fmla="*/ 87906 w 303498"/>
                <a:gd name="connsiteY33" fmla="*/ 212573 h 304334"/>
                <a:gd name="connsiteX34" fmla="*/ 88249 w 303498"/>
                <a:gd name="connsiteY34" fmla="*/ 211516 h 304334"/>
                <a:gd name="connsiteX35" fmla="*/ 88468 w 303498"/>
                <a:gd name="connsiteY35" fmla="*/ 210430 h 304334"/>
                <a:gd name="connsiteX36" fmla="*/ 88268 w 303498"/>
                <a:gd name="connsiteY36" fmla="*/ 189694 h 304334"/>
                <a:gd name="connsiteX37" fmla="*/ 87754 w 303498"/>
                <a:gd name="connsiteY37" fmla="*/ 187656 h 304334"/>
                <a:gd name="connsiteX38" fmla="*/ 86801 w 303498"/>
                <a:gd name="connsiteY38" fmla="*/ 185751 h 304334"/>
                <a:gd name="connsiteX39" fmla="*/ 76572 w 303498"/>
                <a:gd name="connsiteY39" fmla="*/ 170339 h 304334"/>
                <a:gd name="connsiteX40" fmla="*/ 76133 w 303498"/>
                <a:gd name="connsiteY40" fmla="*/ 169901 h 304334"/>
                <a:gd name="connsiteX41" fmla="*/ 75695 w 303498"/>
                <a:gd name="connsiteY41" fmla="*/ 169549 h 304334"/>
                <a:gd name="connsiteX42" fmla="*/ 44263 w 303498"/>
                <a:gd name="connsiteY42" fmla="*/ 141926 h 304334"/>
                <a:gd name="connsiteX43" fmla="*/ 19307 w 303498"/>
                <a:gd name="connsiteY43" fmla="*/ 119838 h 304334"/>
                <a:gd name="connsiteX44" fmla="*/ 19307 w 303498"/>
                <a:gd name="connsiteY44" fmla="*/ 117476 h 304334"/>
                <a:gd name="connsiteX45" fmla="*/ 20260 w 303498"/>
                <a:gd name="connsiteY45" fmla="*/ 116209 h 304334"/>
                <a:gd name="connsiteX46" fmla="*/ 89792 w 303498"/>
                <a:gd name="connsiteY46" fmla="*/ 116209 h 304334"/>
                <a:gd name="connsiteX47" fmla="*/ 127892 w 303498"/>
                <a:gd name="connsiteY47" fmla="*/ 88672 h 304334"/>
                <a:gd name="connsiteX48" fmla="*/ 149800 w 303498"/>
                <a:gd name="connsiteY48" fmla="*/ 20311 h 304334"/>
                <a:gd name="connsiteX49" fmla="*/ 151705 w 303498"/>
                <a:gd name="connsiteY49" fmla="*/ 19054 h 304334"/>
                <a:gd name="connsiteX50" fmla="*/ 151705 w 303498"/>
                <a:gd name="connsiteY50" fmla="*/ 4 h 304334"/>
                <a:gd name="connsiteX51" fmla="*/ 131702 w 303498"/>
                <a:gd name="connsiteY51" fmla="*/ 14291 h 304334"/>
                <a:gd name="connsiteX52" fmla="*/ 109795 w 303498"/>
                <a:gd name="connsiteY52" fmla="*/ 82871 h 304334"/>
                <a:gd name="connsiteX53" fmla="*/ 89792 w 303498"/>
                <a:gd name="connsiteY53" fmla="*/ 97159 h 304334"/>
                <a:gd name="connsiteX54" fmla="*/ 20260 w 303498"/>
                <a:gd name="connsiteY54" fmla="*/ 97159 h 304334"/>
                <a:gd name="connsiteX55" fmla="*/ 32 w 303498"/>
                <a:gd name="connsiteY55" fmla="*/ 119693 h 304334"/>
                <a:gd name="connsiteX56" fmla="*/ 6925 w 303498"/>
                <a:gd name="connsiteY56" fmla="*/ 134306 h 304334"/>
                <a:gd name="connsiteX57" fmla="*/ 31690 w 303498"/>
                <a:gd name="connsiteY57" fmla="*/ 156214 h 304334"/>
                <a:gd name="connsiteX58" fmla="*/ 63122 w 303498"/>
                <a:gd name="connsiteY58" fmla="*/ 183836 h 304334"/>
                <a:gd name="connsiteX59" fmla="*/ 69790 w 303498"/>
                <a:gd name="connsiteY59" fmla="*/ 194314 h 304334"/>
                <a:gd name="connsiteX60" fmla="*/ 69790 w 303498"/>
                <a:gd name="connsiteY60" fmla="*/ 206696 h 304334"/>
                <a:gd name="connsiteX61" fmla="*/ 46930 w 303498"/>
                <a:gd name="connsiteY61" fmla="*/ 277181 h 304334"/>
                <a:gd name="connsiteX62" fmla="*/ 54550 w 303498"/>
                <a:gd name="connsiteY62" fmla="*/ 300041 h 304334"/>
                <a:gd name="connsiteX63" fmla="*/ 66818 w 303498"/>
                <a:gd name="connsiteY63" fmla="*/ 304328 h 304334"/>
                <a:gd name="connsiteX64" fmla="*/ 78362 w 303498"/>
                <a:gd name="connsiteY64" fmla="*/ 300041 h 304334"/>
                <a:gd name="connsiteX65" fmla="*/ 139322 w 303498"/>
                <a:gd name="connsiteY65" fmla="*/ 257179 h 304334"/>
                <a:gd name="connsiteX66" fmla="*/ 150867 w 303498"/>
                <a:gd name="connsiteY66" fmla="*/ 253607 h 304334"/>
                <a:gd name="connsiteX67" fmla="*/ 163135 w 303498"/>
                <a:gd name="connsiteY67" fmla="*/ 257179 h 304334"/>
                <a:gd name="connsiteX68" fmla="*/ 224095 w 303498"/>
                <a:gd name="connsiteY68" fmla="*/ 300041 h 304334"/>
                <a:gd name="connsiteX69" fmla="*/ 248860 w 303498"/>
                <a:gd name="connsiteY69" fmla="*/ 300041 h 304334"/>
                <a:gd name="connsiteX70" fmla="*/ 256480 w 303498"/>
                <a:gd name="connsiteY70" fmla="*/ 276229 h 304334"/>
                <a:gd name="connsiteX71" fmla="*/ 235525 w 303498"/>
                <a:gd name="connsiteY71" fmla="*/ 204791 h 304334"/>
                <a:gd name="connsiteX72" fmla="*/ 242192 w 303498"/>
                <a:gd name="connsiteY72" fmla="*/ 182884 h 304334"/>
                <a:gd name="connsiteX73" fmla="*/ 296485 w 303498"/>
                <a:gd name="connsiteY73" fmla="*/ 134306 h 304334"/>
                <a:gd name="connsiteX74" fmla="*/ 302200 w 303498"/>
                <a:gd name="connsiteY74" fmla="*/ 111446 h 304334"/>
                <a:gd name="connsiteX75" fmla="*/ 283150 w 303498"/>
                <a:gd name="connsiteY75" fmla="*/ 97159 h 304334"/>
                <a:gd name="connsiteX76" fmla="*/ 213617 w 303498"/>
                <a:gd name="connsiteY76" fmla="*/ 97159 h 304334"/>
                <a:gd name="connsiteX77" fmla="*/ 193615 w 303498"/>
                <a:gd name="connsiteY77" fmla="*/ 82871 h 304334"/>
                <a:gd name="connsiteX78" fmla="*/ 171707 w 303498"/>
                <a:gd name="connsiteY78" fmla="*/ 14291 h 304334"/>
                <a:gd name="connsiteX79" fmla="*/ 151705 w 303498"/>
                <a:gd name="connsiteY79" fmla="*/ 4 h 30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3498" h="304334">
                  <a:moveTo>
                    <a:pt x="151705" y="19054"/>
                  </a:moveTo>
                  <a:cubicBezTo>
                    <a:pt x="152981" y="19054"/>
                    <a:pt x="153353" y="19482"/>
                    <a:pt x="153562" y="20092"/>
                  </a:cubicBezTo>
                  <a:lnTo>
                    <a:pt x="175517" y="88891"/>
                  </a:lnTo>
                  <a:cubicBezTo>
                    <a:pt x="181126" y="105166"/>
                    <a:pt x="196404" y="116120"/>
                    <a:pt x="213617" y="116209"/>
                  </a:cubicBezTo>
                  <a:lnTo>
                    <a:pt x="281778" y="116209"/>
                  </a:lnTo>
                  <a:cubicBezTo>
                    <a:pt x="282626" y="116371"/>
                    <a:pt x="283883" y="116742"/>
                    <a:pt x="284131" y="117476"/>
                  </a:cubicBezTo>
                  <a:lnTo>
                    <a:pt x="284236" y="117809"/>
                  </a:lnTo>
                  <a:lnTo>
                    <a:pt x="284360" y="118133"/>
                  </a:lnTo>
                  <a:cubicBezTo>
                    <a:pt x="284538" y="118850"/>
                    <a:pt x="284316" y="119606"/>
                    <a:pt x="283778" y="120114"/>
                  </a:cubicBezTo>
                  <a:lnTo>
                    <a:pt x="229810" y="168425"/>
                  </a:lnTo>
                  <a:cubicBezTo>
                    <a:pt x="218108" y="178537"/>
                    <a:pt x="213168" y="194417"/>
                    <a:pt x="217065" y="209382"/>
                  </a:cubicBezTo>
                  <a:lnTo>
                    <a:pt x="217161" y="209754"/>
                  </a:lnTo>
                  <a:lnTo>
                    <a:pt x="217265" y="210125"/>
                  </a:lnTo>
                  <a:lnTo>
                    <a:pt x="238220" y="281563"/>
                  </a:lnTo>
                  <a:lnTo>
                    <a:pt x="238316" y="281896"/>
                  </a:lnTo>
                  <a:lnTo>
                    <a:pt x="238430" y="282230"/>
                  </a:lnTo>
                  <a:cubicBezTo>
                    <a:pt x="238725" y="283195"/>
                    <a:pt x="238335" y="284238"/>
                    <a:pt x="237477" y="284773"/>
                  </a:cubicBezTo>
                  <a:cubicBezTo>
                    <a:pt x="237208" y="285013"/>
                    <a:pt x="236879" y="285177"/>
                    <a:pt x="236525" y="285249"/>
                  </a:cubicBezTo>
                  <a:cubicBezTo>
                    <a:pt x="236171" y="285179"/>
                    <a:pt x="235841" y="285015"/>
                    <a:pt x="235572" y="284773"/>
                  </a:cubicBezTo>
                  <a:lnTo>
                    <a:pt x="235334" y="284601"/>
                  </a:lnTo>
                  <a:lnTo>
                    <a:pt x="235096" y="284430"/>
                  </a:lnTo>
                  <a:lnTo>
                    <a:pt x="174136" y="241567"/>
                  </a:lnTo>
                  <a:lnTo>
                    <a:pt x="173717" y="241272"/>
                  </a:lnTo>
                  <a:lnTo>
                    <a:pt x="173231" y="240986"/>
                  </a:lnTo>
                  <a:cubicBezTo>
                    <a:pt x="166531" y="236775"/>
                    <a:pt x="158781" y="234534"/>
                    <a:pt x="150867" y="234519"/>
                  </a:cubicBezTo>
                  <a:cubicBezTo>
                    <a:pt x="142815" y="234453"/>
                    <a:pt x="134947" y="236915"/>
                    <a:pt x="128369" y="241558"/>
                  </a:cubicBezTo>
                  <a:lnTo>
                    <a:pt x="67409" y="284420"/>
                  </a:lnTo>
                  <a:lnTo>
                    <a:pt x="66656" y="284944"/>
                  </a:lnTo>
                  <a:lnTo>
                    <a:pt x="66494" y="285087"/>
                  </a:lnTo>
                  <a:cubicBezTo>
                    <a:pt x="66317" y="285002"/>
                    <a:pt x="66146" y="284907"/>
                    <a:pt x="65980" y="284801"/>
                  </a:cubicBezTo>
                  <a:lnTo>
                    <a:pt x="65627" y="284630"/>
                  </a:lnTo>
                  <a:lnTo>
                    <a:pt x="64942" y="284201"/>
                  </a:lnTo>
                  <a:cubicBezTo>
                    <a:pt x="64858" y="283818"/>
                    <a:pt x="64895" y="283419"/>
                    <a:pt x="65046" y="283058"/>
                  </a:cubicBezTo>
                  <a:lnTo>
                    <a:pt x="87906" y="212573"/>
                  </a:lnTo>
                  <a:lnTo>
                    <a:pt x="88249" y="211516"/>
                  </a:lnTo>
                  <a:lnTo>
                    <a:pt x="88468" y="210430"/>
                  </a:lnTo>
                  <a:cubicBezTo>
                    <a:pt x="89990" y="203594"/>
                    <a:pt x="89922" y="196500"/>
                    <a:pt x="88268" y="189694"/>
                  </a:cubicBezTo>
                  <a:lnTo>
                    <a:pt x="87754" y="187656"/>
                  </a:lnTo>
                  <a:lnTo>
                    <a:pt x="86801" y="185751"/>
                  </a:lnTo>
                  <a:cubicBezTo>
                    <a:pt x="84269" y="180083"/>
                    <a:pt x="80812" y="174874"/>
                    <a:pt x="76572" y="170339"/>
                  </a:cubicBezTo>
                  <a:lnTo>
                    <a:pt x="76133" y="169901"/>
                  </a:lnTo>
                  <a:lnTo>
                    <a:pt x="75695" y="169549"/>
                  </a:lnTo>
                  <a:lnTo>
                    <a:pt x="44263" y="141926"/>
                  </a:lnTo>
                  <a:lnTo>
                    <a:pt x="19307" y="119838"/>
                  </a:lnTo>
                  <a:cubicBezTo>
                    <a:pt x="19098" y="119666"/>
                    <a:pt x="18660" y="119285"/>
                    <a:pt x="19307" y="117476"/>
                  </a:cubicBezTo>
                  <a:cubicBezTo>
                    <a:pt x="19622" y="116523"/>
                    <a:pt x="20174" y="116209"/>
                    <a:pt x="20260" y="116209"/>
                  </a:cubicBezTo>
                  <a:lnTo>
                    <a:pt x="89792" y="116209"/>
                  </a:lnTo>
                  <a:cubicBezTo>
                    <a:pt x="107156" y="116377"/>
                    <a:pt x="122605" y="105212"/>
                    <a:pt x="127892" y="88672"/>
                  </a:cubicBezTo>
                  <a:lnTo>
                    <a:pt x="149800" y="20311"/>
                  </a:lnTo>
                  <a:cubicBezTo>
                    <a:pt x="150218" y="19632"/>
                    <a:pt x="150915" y="19171"/>
                    <a:pt x="151705" y="19054"/>
                  </a:cubicBezTo>
                  <a:moveTo>
                    <a:pt x="151705" y="4"/>
                  </a:moveTo>
                  <a:cubicBezTo>
                    <a:pt x="142703" y="106"/>
                    <a:pt x="134719" y="5809"/>
                    <a:pt x="131702" y="14291"/>
                  </a:cubicBezTo>
                  <a:lnTo>
                    <a:pt x="109795" y="82871"/>
                  </a:lnTo>
                  <a:cubicBezTo>
                    <a:pt x="107013" y="91528"/>
                    <a:pt x="98883" y="97334"/>
                    <a:pt x="89792" y="97159"/>
                  </a:cubicBezTo>
                  <a:lnTo>
                    <a:pt x="20260" y="97159"/>
                  </a:lnTo>
                  <a:cubicBezTo>
                    <a:pt x="8452" y="97796"/>
                    <a:pt x="-605" y="107885"/>
                    <a:pt x="32" y="119693"/>
                  </a:cubicBezTo>
                  <a:cubicBezTo>
                    <a:pt x="333" y="125278"/>
                    <a:pt x="2807" y="130522"/>
                    <a:pt x="6925" y="134306"/>
                  </a:cubicBezTo>
                  <a:lnTo>
                    <a:pt x="31690" y="156214"/>
                  </a:lnTo>
                  <a:lnTo>
                    <a:pt x="63122" y="183836"/>
                  </a:lnTo>
                  <a:cubicBezTo>
                    <a:pt x="65886" y="186954"/>
                    <a:pt x="68136" y="190491"/>
                    <a:pt x="69790" y="194314"/>
                  </a:cubicBezTo>
                  <a:cubicBezTo>
                    <a:pt x="70745" y="198386"/>
                    <a:pt x="70745" y="202624"/>
                    <a:pt x="69790" y="206696"/>
                  </a:cubicBezTo>
                  <a:lnTo>
                    <a:pt x="46930" y="277181"/>
                  </a:lnTo>
                  <a:cubicBezTo>
                    <a:pt x="43879" y="285646"/>
                    <a:pt x="47030" y="295100"/>
                    <a:pt x="54550" y="300041"/>
                  </a:cubicBezTo>
                  <a:cubicBezTo>
                    <a:pt x="58066" y="302764"/>
                    <a:pt x="62372" y="304268"/>
                    <a:pt x="66818" y="304328"/>
                  </a:cubicBezTo>
                  <a:cubicBezTo>
                    <a:pt x="71057" y="304336"/>
                    <a:pt x="75156" y="302814"/>
                    <a:pt x="78362" y="300041"/>
                  </a:cubicBezTo>
                  <a:lnTo>
                    <a:pt x="139322" y="257179"/>
                  </a:lnTo>
                  <a:cubicBezTo>
                    <a:pt x="142704" y="254814"/>
                    <a:pt x="146740" y="253565"/>
                    <a:pt x="150867" y="253607"/>
                  </a:cubicBezTo>
                  <a:cubicBezTo>
                    <a:pt x="155209" y="253628"/>
                    <a:pt x="159460" y="254865"/>
                    <a:pt x="163135" y="257179"/>
                  </a:cubicBezTo>
                  <a:lnTo>
                    <a:pt x="224095" y="300041"/>
                  </a:lnTo>
                  <a:cubicBezTo>
                    <a:pt x="231358" y="305766"/>
                    <a:pt x="241597" y="305766"/>
                    <a:pt x="248860" y="300041"/>
                  </a:cubicBezTo>
                  <a:cubicBezTo>
                    <a:pt x="256300" y="294600"/>
                    <a:pt x="259378" y="284979"/>
                    <a:pt x="256480" y="276229"/>
                  </a:cubicBezTo>
                  <a:lnTo>
                    <a:pt x="235525" y="204791"/>
                  </a:lnTo>
                  <a:cubicBezTo>
                    <a:pt x="233373" y="196815"/>
                    <a:pt x="235962" y="188309"/>
                    <a:pt x="242192" y="182884"/>
                  </a:cubicBezTo>
                  <a:lnTo>
                    <a:pt x="296485" y="134306"/>
                  </a:lnTo>
                  <a:cubicBezTo>
                    <a:pt x="302916" y="128590"/>
                    <a:pt x="305185" y="119516"/>
                    <a:pt x="302200" y="111446"/>
                  </a:cubicBezTo>
                  <a:cubicBezTo>
                    <a:pt x="299279" y="103303"/>
                    <a:pt x="291785" y="97683"/>
                    <a:pt x="283150" y="97159"/>
                  </a:cubicBezTo>
                  <a:lnTo>
                    <a:pt x="213617" y="97159"/>
                  </a:lnTo>
                  <a:cubicBezTo>
                    <a:pt x="204615" y="97057"/>
                    <a:pt x="196631" y="91353"/>
                    <a:pt x="193615" y="82871"/>
                  </a:cubicBezTo>
                  <a:lnTo>
                    <a:pt x="171707" y="14291"/>
                  </a:lnTo>
                  <a:cubicBezTo>
                    <a:pt x="168925" y="5635"/>
                    <a:pt x="160795" y="-171"/>
                    <a:pt x="151705" y="4"/>
                  </a:cubicBezTo>
                  <a:close/>
                </a:path>
              </a:pathLst>
            </a:custGeom>
            <a:solidFill>
              <a:srgbClr val="000000"/>
            </a:solidFill>
            <a:ln w="9525" cap="flat">
              <a:solidFill>
                <a:schemeClr val="accent5">
                  <a:lumMod val="60000"/>
                  <a:lumOff val="40000"/>
                </a:schemeClr>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3F06743-7C6B-ACA5-3238-7C81DCA154C1}"/>
                </a:ext>
              </a:extLst>
            </p:cNvPr>
            <p:cNvSpPr/>
            <p:nvPr/>
          </p:nvSpPr>
          <p:spPr>
            <a:xfrm>
              <a:off x="7681941" y="1233488"/>
              <a:ext cx="228079" cy="227648"/>
            </a:xfrm>
            <a:custGeom>
              <a:avLst/>
              <a:gdLst>
                <a:gd name="connsiteX0" fmla="*/ 113828 w 228079"/>
                <a:gd name="connsiteY0" fmla="*/ 25718 h 227648"/>
                <a:gd name="connsiteX1" fmla="*/ 113948 w 228079"/>
                <a:gd name="connsiteY1" fmla="*/ 25657 h 227648"/>
                <a:gd name="connsiteX2" fmla="*/ 114009 w 228079"/>
                <a:gd name="connsiteY2" fmla="*/ 25718 h 227648"/>
                <a:gd name="connsiteX3" fmla="*/ 128392 w 228079"/>
                <a:gd name="connsiteY3" fmla="*/ 68856 h 227648"/>
                <a:gd name="connsiteX4" fmla="*/ 160748 w 228079"/>
                <a:gd name="connsiteY4" fmla="*/ 92392 h 227648"/>
                <a:gd name="connsiteX5" fmla="*/ 203182 w 228079"/>
                <a:gd name="connsiteY5" fmla="*/ 92392 h 227648"/>
                <a:gd name="connsiteX6" fmla="*/ 203287 w 228079"/>
                <a:gd name="connsiteY6" fmla="*/ 92477 h 227648"/>
                <a:gd name="connsiteX7" fmla="*/ 203249 w 228079"/>
                <a:gd name="connsiteY7" fmla="*/ 92564 h 227648"/>
                <a:gd name="connsiteX8" fmla="*/ 168511 w 228079"/>
                <a:gd name="connsiteY8" fmla="*/ 122558 h 227648"/>
                <a:gd name="connsiteX9" fmla="*/ 157805 w 228079"/>
                <a:gd name="connsiteY9" fmla="*/ 159067 h 227648"/>
                <a:gd name="connsiteX10" fmla="*/ 170930 w 228079"/>
                <a:gd name="connsiteY10" fmla="*/ 203092 h 227648"/>
                <a:gd name="connsiteX11" fmla="*/ 170863 w 228079"/>
                <a:gd name="connsiteY11" fmla="*/ 203208 h 227648"/>
                <a:gd name="connsiteX12" fmla="*/ 170788 w 228079"/>
                <a:gd name="connsiteY12" fmla="*/ 203197 h 227648"/>
                <a:gd name="connsiteX13" fmla="*/ 133640 w 228079"/>
                <a:gd name="connsiteY13" fmla="*/ 176898 h 227648"/>
                <a:gd name="connsiteX14" fmla="*/ 133421 w 228079"/>
                <a:gd name="connsiteY14" fmla="*/ 176746 h 227648"/>
                <a:gd name="connsiteX15" fmla="*/ 133202 w 228079"/>
                <a:gd name="connsiteY15" fmla="*/ 176594 h 227648"/>
                <a:gd name="connsiteX16" fmla="*/ 93968 w 228079"/>
                <a:gd name="connsiteY16" fmla="*/ 176594 h 227648"/>
                <a:gd name="connsiteX17" fmla="*/ 93740 w 228079"/>
                <a:gd name="connsiteY17" fmla="*/ 176746 h 227648"/>
                <a:gd name="connsiteX18" fmla="*/ 93521 w 228079"/>
                <a:gd name="connsiteY18" fmla="*/ 176898 h 227648"/>
                <a:gd name="connsiteX19" fmla="*/ 56373 w 228079"/>
                <a:gd name="connsiteY19" fmla="*/ 203197 h 227648"/>
                <a:gd name="connsiteX20" fmla="*/ 56242 w 228079"/>
                <a:gd name="connsiteY20" fmla="*/ 203167 h 227648"/>
                <a:gd name="connsiteX21" fmla="*/ 56230 w 228079"/>
                <a:gd name="connsiteY21" fmla="*/ 203092 h 227648"/>
                <a:gd name="connsiteX22" fmla="*/ 69394 w 228079"/>
                <a:gd name="connsiteY22" fmla="*/ 159067 h 227648"/>
                <a:gd name="connsiteX23" fmla="*/ 69280 w 228079"/>
                <a:gd name="connsiteY23" fmla="*/ 138798 h 227648"/>
                <a:gd name="connsiteX24" fmla="*/ 59917 w 228079"/>
                <a:gd name="connsiteY24" fmla="*/ 123730 h 227648"/>
                <a:gd name="connsiteX25" fmla="*/ 24674 w 228079"/>
                <a:gd name="connsiteY25" fmla="*/ 91640 h 227648"/>
                <a:gd name="connsiteX26" fmla="*/ 24674 w 228079"/>
                <a:gd name="connsiteY26" fmla="*/ 91506 h 227648"/>
                <a:gd name="connsiteX27" fmla="*/ 24731 w 228079"/>
                <a:gd name="connsiteY27" fmla="*/ 91478 h 227648"/>
                <a:gd name="connsiteX28" fmla="*/ 67403 w 228079"/>
                <a:gd name="connsiteY28" fmla="*/ 91478 h 227648"/>
                <a:gd name="connsiteX29" fmla="*/ 99864 w 228079"/>
                <a:gd name="connsiteY29" fmla="*/ 67666 h 227648"/>
                <a:gd name="connsiteX30" fmla="*/ 114076 w 228079"/>
                <a:gd name="connsiteY30" fmla="*/ 0 h 227648"/>
                <a:gd name="connsiteX31" fmla="*/ 98836 w 228079"/>
                <a:gd name="connsiteY31" fmla="*/ 10477 h 227648"/>
                <a:gd name="connsiteX32" fmla="*/ 81691 w 228079"/>
                <a:gd name="connsiteY32" fmla="*/ 61913 h 227648"/>
                <a:gd name="connsiteX33" fmla="*/ 67403 w 228079"/>
                <a:gd name="connsiteY33" fmla="*/ 72390 h 227648"/>
                <a:gd name="connsiteX34" fmla="*/ 15016 w 228079"/>
                <a:gd name="connsiteY34" fmla="*/ 72390 h 227648"/>
                <a:gd name="connsiteX35" fmla="*/ 728 w 228079"/>
                <a:gd name="connsiteY35" fmla="*/ 82867 h 227648"/>
                <a:gd name="connsiteX36" fmla="*/ 5491 w 228079"/>
                <a:gd name="connsiteY36" fmla="*/ 100013 h 227648"/>
                <a:gd name="connsiteX37" fmla="*/ 23588 w 228079"/>
                <a:gd name="connsiteY37" fmla="*/ 116205 h 227648"/>
                <a:gd name="connsiteX38" fmla="*/ 46448 w 228079"/>
                <a:gd name="connsiteY38" fmla="*/ 137160 h 227648"/>
                <a:gd name="connsiteX39" fmla="*/ 51211 w 228079"/>
                <a:gd name="connsiteY39" fmla="*/ 144780 h 227648"/>
                <a:gd name="connsiteX40" fmla="*/ 51211 w 228079"/>
                <a:gd name="connsiteY40" fmla="*/ 153352 h 227648"/>
                <a:gd name="connsiteX41" fmla="*/ 35018 w 228079"/>
                <a:gd name="connsiteY41" fmla="*/ 207645 h 227648"/>
                <a:gd name="connsiteX42" fmla="*/ 40733 w 228079"/>
                <a:gd name="connsiteY42" fmla="*/ 224790 h 227648"/>
                <a:gd name="connsiteX43" fmla="*/ 58831 w 228079"/>
                <a:gd name="connsiteY43" fmla="*/ 224790 h 227648"/>
                <a:gd name="connsiteX44" fmla="*/ 104551 w 228079"/>
                <a:gd name="connsiteY44" fmla="*/ 192405 h 227648"/>
                <a:gd name="connsiteX45" fmla="*/ 122648 w 228079"/>
                <a:gd name="connsiteY45" fmla="*/ 192405 h 227648"/>
                <a:gd name="connsiteX46" fmla="*/ 168368 w 228079"/>
                <a:gd name="connsiteY46" fmla="*/ 224790 h 227648"/>
                <a:gd name="connsiteX47" fmla="*/ 186466 w 228079"/>
                <a:gd name="connsiteY47" fmla="*/ 224790 h 227648"/>
                <a:gd name="connsiteX48" fmla="*/ 192181 w 228079"/>
                <a:gd name="connsiteY48" fmla="*/ 207645 h 227648"/>
                <a:gd name="connsiteX49" fmla="*/ 175988 w 228079"/>
                <a:gd name="connsiteY49" fmla="*/ 153352 h 227648"/>
                <a:gd name="connsiteX50" fmla="*/ 180751 w 228079"/>
                <a:gd name="connsiteY50" fmla="*/ 137160 h 227648"/>
                <a:gd name="connsiteX51" fmla="*/ 222661 w 228079"/>
                <a:gd name="connsiteY51" fmla="*/ 100965 h 227648"/>
                <a:gd name="connsiteX52" fmla="*/ 227423 w 228079"/>
                <a:gd name="connsiteY52" fmla="*/ 83820 h 227648"/>
                <a:gd name="connsiteX53" fmla="*/ 213136 w 228079"/>
                <a:gd name="connsiteY53" fmla="*/ 73342 h 227648"/>
                <a:gd name="connsiteX54" fmla="*/ 160748 w 228079"/>
                <a:gd name="connsiteY54" fmla="*/ 73342 h 227648"/>
                <a:gd name="connsiteX55" fmla="*/ 146461 w 228079"/>
                <a:gd name="connsiteY55" fmla="*/ 62865 h 227648"/>
                <a:gd name="connsiteX56" fmla="*/ 129316 w 228079"/>
                <a:gd name="connsiteY56" fmla="*/ 11430 h 227648"/>
                <a:gd name="connsiteX57" fmla="*/ 114076 w 228079"/>
                <a:gd name="connsiteY57" fmla="*/ 0 h 22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8079" h="227648">
                  <a:moveTo>
                    <a:pt x="113828" y="25718"/>
                  </a:moveTo>
                  <a:cubicBezTo>
                    <a:pt x="113844" y="25668"/>
                    <a:pt x="113899" y="25640"/>
                    <a:pt x="113948" y="25657"/>
                  </a:cubicBezTo>
                  <a:cubicBezTo>
                    <a:pt x="113977" y="25666"/>
                    <a:pt x="114000" y="25689"/>
                    <a:pt x="114009" y="25718"/>
                  </a:cubicBezTo>
                  <a:lnTo>
                    <a:pt x="128392" y="68856"/>
                  </a:lnTo>
                  <a:cubicBezTo>
                    <a:pt x="133087" y="82775"/>
                    <a:pt x="146060" y="92212"/>
                    <a:pt x="160748" y="92392"/>
                  </a:cubicBezTo>
                  <a:lnTo>
                    <a:pt x="203182" y="92392"/>
                  </a:lnTo>
                  <a:cubicBezTo>
                    <a:pt x="203234" y="92387"/>
                    <a:pt x="203281" y="92425"/>
                    <a:pt x="203287" y="92477"/>
                  </a:cubicBezTo>
                  <a:cubicBezTo>
                    <a:pt x="203291" y="92511"/>
                    <a:pt x="203276" y="92544"/>
                    <a:pt x="203249" y="92564"/>
                  </a:cubicBezTo>
                  <a:lnTo>
                    <a:pt x="168511" y="122558"/>
                  </a:lnTo>
                  <a:cubicBezTo>
                    <a:pt x="157813" y="131394"/>
                    <a:pt x="153572" y="145853"/>
                    <a:pt x="157805" y="159067"/>
                  </a:cubicBezTo>
                  <a:lnTo>
                    <a:pt x="170930" y="203092"/>
                  </a:lnTo>
                  <a:cubicBezTo>
                    <a:pt x="170944" y="203143"/>
                    <a:pt x="170913" y="203195"/>
                    <a:pt x="170863" y="203208"/>
                  </a:cubicBezTo>
                  <a:cubicBezTo>
                    <a:pt x="170837" y="203215"/>
                    <a:pt x="170809" y="203211"/>
                    <a:pt x="170788" y="203197"/>
                  </a:cubicBezTo>
                  <a:lnTo>
                    <a:pt x="133640" y="176898"/>
                  </a:lnTo>
                  <a:lnTo>
                    <a:pt x="133421" y="176746"/>
                  </a:lnTo>
                  <a:lnTo>
                    <a:pt x="133202" y="176594"/>
                  </a:lnTo>
                  <a:cubicBezTo>
                    <a:pt x="121371" y="168517"/>
                    <a:pt x="105799" y="168517"/>
                    <a:pt x="93968" y="176594"/>
                  </a:cubicBezTo>
                  <a:lnTo>
                    <a:pt x="93740" y="176746"/>
                  </a:lnTo>
                  <a:lnTo>
                    <a:pt x="93521" y="176898"/>
                  </a:lnTo>
                  <a:lnTo>
                    <a:pt x="56373" y="203197"/>
                  </a:lnTo>
                  <a:cubicBezTo>
                    <a:pt x="56328" y="203224"/>
                    <a:pt x="56270" y="203211"/>
                    <a:pt x="56242" y="203167"/>
                  </a:cubicBezTo>
                  <a:cubicBezTo>
                    <a:pt x="56228" y="203144"/>
                    <a:pt x="56224" y="203118"/>
                    <a:pt x="56230" y="203092"/>
                  </a:cubicBezTo>
                  <a:lnTo>
                    <a:pt x="69394" y="159067"/>
                  </a:lnTo>
                  <a:cubicBezTo>
                    <a:pt x="71526" y="152473"/>
                    <a:pt x="71486" y="145369"/>
                    <a:pt x="69280" y="138798"/>
                  </a:cubicBezTo>
                  <a:cubicBezTo>
                    <a:pt x="67331" y="133136"/>
                    <a:pt x="64130" y="127986"/>
                    <a:pt x="59917" y="123730"/>
                  </a:cubicBezTo>
                  <a:lnTo>
                    <a:pt x="24674" y="91640"/>
                  </a:lnTo>
                  <a:cubicBezTo>
                    <a:pt x="24637" y="91603"/>
                    <a:pt x="24637" y="91543"/>
                    <a:pt x="24674" y="91506"/>
                  </a:cubicBezTo>
                  <a:cubicBezTo>
                    <a:pt x="24689" y="91490"/>
                    <a:pt x="24709" y="91480"/>
                    <a:pt x="24731" y="91478"/>
                  </a:cubicBezTo>
                  <a:lnTo>
                    <a:pt x="67403" y="91478"/>
                  </a:lnTo>
                  <a:cubicBezTo>
                    <a:pt x="82320" y="91659"/>
                    <a:pt x="95557" y="81948"/>
                    <a:pt x="99864" y="67666"/>
                  </a:cubicBezTo>
                  <a:close/>
                  <a:moveTo>
                    <a:pt x="114076" y="0"/>
                  </a:moveTo>
                  <a:cubicBezTo>
                    <a:pt x="107444" y="391"/>
                    <a:pt x="101576" y="4426"/>
                    <a:pt x="98836" y="10477"/>
                  </a:cubicBezTo>
                  <a:lnTo>
                    <a:pt x="81691" y="61913"/>
                  </a:lnTo>
                  <a:cubicBezTo>
                    <a:pt x="79930" y="68292"/>
                    <a:pt x="74017" y="72628"/>
                    <a:pt x="67403" y="72390"/>
                  </a:cubicBezTo>
                  <a:lnTo>
                    <a:pt x="15016" y="72390"/>
                  </a:lnTo>
                  <a:cubicBezTo>
                    <a:pt x="8402" y="72152"/>
                    <a:pt x="2489" y="76488"/>
                    <a:pt x="728" y="82867"/>
                  </a:cubicBezTo>
                  <a:cubicBezTo>
                    <a:pt x="-1162" y="89023"/>
                    <a:pt x="697" y="95714"/>
                    <a:pt x="5491" y="100013"/>
                  </a:cubicBezTo>
                  <a:lnTo>
                    <a:pt x="23588" y="116205"/>
                  </a:lnTo>
                  <a:lnTo>
                    <a:pt x="46448" y="137160"/>
                  </a:lnTo>
                  <a:cubicBezTo>
                    <a:pt x="48573" y="139321"/>
                    <a:pt x="50199" y="141923"/>
                    <a:pt x="51211" y="144780"/>
                  </a:cubicBezTo>
                  <a:cubicBezTo>
                    <a:pt x="52163" y="147558"/>
                    <a:pt x="52163" y="150574"/>
                    <a:pt x="51211" y="153352"/>
                  </a:cubicBezTo>
                  <a:lnTo>
                    <a:pt x="35018" y="207645"/>
                  </a:lnTo>
                  <a:cubicBezTo>
                    <a:pt x="32846" y="213995"/>
                    <a:pt x="35186" y="221013"/>
                    <a:pt x="40733" y="224790"/>
                  </a:cubicBezTo>
                  <a:cubicBezTo>
                    <a:pt x="46164" y="228601"/>
                    <a:pt x="53400" y="228601"/>
                    <a:pt x="58831" y="224790"/>
                  </a:cubicBezTo>
                  <a:lnTo>
                    <a:pt x="104551" y="192405"/>
                  </a:lnTo>
                  <a:cubicBezTo>
                    <a:pt x="109982" y="188594"/>
                    <a:pt x="117217" y="188594"/>
                    <a:pt x="122648" y="192405"/>
                  </a:cubicBezTo>
                  <a:lnTo>
                    <a:pt x="168368" y="224790"/>
                  </a:lnTo>
                  <a:cubicBezTo>
                    <a:pt x="173799" y="228600"/>
                    <a:pt x="181035" y="228600"/>
                    <a:pt x="186466" y="224790"/>
                  </a:cubicBezTo>
                  <a:cubicBezTo>
                    <a:pt x="191886" y="220918"/>
                    <a:pt x="194194" y="213994"/>
                    <a:pt x="192181" y="207645"/>
                  </a:cubicBezTo>
                  <a:lnTo>
                    <a:pt x="175988" y="153352"/>
                  </a:lnTo>
                  <a:cubicBezTo>
                    <a:pt x="174098" y="147489"/>
                    <a:pt x="175987" y="141066"/>
                    <a:pt x="180751" y="137160"/>
                  </a:cubicBezTo>
                  <a:lnTo>
                    <a:pt x="222661" y="100965"/>
                  </a:lnTo>
                  <a:cubicBezTo>
                    <a:pt x="227343" y="96599"/>
                    <a:pt x="229182" y="89976"/>
                    <a:pt x="227423" y="83820"/>
                  </a:cubicBezTo>
                  <a:cubicBezTo>
                    <a:pt x="225091" y="77855"/>
                    <a:pt x="219525" y="73773"/>
                    <a:pt x="213136" y="73342"/>
                  </a:cubicBezTo>
                  <a:lnTo>
                    <a:pt x="160748" y="73342"/>
                  </a:lnTo>
                  <a:cubicBezTo>
                    <a:pt x="154260" y="73191"/>
                    <a:pt x="148555" y="69008"/>
                    <a:pt x="146461" y="62865"/>
                  </a:cubicBezTo>
                  <a:lnTo>
                    <a:pt x="129316" y="11430"/>
                  </a:lnTo>
                  <a:cubicBezTo>
                    <a:pt x="126982" y="4912"/>
                    <a:pt x="120986" y="415"/>
                    <a:pt x="114076" y="0"/>
                  </a:cubicBezTo>
                  <a:close/>
                </a:path>
              </a:pathLst>
            </a:custGeom>
            <a:solidFill>
              <a:srgbClr val="000000"/>
            </a:solidFill>
            <a:ln w="9525" cap="flat">
              <a:solidFill>
                <a:schemeClr val="accent5">
                  <a:lumMod val="60000"/>
                  <a:lumOff val="40000"/>
                </a:schemeClr>
              </a:solidFill>
              <a:prstDash val="solid"/>
              <a:miter/>
            </a:ln>
          </p:spPr>
          <p:txBody>
            <a:bodyPr rtlCol="0" anchor="ctr"/>
            <a:lstStyle/>
            <a:p>
              <a:endParaRPr lang="en-US"/>
            </a:p>
          </p:txBody>
        </p:sp>
      </p:grpSp>
      <p:sp>
        <p:nvSpPr>
          <p:cNvPr id="20" name="Text Placeholder 19">
            <a:extLst>
              <a:ext uri="{FF2B5EF4-FFF2-40B4-BE49-F238E27FC236}">
                <a16:creationId xmlns:a16="http://schemas.microsoft.com/office/drawing/2014/main" id="{37E0EBC8-219D-19EB-22B9-E458E2AF3F08}"/>
              </a:ext>
            </a:extLst>
          </p:cNvPr>
          <p:cNvSpPr>
            <a:spLocks noGrp="1"/>
          </p:cNvSpPr>
          <p:nvPr>
            <p:ph type="body" sz="quarter" idx="11" hasCustomPrompt="1"/>
          </p:nvPr>
        </p:nvSpPr>
        <p:spPr>
          <a:xfrm>
            <a:off x="5179469" y="3685340"/>
            <a:ext cx="1682750" cy="1678491"/>
          </a:xfrm>
          <a:prstGeom prst="rect">
            <a:avLst/>
          </a:prstGeom>
        </p:spPr>
        <p:txBody>
          <a:bodyPr/>
          <a:lstStyle>
            <a:lvl1pPr marL="0" indent="0" algn="ctr">
              <a:buNone/>
              <a:defRPr sz="2200">
                <a:solidFill>
                  <a:srgbClr val="F0781E"/>
                </a:solidFill>
                <a:latin typeface="Frutiger LT Pro 57 Condensed" panose="020B0606020204020204"/>
              </a:defRPr>
            </a:lvl1pPr>
          </a:lstStyle>
          <a:p>
            <a:pPr lvl="0"/>
            <a:r>
              <a:rPr lang="en-US" dirty="0"/>
              <a:t>Donors</a:t>
            </a:r>
          </a:p>
          <a:p>
            <a:pPr lvl="0"/>
            <a:r>
              <a:rPr lang="en-US" dirty="0"/>
              <a:t>Board </a:t>
            </a:r>
          </a:p>
          <a:p>
            <a:pPr lvl="0"/>
            <a:r>
              <a:rPr lang="en-US" dirty="0"/>
              <a:t>JAB</a:t>
            </a:r>
          </a:p>
        </p:txBody>
      </p:sp>
      <p:sp>
        <p:nvSpPr>
          <p:cNvPr id="22" name="Text Placeholder 21">
            <a:extLst>
              <a:ext uri="{FF2B5EF4-FFF2-40B4-BE49-F238E27FC236}">
                <a16:creationId xmlns:a16="http://schemas.microsoft.com/office/drawing/2014/main" id="{DFD5C4C8-F267-2898-641F-1AADD7B0BDF6}"/>
              </a:ext>
            </a:extLst>
          </p:cNvPr>
          <p:cNvSpPr>
            <a:spLocks noGrp="1"/>
          </p:cNvSpPr>
          <p:nvPr>
            <p:ph type="body" sz="quarter" idx="12"/>
          </p:nvPr>
        </p:nvSpPr>
        <p:spPr>
          <a:xfrm>
            <a:off x="8142288" y="3685340"/>
            <a:ext cx="1335087" cy="1678491"/>
          </a:xfrm>
          <a:prstGeom prst="rect">
            <a:avLst/>
          </a:prstGeom>
        </p:spPr>
        <p:txBody>
          <a:bodyPr/>
          <a:lstStyle>
            <a:lvl1pPr marL="0" indent="0" algn="ctr">
              <a:buNone/>
              <a:defRPr sz="2200">
                <a:solidFill>
                  <a:srgbClr val="F0781E"/>
                </a:solidFill>
                <a:latin typeface="Frutiger LT Pro 57 Condensed" panose="020B0606020204020204"/>
              </a:defRPr>
            </a:lvl1pPr>
            <a:lvl2pPr marL="457200" indent="0" algn="l">
              <a:buNone/>
              <a:defRPr sz="2200">
                <a:latin typeface="Frutiger LT Pro 57 Condensed" panose="020B0606020204020204"/>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4" name="Text Placeholder 23">
            <a:extLst>
              <a:ext uri="{FF2B5EF4-FFF2-40B4-BE49-F238E27FC236}">
                <a16:creationId xmlns:a16="http://schemas.microsoft.com/office/drawing/2014/main" id="{EA2D089A-F6FB-249B-B2CB-8F38F1B13565}"/>
              </a:ext>
            </a:extLst>
          </p:cNvPr>
          <p:cNvSpPr>
            <a:spLocks noGrp="1"/>
          </p:cNvSpPr>
          <p:nvPr>
            <p:ph type="body" sz="quarter" idx="13" hasCustomPrompt="1"/>
          </p:nvPr>
        </p:nvSpPr>
        <p:spPr>
          <a:xfrm>
            <a:off x="854884" y="786294"/>
            <a:ext cx="9900202" cy="790413"/>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dirty="0"/>
              <a:t>WHOSE Stories Do We Tell? (Sample title) </a:t>
            </a:r>
          </a:p>
        </p:txBody>
      </p:sp>
      <p:sp>
        <p:nvSpPr>
          <p:cNvPr id="26" name="Text Placeholder 25">
            <a:extLst>
              <a:ext uri="{FF2B5EF4-FFF2-40B4-BE49-F238E27FC236}">
                <a16:creationId xmlns:a16="http://schemas.microsoft.com/office/drawing/2014/main" id="{F17E8EFF-23D8-240F-19EE-A978F83093ED}"/>
              </a:ext>
            </a:extLst>
          </p:cNvPr>
          <p:cNvSpPr>
            <a:spLocks noGrp="1"/>
          </p:cNvSpPr>
          <p:nvPr>
            <p:ph type="body" sz="quarter" idx="14" hasCustomPrompt="1"/>
          </p:nvPr>
        </p:nvSpPr>
        <p:spPr>
          <a:xfrm>
            <a:off x="2077494" y="1855289"/>
            <a:ext cx="8037012" cy="592484"/>
          </a:xfrm>
          <a:prstGeom prst="rect">
            <a:avLst/>
          </a:prstGeom>
        </p:spPr>
        <p:txBody>
          <a:bodyPr/>
          <a:lstStyle>
            <a:lvl1pPr marL="0" indent="0" algn="ctr">
              <a:buNone/>
              <a:defRPr sz="2400" b="1">
                <a:latin typeface="Frutiger LT Pro 57 Condensed" panose="020B0606020204020204"/>
              </a:defRPr>
            </a:lvl1pPr>
          </a:lstStyle>
          <a:p>
            <a:pPr lvl="0"/>
            <a:r>
              <a:rPr lang="en-US" dirty="0"/>
              <a:t>Taking a 10k foot view of storytelling across Her Justice…</a:t>
            </a:r>
          </a:p>
        </p:txBody>
      </p:sp>
    </p:spTree>
    <p:extLst>
      <p:ext uri="{BB962C8B-B14F-4D97-AF65-F5344CB8AC3E}">
        <p14:creationId xmlns:p14="http://schemas.microsoft.com/office/powerpoint/2010/main" val="1249552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o Do We Tell Stories 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C9F8DB-199E-3033-AEA3-4CBEBF21751B}"/>
              </a:ext>
            </a:extLst>
          </p:cNvPr>
          <p:cNvSpPr>
            <a:spLocks noGrp="1"/>
          </p:cNvSpPr>
          <p:nvPr>
            <p:ph type="title" hasCustomPrompt="1"/>
          </p:nvPr>
        </p:nvSpPr>
        <p:spPr>
          <a:xfrm>
            <a:off x="854884" y="797114"/>
            <a:ext cx="10515599" cy="831546"/>
          </a:xfrm>
          <a:prstGeom prst="rect">
            <a:avLst/>
          </a:prstGeom>
        </p:spPr>
        <p:txBody>
          <a:bodyPr>
            <a:normAutofit/>
          </a:bodyPr>
          <a:lstStyle>
            <a:lvl1pPr>
              <a:defRPr/>
            </a:lvl1pPr>
          </a:lstStyle>
          <a:p>
            <a:r>
              <a:rPr lang="en-US" b="1" dirty="0">
                <a:solidFill>
                  <a:srgbClr val="D20028"/>
                </a:solidFill>
                <a:latin typeface="Frutiger LT Pro 57 Condensed" panose="020B0606020204020204"/>
              </a:rPr>
              <a:t>WHO do we tell them to? </a:t>
            </a:r>
          </a:p>
        </p:txBody>
      </p:sp>
      <p:sp>
        <p:nvSpPr>
          <p:cNvPr id="7" name="Right Triangle 6">
            <a:extLst>
              <a:ext uri="{FF2B5EF4-FFF2-40B4-BE49-F238E27FC236}">
                <a16:creationId xmlns:a16="http://schemas.microsoft.com/office/drawing/2014/main" id="{F40DA657-F22E-E6E6-A6F1-DBF3DD23AA71}"/>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utiger LT Pro 57 Condensed" panose="020B0606020204020204" pitchFamily="34" charset="0"/>
              <a:ea typeface="+mn-ea"/>
              <a:cs typeface="+mn-cs"/>
            </a:endParaRPr>
          </a:p>
        </p:txBody>
      </p:sp>
      <p:sp>
        <p:nvSpPr>
          <p:cNvPr id="8" name="Content Placeholder 3">
            <a:extLst>
              <a:ext uri="{FF2B5EF4-FFF2-40B4-BE49-F238E27FC236}">
                <a16:creationId xmlns:a16="http://schemas.microsoft.com/office/drawing/2014/main" id="{63B6B41A-0B2A-A14F-31FF-01CEE93EE9D0}"/>
              </a:ext>
            </a:extLst>
          </p:cNvPr>
          <p:cNvSpPr txBox="1">
            <a:spLocks/>
          </p:cNvSpPr>
          <p:nvPr userDrawn="1"/>
        </p:nvSpPr>
        <p:spPr>
          <a:xfrm>
            <a:off x="2009775" y="2157413"/>
            <a:ext cx="7886700" cy="3376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alibri" panose="020F0502020204030204" pitchFamily="34" charset="0"/>
              <a:ea typeface="Calibri" panose="020F0502020204030204" pitchFamily="34" charset="0"/>
            </a:endParaRPr>
          </a:p>
          <a:p>
            <a:endParaRPr lang="en-US"/>
          </a:p>
        </p:txBody>
      </p:sp>
      <p:sp>
        <p:nvSpPr>
          <p:cNvPr id="9" name="Content Placeholder 3">
            <a:extLst>
              <a:ext uri="{FF2B5EF4-FFF2-40B4-BE49-F238E27FC236}">
                <a16:creationId xmlns:a16="http://schemas.microsoft.com/office/drawing/2014/main" id="{8EEDB440-818C-C4B4-64DE-3A6E4442E566}"/>
              </a:ext>
            </a:extLst>
          </p:cNvPr>
          <p:cNvSpPr txBox="1">
            <a:spLocks/>
          </p:cNvSpPr>
          <p:nvPr userDrawn="1"/>
        </p:nvSpPr>
        <p:spPr>
          <a:xfrm>
            <a:off x="2009775" y="2157413"/>
            <a:ext cx="7886700" cy="390048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alibri" panose="020F0502020204030204" pitchFamily="34" charset="0"/>
              <a:ea typeface="Calibri" panose="020F0502020204030204" pitchFamily="34" charset="0"/>
            </a:endParaRPr>
          </a:p>
          <a:p>
            <a:endParaRPr lang="en-US"/>
          </a:p>
        </p:txBody>
      </p:sp>
      <p:sp>
        <p:nvSpPr>
          <p:cNvPr id="10" name="Rectangle 9">
            <a:extLst>
              <a:ext uri="{FF2B5EF4-FFF2-40B4-BE49-F238E27FC236}">
                <a16:creationId xmlns:a16="http://schemas.microsoft.com/office/drawing/2014/main" id="{C8A9AA46-E7FF-2CC3-7440-99A5DF2EF4A6}"/>
              </a:ext>
            </a:extLst>
          </p:cNvPr>
          <p:cNvSpPr/>
          <p:nvPr userDrawn="1"/>
        </p:nvSpPr>
        <p:spPr>
          <a:xfrm>
            <a:off x="2066770" y="4846320"/>
            <a:ext cx="8058460" cy="1148080"/>
          </a:xfrm>
          <a:prstGeom prst="rect">
            <a:avLst/>
          </a:prstGeom>
          <a:noFill/>
          <a:ln w="57150">
            <a:solidFill>
              <a:srgbClr val="D20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D20028"/>
                </a:solidFill>
                <a:latin typeface="Frutiger LT Pro 57 Condensed" panose="020B0606020204020204"/>
              </a:rPr>
              <a:t>WHO ELSE?</a:t>
            </a:r>
          </a:p>
        </p:txBody>
      </p:sp>
      <p:pic>
        <p:nvPicPr>
          <p:cNvPr id="11" name="Graphic 10" descr="Confused person outline">
            <a:extLst>
              <a:ext uri="{FF2B5EF4-FFF2-40B4-BE49-F238E27FC236}">
                <a16:creationId xmlns:a16="http://schemas.microsoft.com/office/drawing/2014/main" id="{D2CD81B2-AB24-B0DC-CFC5-703A5BC34E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7304" y="2849098"/>
            <a:ext cx="2077395" cy="2077395"/>
          </a:xfrm>
          <a:prstGeom prst="rect">
            <a:avLst/>
          </a:prstGeom>
        </p:spPr>
      </p:pic>
      <p:sp>
        <p:nvSpPr>
          <p:cNvPr id="12" name="Rectangle 11">
            <a:extLst>
              <a:ext uri="{FF2B5EF4-FFF2-40B4-BE49-F238E27FC236}">
                <a16:creationId xmlns:a16="http://schemas.microsoft.com/office/drawing/2014/main" id="{5560FDEB-0A2D-F636-F88B-458297B0BA58}"/>
              </a:ext>
            </a:extLst>
          </p:cNvPr>
          <p:cNvSpPr/>
          <p:nvPr userDrawn="1"/>
        </p:nvSpPr>
        <p:spPr>
          <a:xfrm>
            <a:off x="2043143" y="2062548"/>
            <a:ext cx="2589817"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Donors</a:t>
            </a:r>
          </a:p>
        </p:txBody>
      </p:sp>
      <p:sp>
        <p:nvSpPr>
          <p:cNvPr id="13" name="Rectangle 12">
            <a:extLst>
              <a:ext uri="{FF2B5EF4-FFF2-40B4-BE49-F238E27FC236}">
                <a16:creationId xmlns:a16="http://schemas.microsoft.com/office/drawing/2014/main" id="{9D4D5B7D-CCB7-5B44-F779-02A31492E56C}"/>
              </a:ext>
            </a:extLst>
          </p:cNvPr>
          <p:cNvSpPr/>
          <p:nvPr userDrawn="1"/>
        </p:nvSpPr>
        <p:spPr>
          <a:xfrm>
            <a:off x="2043142" y="2898620"/>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Community partners</a:t>
            </a:r>
          </a:p>
        </p:txBody>
      </p:sp>
      <p:sp>
        <p:nvSpPr>
          <p:cNvPr id="14" name="Rectangle 13">
            <a:extLst>
              <a:ext uri="{FF2B5EF4-FFF2-40B4-BE49-F238E27FC236}">
                <a16:creationId xmlns:a16="http://schemas.microsoft.com/office/drawing/2014/main" id="{858BBA75-37EC-F76D-0D1E-BE3C5F624E3C}"/>
              </a:ext>
            </a:extLst>
          </p:cNvPr>
          <p:cNvSpPr/>
          <p:nvPr userDrawn="1"/>
        </p:nvSpPr>
        <p:spPr>
          <a:xfrm>
            <a:off x="7623493" y="2898620"/>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Corporate partners </a:t>
            </a:r>
          </a:p>
        </p:txBody>
      </p:sp>
      <p:sp>
        <p:nvSpPr>
          <p:cNvPr id="15" name="Rectangle 14">
            <a:extLst>
              <a:ext uri="{FF2B5EF4-FFF2-40B4-BE49-F238E27FC236}">
                <a16:creationId xmlns:a16="http://schemas.microsoft.com/office/drawing/2014/main" id="{CECB6F93-5487-624B-43B0-39DF9A9FF1BD}"/>
              </a:ext>
            </a:extLst>
          </p:cNvPr>
          <p:cNvSpPr/>
          <p:nvPr userDrawn="1"/>
        </p:nvSpPr>
        <p:spPr>
          <a:xfrm>
            <a:off x="7592408" y="2059958"/>
            <a:ext cx="2589817"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Policymakers</a:t>
            </a:r>
          </a:p>
        </p:txBody>
      </p:sp>
      <p:sp>
        <p:nvSpPr>
          <p:cNvPr id="16" name="Rectangle 15">
            <a:extLst>
              <a:ext uri="{FF2B5EF4-FFF2-40B4-BE49-F238E27FC236}">
                <a16:creationId xmlns:a16="http://schemas.microsoft.com/office/drawing/2014/main" id="{12797153-390F-6D69-B8C8-EA48406121AD}"/>
              </a:ext>
            </a:extLst>
          </p:cNvPr>
          <p:cNvSpPr/>
          <p:nvPr userDrawn="1"/>
        </p:nvSpPr>
        <p:spPr>
          <a:xfrm>
            <a:off x="4817776" y="2067251"/>
            <a:ext cx="2589817"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Clients </a:t>
            </a:r>
          </a:p>
        </p:txBody>
      </p:sp>
      <p:sp>
        <p:nvSpPr>
          <p:cNvPr id="17" name="Rectangle 16">
            <a:extLst>
              <a:ext uri="{FF2B5EF4-FFF2-40B4-BE49-F238E27FC236}">
                <a16:creationId xmlns:a16="http://schemas.microsoft.com/office/drawing/2014/main" id="{0D4541F0-FE0B-9B62-56AE-5535E8951CD5}"/>
              </a:ext>
            </a:extLst>
          </p:cNvPr>
          <p:cNvSpPr/>
          <p:nvPr userDrawn="1"/>
        </p:nvSpPr>
        <p:spPr>
          <a:xfrm>
            <a:off x="2054070" y="3757920"/>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General public / media</a:t>
            </a:r>
          </a:p>
        </p:txBody>
      </p:sp>
      <p:sp>
        <p:nvSpPr>
          <p:cNvPr id="18" name="Rectangle 17">
            <a:extLst>
              <a:ext uri="{FF2B5EF4-FFF2-40B4-BE49-F238E27FC236}">
                <a16:creationId xmlns:a16="http://schemas.microsoft.com/office/drawing/2014/main" id="{5748CEDF-0706-8688-151C-FFC3BFF8C88F}"/>
              </a:ext>
            </a:extLst>
          </p:cNvPr>
          <p:cNvSpPr/>
          <p:nvPr userDrawn="1"/>
        </p:nvSpPr>
        <p:spPr>
          <a:xfrm>
            <a:off x="7634421" y="3749833"/>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Prospective </a:t>
            </a:r>
          </a:p>
          <a:p>
            <a:pPr algn="ctr"/>
            <a:r>
              <a:rPr lang="en-US" sz="2200" b="1">
                <a:latin typeface="Frutiger LT Pro 57 Condensed" panose="020B0606020204020204"/>
              </a:rPr>
              <a:t>pro bono attorneys</a:t>
            </a:r>
          </a:p>
        </p:txBody>
      </p:sp>
      <p:pic>
        <p:nvPicPr>
          <p:cNvPr id="19" name="Picture 18" descr="A red and yellow arrows&#10;&#10;Description automatically generated">
            <a:extLst>
              <a:ext uri="{FF2B5EF4-FFF2-40B4-BE49-F238E27FC236}">
                <a16:creationId xmlns:a16="http://schemas.microsoft.com/office/drawing/2014/main" id="{390FC820-74F7-9DA6-8926-748D69D62C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372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w to Save as PDF">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8810F-D592-3696-FDB6-22CB8845A740}"/>
              </a:ext>
            </a:extLst>
          </p:cNvPr>
          <p:cNvSpPr txBox="1"/>
          <p:nvPr userDrawn="1"/>
        </p:nvSpPr>
        <p:spPr>
          <a:xfrm>
            <a:off x="838200" y="1360964"/>
            <a:ext cx="10515600" cy="1015663"/>
          </a:xfrm>
          <a:prstGeom prst="rect">
            <a:avLst/>
          </a:prstGeom>
          <a:noFill/>
        </p:spPr>
        <p:txBody>
          <a:bodyPr wrap="square" rtlCol="0">
            <a:spAutoFit/>
          </a:bodyPr>
          <a:lstStyle/>
          <a:p>
            <a:r>
              <a:rPr lang="en-US" sz="2000" dirty="0">
                <a:latin typeface="Frutiger LT Pro 57 Condensed" panose="020B0606020204020204"/>
              </a:rPr>
              <a:t>Remember that you can always download your slides as a pdf by clicking the tab called "File” in the top left corner of the screen, and then scrolling down the menu to the option that says “Save as Adobe PDF.” The following screenshot is what you should see:  </a:t>
            </a:r>
          </a:p>
        </p:txBody>
      </p:sp>
      <p:pic>
        <p:nvPicPr>
          <p:cNvPr id="5" name="Picture 4" descr="A screenshot of a computer&#10;&#10;Description automatically generated">
            <a:extLst>
              <a:ext uri="{FF2B5EF4-FFF2-40B4-BE49-F238E27FC236}">
                <a16:creationId xmlns:a16="http://schemas.microsoft.com/office/drawing/2014/main" id="{46C0E4A0-5108-A8FA-1A3E-629D06208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2310" y="2554514"/>
            <a:ext cx="2691760" cy="3693159"/>
          </a:xfrm>
          <a:prstGeom prst="rect">
            <a:avLst/>
          </a:prstGeom>
        </p:spPr>
      </p:pic>
      <p:sp>
        <p:nvSpPr>
          <p:cNvPr id="6" name="TextBox 5">
            <a:extLst>
              <a:ext uri="{FF2B5EF4-FFF2-40B4-BE49-F238E27FC236}">
                <a16:creationId xmlns:a16="http://schemas.microsoft.com/office/drawing/2014/main" id="{8DDA0C68-2E45-A02C-470C-0EEBB44A42B2}"/>
              </a:ext>
            </a:extLst>
          </p:cNvPr>
          <p:cNvSpPr txBox="1"/>
          <p:nvPr userDrawn="1"/>
        </p:nvSpPr>
        <p:spPr>
          <a:xfrm>
            <a:off x="838200" y="3204839"/>
            <a:ext cx="2854911" cy="2308324"/>
          </a:xfrm>
          <a:prstGeom prst="rect">
            <a:avLst/>
          </a:prstGeom>
          <a:noFill/>
        </p:spPr>
        <p:txBody>
          <a:bodyPr wrap="square" rtlCol="0">
            <a:spAutoFit/>
          </a:bodyPr>
          <a:lstStyle/>
          <a:p>
            <a:r>
              <a:rPr lang="en-US" dirty="0">
                <a:latin typeface="Frutiger LT Pro 45 Light" panose="020B0403030504020204" pitchFamily="34" charset="0"/>
              </a:rPr>
              <a:t>The perk of doing this is that your slides, fonts, and graphics will be effectively locked into place, so they won’t be affected if the receiver of your presentation doesn’t own the same fonts as you. </a:t>
            </a:r>
          </a:p>
        </p:txBody>
      </p:sp>
      <p:sp>
        <p:nvSpPr>
          <p:cNvPr id="7" name="TextBox 6">
            <a:extLst>
              <a:ext uri="{FF2B5EF4-FFF2-40B4-BE49-F238E27FC236}">
                <a16:creationId xmlns:a16="http://schemas.microsoft.com/office/drawing/2014/main" id="{3B6D2060-5C6E-D25E-516D-4930EAEFE55B}"/>
              </a:ext>
            </a:extLst>
          </p:cNvPr>
          <p:cNvSpPr txBox="1"/>
          <p:nvPr userDrawn="1"/>
        </p:nvSpPr>
        <p:spPr>
          <a:xfrm>
            <a:off x="838200" y="625689"/>
            <a:ext cx="10515599" cy="646331"/>
          </a:xfrm>
          <a:prstGeom prst="rect">
            <a:avLst/>
          </a:prstGeom>
          <a:noFill/>
        </p:spPr>
        <p:txBody>
          <a:bodyPr wrap="square">
            <a:spAutoFit/>
          </a:bodyPr>
          <a:lstStyle/>
          <a:p>
            <a:r>
              <a:rPr lang="en-US" sz="3600" b="1" dirty="0">
                <a:solidFill>
                  <a:srgbClr val="D20028"/>
                </a:solidFill>
              </a:rPr>
              <a:t>How to make this PowerPoint into a pdf:</a:t>
            </a:r>
          </a:p>
        </p:txBody>
      </p:sp>
    </p:spTree>
    <p:extLst>
      <p:ext uri="{BB962C8B-B14F-4D97-AF65-F5344CB8AC3E}">
        <p14:creationId xmlns:p14="http://schemas.microsoft.com/office/powerpoint/2010/main" val="2492622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uidelines for this templa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2CC0C5-CC5E-122A-209A-4A343155355E}"/>
              </a:ext>
            </a:extLst>
          </p:cNvPr>
          <p:cNvSpPr txBox="1"/>
          <p:nvPr userDrawn="1"/>
        </p:nvSpPr>
        <p:spPr>
          <a:xfrm>
            <a:off x="838200" y="1669143"/>
            <a:ext cx="10515600" cy="1631216"/>
          </a:xfrm>
          <a:prstGeom prst="rect">
            <a:avLst/>
          </a:prstGeom>
          <a:noFill/>
        </p:spPr>
        <p:txBody>
          <a:bodyPr wrap="square" rtlCol="0">
            <a:spAutoFit/>
          </a:bodyPr>
          <a:lstStyle/>
          <a:p>
            <a:r>
              <a:rPr lang="en-US" sz="2000">
                <a:latin typeface="Frutiger LT Pro 57 Condensed" panose="020B0606020204020204"/>
              </a:rPr>
              <a:t>Hex codes for HJ font colors to use: </a:t>
            </a:r>
          </a:p>
          <a:p>
            <a:r>
              <a:rPr lang="en-US" sz="2000">
                <a:solidFill>
                  <a:srgbClr val="D20028"/>
                </a:solidFill>
                <a:latin typeface="Frutiger LT Pro 57 Condensed" panose="020B0606020204020204"/>
              </a:rPr>
              <a:t>Red: #D20028</a:t>
            </a:r>
          </a:p>
          <a:p>
            <a:r>
              <a:rPr lang="en-US" sz="2000">
                <a:solidFill>
                  <a:schemeClr val="accent2"/>
                </a:solidFill>
                <a:latin typeface="Frutiger LT Pro 57 Condensed" panose="020B0606020204020204"/>
              </a:rPr>
              <a:t>Orange: #F0781E</a:t>
            </a:r>
          </a:p>
          <a:p>
            <a:r>
              <a:rPr lang="en-US" sz="2000">
                <a:solidFill>
                  <a:srgbClr val="93001C"/>
                </a:solidFill>
                <a:latin typeface="Frutiger LT Pro 57 Condensed" panose="020B0606020204020204"/>
              </a:rPr>
              <a:t>Dark Red: #93001C</a:t>
            </a:r>
          </a:p>
          <a:p>
            <a:r>
              <a:rPr lang="en-US" sz="2000">
                <a:solidFill>
                  <a:srgbClr val="FFA711"/>
                </a:solidFill>
                <a:latin typeface="Frutiger LT Pro 57 Condensed" panose="020B0606020204020204"/>
              </a:rPr>
              <a:t>Gold: #FFA711</a:t>
            </a:r>
          </a:p>
        </p:txBody>
      </p:sp>
      <p:sp>
        <p:nvSpPr>
          <p:cNvPr id="4" name="TextBox 3">
            <a:extLst>
              <a:ext uri="{FF2B5EF4-FFF2-40B4-BE49-F238E27FC236}">
                <a16:creationId xmlns:a16="http://schemas.microsoft.com/office/drawing/2014/main" id="{2BE138FE-54D2-23E3-0039-16C385554A7D}"/>
              </a:ext>
            </a:extLst>
          </p:cNvPr>
          <p:cNvSpPr txBox="1"/>
          <p:nvPr userDrawn="1"/>
        </p:nvSpPr>
        <p:spPr>
          <a:xfrm>
            <a:off x="838200" y="3429000"/>
            <a:ext cx="10515600" cy="1477328"/>
          </a:xfrm>
          <a:prstGeom prst="rect">
            <a:avLst/>
          </a:prstGeom>
          <a:noFill/>
        </p:spPr>
        <p:txBody>
          <a:bodyPr wrap="square" rtlCol="0">
            <a:spAutoFit/>
          </a:bodyPr>
          <a:lstStyle/>
          <a:p>
            <a:r>
              <a:rPr lang="en-US">
                <a:latin typeface="Frutiger LT Pro 57 Condensed" panose="020B0606020204020204"/>
              </a:rPr>
              <a:t>Font guidelines:</a:t>
            </a:r>
          </a:p>
          <a:p>
            <a:r>
              <a:rPr lang="en-US">
                <a:latin typeface="Frutiger LT Pro 57 Condensed" panose="020B0606020204020204"/>
              </a:rPr>
              <a:t>For titles: “Frutiger LT Pro 57 Condensed” font in size 44, in </a:t>
            </a:r>
            <a:r>
              <a:rPr lang="en-US" b="1">
                <a:solidFill>
                  <a:srgbClr val="D20028"/>
                </a:solidFill>
                <a:latin typeface="Frutiger LT Pro 57 Condensed" panose="020B0606020204020204"/>
              </a:rPr>
              <a:t>red</a:t>
            </a:r>
            <a:r>
              <a:rPr lang="en-US">
                <a:latin typeface="Frutiger LT Pro 57 Condensed" panose="020B0606020204020204"/>
              </a:rPr>
              <a:t>, and </a:t>
            </a:r>
            <a:r>
              <a:rPr lang="en-US" b="1">
                <a:latin typeface="Frutiger LT Pro 57 Condensed" panose="020B0606020204020204"/>
              </a:rPr>
              <a:t>bolded</a:t>
            </a:r>
          </a:p>
          <a:p>
            <a:r>
              <a:rPr lang="en-US">
                <a:latin typeface="Frutiger LT Pro 57 Condensed" panose="020B0606020204020204"/>
              </a:rPr>
              <a:t>For body/content text: Same Frutiger font in size 22, in black</a:t>
            </a:r>
          </a:p>
          <a:p>
            <a:endParaRPr lang="en-US">
              <a:latin typeface="Frutiger LT Pro 57 Condensed" panose="020B0606020204020204"/>
            </a:endParaRPr>
          </a:p>
          <a:p>
            <a:r>
              <a:rPr lang="en-US">
                <a:latin typeface="Frutiger LT Pro 57 Condensed" panose="020B0606020204020204"/>
              </a:rPr>
              <a:t>***If you do not have Frutiger and are on a crunch for time, Calibri works! Just use the correct colors for both. ***</a:t>
            </a:r>
          </a:p>
        </p:txBody>
      </p:sp>
      <p:sp>
        <p:nvSpPr>
          <p:cNvPr id="5" name="TextBox 4">
            <a:extLst>
              <a:ext uri="{FF2B5EF4-FFF2-40B4-BE49-F238E27FC236}">
                <a16:creationId xmlns:a16="http://schemas.microsoft.com/office/drawing/2014/main" id="{1A3B7EF5-F80E-E998-3711-9CFAB411D193}"/>
              </a:ext>
            </a:extLst>
          </p:cNvPr>
          <p:cNvSpPr txBox="1"/>
          <p:nvPr userDrawn="1"/>
        </p:nvSpPr>
        <p:spPr>
          <a:xfrm>
            <a:off x="838200" y="668943"/>
            <a:ext cx="9818703" cy="707886"/>
          </a:xfrm>
          <a:prstGeom prst="rect">
            <a:avLst/>
          </a:prstGeom>
          <a:noFill/>
        </p:spPr>
        <p:txBody>
          <a:bodyPr wrap="square" rtlCol="0">
            <a:spAutoFit/>
          </a:bodyPr>
          <a:lstStyle/>
          <a:p>
            <a:r>
              <a:rPr lang="en-US" sz="4000" b="1">
                <a:solidFill>
                  <a:srgbClr val="D20028"/>
                </a:solidFill>
              </a:rPr>
              <a:t>Guidelines for This Template:</a:t>
            </a:r>
          </a:p>
        </p:txBody>
      </p:sp>
    </p:spTree>
    <p:extLst>
      <p:ext uri="{BB962C8B-B14F-4D97-AF65-F5344CB8AC3E}">
        <p14:creationId xmlns:p14="http://schemas.microsoft.com/office/powerpoint/2010/main" val="224080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ow to Save as PDF">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98810F-D592-3696-FDB6-22CB8845A740}"/>
              </a:ext>
            </a:extLst>
          </p:cNvPr>
          <p:cNvSpPr txBox="1"/>
          <p:nvPr userDrawn="1"/>
        </p:nvSpPr>
        <p:spPr>
          <a:xfrm>
            <a:off x="838200" y="1360964"/>
            <a:ext cx="10515600" cy="1015663"/>
          </a:xfrm>
          <a:prstGeom prst="rect">
            <a:avLst/>
          </a:prstGeom>
          <a:noFill/>
        </p:spPr>
        <p:txBody>
          <a:bodyPr wrap="square" rtlCol="0">
            <a:spAutoFit/>
          </a:bodyPr>
          <a:lstStyle/>
          <a:p>
            <a:r>
              <a:rPr lang="en-US" sz="2000">
                <a:latin typeface="Frutiger LT Pro 57 Condensed" panose="020B0606020204020204"/>
              </a:rPr>
              <a:t>Remember that you can always download your slides as a pdf by clicking the tab called "File” in the top left corner of the screen, and then scrolling down the menu to the option that says “Save as Adobe PDF.” The following screenshot is what you should see:  </a:t>
            </a:r>
          </a:p>
        </p:txBody>
      </p:sp>
      <p:pic>
        <p:nvPicPr>
          <p:cNvPr id="5" name="Picture 4" descr="A screenshot of a computer&#10;&#10;Description automatically generated">
            <a:extLst>
              <a:ext uri="{FF2B5EF4-FFF2-40B4-BE49-F238E27FC236}">
                <a16:creationId xmlns:a16="http://schemas.microsoft.com/office/drawing/2014/main" id="{46C0E4A0-5108-A8FA-1A3E-629D06208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2310" y="2554514"/>
            <a:ext cx="2691760" cy="3693159"/>
          </a:xfrm>
          <a:prstGeom prst="rect">
            <a:avLst/>
          </a:prstGeom>
        </p:spPr>
      </p:pic>
      <p:sp>
        <p:nvSpPr>
          <p:cNvPr id="6" name="TextBox 5">
            <a:extLst>
              <a:ext uri="{FF2B5EF4-FFF2-40B4-BE49-F238E27FC236}">
                <a16:creationId xmlns:a16="http://schemas.microsoft.com/office/drawing/2014/main" id="{8DDA0C68-2E45-A02C-470C-0EEBB44A42B2}"/>
              </a:ext>
            </a:extLst>
          </p:cNvPr>
          <p:cNvSpPr txBox="1"/>
          <p:nvPr userDrawn="1"/>
        </p:nvSpPr>
        <p:spPr>
          <a:xfrm>
            <a:off x="838200" y="3204839"/>
            <a:ext cx="2854911" cy="2308324"/>
          </a:xfrm>
          <a:prstGeom prst="rect">
            <a:avLst/>
          </a:prstGeom>
          <a:noFill/>
        </p:spPr>
        <p:txBody>
          <a:bodyPr wrap="square" rtlCol="0">
            <a:spAutoFit/>
          </a:bodyPr>
          <a:lstStyle/>
          <a:p>
            <a:r>
              <a:rPr lang="en-US">
                <a:latin typeface="Frutiger LT Pro 45 Light" panose="020B0403030504020204" pitchFamily="34" charset="0"/>
              </a:rPr>
              <a:t>The perk of doing this is that your slides, fonts, and graphics will be effectively locked into place, so they won’t be affected if the receiver of your presentation doesn’t own the same fonts as you. </a:t>
            </a:r>
          </a:p>
        </p:txBody>
      </p:sp>
      <p:sp>
        <p:nvSpPr>
          <p:cNvPr id="7" name="TextBox 6">
            <a:extLst>
              <a:ext uri="{FF2B5EF4-FFF2-40B4-BE49-F238E27FC236}">
                <a16:creationId xmlns:a16="http://schemas.microsoft.com/office/drawing/2014/main" id="{3B6D2060-5C6E-D25E-516D-4930EAEFE55B}"/>
              </a:ext>
            </a:extLst>
          </p:cNvPr>
          <p:cNvSpPr txBox="1"/>
          <p:nvPr userDrawn="1"/>
        </p:nvSpPr>
        <p:spPr>
          <a:xfrm>
            <a:off x="838200" y="625689"/>
            <a:ext cx="10515599" cy="646331"/>
          </a:xfrm>
          <a:prstGeom prst="rect">
            <a:avLst/>
          </a:prstGeom>
          <a:noFill/>
        </p:spPr>
        <p:txBody>
          <a:bodyPr wrap="square">
            <a:spAutoFit/>
          </a:bodyPr>
          <a:lstStyle/>
          <a:p>
            <a:r>
              <a:rPr lang="en-US" sz="3600" b="1">
                <a:solidFill>
                  <a:srgbClr val="D20028"/>
                </a:solidFill>
              </a:rPr>
              <a:t>How to make this PowerPoint into a pdf:</a:t>
            </a:r>
          </a:p>
        </p:txBody>
      </p:sp>
    </p:spTree>
    <p:extLst>
      <p:ext uri="{BB962C8B-B14F-4D97-AF65-F5344CB8AC3E}">
        <p14:creationId xmlns:p14="http://schemas.microsoft.com/office/powerpoint/2010/main" val="4222110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ow to embed video">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CE3422-2E50-C834-1496-4D7B611499D6}"/>
              </a:ext>
            </a:extLst>
          </p:cNvPr>
          <p:cNvSpPr txBox="1"/>
          <p:nvPr userDrawn="1"/>
        </p:nvSpPr>
        <p:spPr>
          <a:xfrm>
            <a:off x="838200" y="1550751"/>
            <a:ext cx="5257800" cy="3539430"/>
          </a:xfrm>
          <a:prstGeom prst="rect">
            <a:avLst/>
          </a:prstGeom>
          <a:noFill/>
        </p:spPr>
        <p:txBody>
          <a:bodyPr wrap="square" rtlCol="0">
            <a:spAutoFit/>
          </a:bodyPr>
          <a:lstStyle/>
          <a:p>
            <a:r>
              <a:rPr lang="en-US" sz="1400" b="1">
                <a:latin typeface="Frutiger LT Pro 45 Light" panose="020B0403030504020204" pitchFamily="34" charset="0"/>
              </a:rPr>
              <a:t>How to Embed a Web Video in PowerPoint</a:t>
            </a:r>
            <a:endParaRPr lang="en-US" sz="1400">
              <a:latin typeface="Frutiger LT Pro 45 Light" panose="020B0403030504020204" pitchFamily="34" charset="0"/>
            </a:endParaRPr>
          </a:p>
          <a:p>
            <a:pPr>
              <a:buFont typeface="+mj-lt"/>
              <a:buAutoNum type="arabicPeriod"/>
            </a:pPr>
            <a:r>
              <a:rPr lang="en-US" sz="1400" b="1">
                <a:latin typeface="Frutiger LT Pro 45 Light" panose="020B0403030504020204" pitchFamily="34" charset="0"/>
              </a:rPr>
              <a:t>Find your video</a:t>
            </a:r>
            <a:br>
              <a:rPr lang="en-US" sz="1400">
                <a:latin typeface="Frutiger LT Pro 45 Light" panose="020B0403030504020204" pitchFamily="34" charset="0"/>
              </a:rPr>
            </a:br>
            <a:r>
              <a:rPr lang="en-US" sz="1400">
                <a:latin typeface="Frutiger LT Pro 45 Light" panose="020B0403030504020204" pitchFamily="34" charset="0"/>
              </a:rPr>
              <a:t>Open your web browser and go to the video you want to embed.</a:t>
            </a:r>
          </a:p>
          <a:p>
            <a:pPr>
              <a:buFont typeface="+mj-lt"/>
              <a:buAutoNum type="arabicPeriod"/>
            </a:pPr>
            <a:r>
              <a:rPr lang="en-US" sz="1400" b="1">
                <a:latin typeface="Frutiger LT Pro 45 Light" panose="020B0403030504020204" pitchFamily="34" charset="0"/>
              </a:rPr>
              <a:t>Copy the link</a:t>
            </a:r>
            <a:br>
              <a:rPr lang="en-US" sz="1400">
                <a:latin typeface="Frutiger LT Pro 45 Light" panose="020B0403030504020204" pitchFamily="34" charset="0"/>
              </a:rPr>
            </a:br>
            <a:r>
              <a:rPr lang="en-US" sz="1400">
                <a:latin typeface="Frutiger LT Pro 45 Light" panose="020B0403030504020204" pitchFamily="34" charset="0"/>
              </a:rPr>
              <a:t>Copy the web address (URL) from the top of your browser.</a:t>
            </a:r>
          </a:p>
          <a:p>
            <a:pPr>
              <a:buFont typeface="+mj-lt"/>
              <a:buAutoNum type="arabicPeriod"/>
            </a:pPr>
            <a:r>
              <a:rPr lang="en-US" sz="1400" b="1">
                <a:latin typeface="Frutiger LT Pro 45 Light" panose="020B0403030504020204" pitchFamily="34" charset="0"/>
              </a:rPr>
              <a:t>Go to your PowerPoint slide</a:t>
            </a:r>
            <a:br>
              <a:rPr lang="en-US" sz="1400">
                <a:latin typeface="Frutiger LT Pro 45 Light" panose="020B0403030504020204" pitchFamily="34" charset="0"/>
              </a:rPr>
            </a:br>
            <a:r>
              <a:rPr lang="en-US" sz="1400">
                <a:latin typeface="Frutiger LT Pro 45 Light" panose="020B0403030504020204" pitchFamily="34" charset="0"/>
              </a:rPr>
              <a:t>In PowerPoint, select the slide where you want the video to appear.</a:t>
            </a:r>
          </a:p>
          <a:p>
            <a:pPr>
              <a:buFont typeface="+mj-lt"/>
              <a:buAutoNum type="arabicPeriod"/>
            </a:pPr>
            <a:r>
              <a:rPr lang="en-US" sz="1400" b="1">
                <a:latin typeface="Frutiger LT Pro 45 Light" panose="020B0403030504020204" pitchFamily="34" charset="0"/>
              </a:rPr>
              <a:t>Insert the video</a:t>
            </a:r>
            <a:endParaRPr lang="en-US" sz="1400">
              <a:latin typeface="Frutiger LT Pro 45 Light" panose="020B0403030504020204" pitchFamily="34" charset="0"/>
            </a:endParaRPr>
          </a:p>
          <a:p>
            <a:pPr marL="742950" lvl="1" indent="-285750">
              <a:buFont typeface="+mj-lt"/>
              <a:buAutoNum type="arabicPeriod"/>
            </a:pPr>
            <a:r>
              <a:rPr lang="en-US" sz="1400">
                <a:latin typeface="Frutiger LT Pro 45 Light" panose="020B0403030504020204" pitchFamily="34" charset="0"/>
              </a:rPr>
              <a:t>Go to the top of PowerPoint and click on the </a:t>
            </a:r>
            <a:r>
              <a:rPr lang="en-US" sz="1400" b="1">
                <a:latin typeface="Frutiger LT Pro 45 Light" panose="020B0403030504020204" pitchFamily="34" charset="0"/>
              </a:rPr>
              <a:t>Insert</a:t>
            </a:r>
            <a:r>
              <a:rPr lang="en-US" sz="1400">
                <a:latin typeface="Frutiger LT Pro 45 Light" panose="020B0403030504020204" pitchFamily="34" charset="0"/>
              </a:rPr>
              <a:t> tab.</a:t>
            </a:r>
          </a:p>
          <a:p>
            <a:pPr marL="742950" lvl="1" indent="-285750">
              <a:buFont typeface="+mj-lt"/>
              <a:buAutoNum type="arabicPeriod"/>
            </a:pPr>
            <a:r>
              <a:rPr lang="en-US" sz="1400">
                <a:latin typeface="Frutiger LT Pro 45 Light" panose="020B0403030504020204" pitchFamily="34" charset="0"/>
              </a:rPr>
              <a:t>Click </a:t>
            </a:r>
            <a:r>
              <a:rPr lang="en-US" sz="1400" b="1">
                <a:latin typeface="Frutiger LT Pro 45 Light" panose="020B0403030504020204" pitchFamily="34" charset="0"/>
              </a:rPr>
              <a:t>Video</a:t>
            </a:r>
            <a:r>
              <a:rPr lang="en-US" sz="1400">
                <a:latin typeface="Frutiger LT Pro 45 Light" panose="020B0403030504020204" pitchFamily="34" charset="0"/>
              </a:rPr>
              <a:t> and then </a:t>
            </a:r>
            <a:r>
              <a:rPr lang="en-US" sz="1400" b="1">
                <a:latin typeface="Frutiger LT Pro 45 Light" panose="020B0403030504020204" pitchFamily="34" charset="0"/>
              </a:rPr>
              <a:t>Online Video</a:t>
            </a:r>
            <a:r>
              <a:rPr lang="en-US" sz="1400">
                <a:latin typeface="Frutiger LT Pro 45 Light" panose="020B0403030504020204" pitchFamily="34" charset="0"/>
              </a:rPr>
              <a:t>.</a:t>
            </a:r>
          </a:p>
          <a:p>
            <a:pPr marL="742950" lvl="1" indent="-285750">
              <a:buFont typeface="+mj-lt"/>
              <a:buAutoNum type="arabicPeriod"/>
            </a:pPr>
            <a:r>
              <a:rPr lang="en-US" sz="1400">
                <a:latin typeface="Frutiger LT Pro 45 Light" panose="020B0403030504020204" pitchFamily="34" charset="0"/>
              </a:rPr>
              <a:t>In the box that appears, paste the video link (URL) you copied.</a:t>
            </a:r>
          </a:p>
          <a:p>
            <a:pPr>
              <a:buFont typeface="+mj-lt"/>
              <a:buAutoNum type="arabicPeriod"/>
            </a:pPr>
            <a:r>
              <a:rPr lang="en-US" sz="1400" b="1">
                <a:latin typeface="Frutiger LT Pro 45 Light" panose="020B0403030504020204" pitchFamily="34" charset="0"/>
              </a:rPr>
              <a:t>Click Insert</a:t>
            </a:r>
            <a:br>
              <a:rPr lang="en-US" sz="1400">
                <a:latin typeface="Frutiger LT Pro 45 Light" panose="020B0403030504020204" pitchFamily="34" charset="0"/>
              </a:rPr>
            </a:br>
            <a:r>
              <a:rPr lang="en-US" sz="1400">
                <a:latin typeface="Frutiger LT Pro 45 Light" panose="020B0403030504020204" pitchFamily="34" charset="0"/>
              </a:rPr>
              <a:t>Your video will be added to the slide.</a:t>
            </a:r>
          </a:p>
          <a:p>
            <a:endParaRPr lang="en-US" sz="1400">
              <a:latin typeface="Frutiger LT Pro 45 Light" panose="020B0403030504020204" pitchFamily="34" charset="0"/>
            </a:endParaRPr>
          </a:p>
        </p:txBody>
      </p:sp>
      <p:sp>
        <p:nvSpPr>
          <p:cNvPr id="4" name="TextBox 3">
            <a:extLst>
              <a:ext uri="{FF2B5EF4-FFF2-40B4-BE49-F238E27FC236}">
                <a16:creationId xmlns:a16="http://schemas.microsoft.com/office/drawing/2014/main" id="{2F0EE83D-6ACA-3FFA-BAF5-BE54DD5AD9B1}"/>
              </a:ext>
            </a:extLst>
          </p:cNvPr>
          <p:cNvSpPr txBox="1"/>
          <p:nvPr userDrawn="1"/>
        </p:nvSpPr>
        <p:spPr>
          <a:xfrm>
            <a:off x="6071586" y="1550751"/>
            <a:ext cx="5282214" cy="3108543"/>
          </a:xfrm>
          <a:prstGeom prst="rect">
            <a:avLst/>
          </a:prstGeom>
          <a:noFill/>
        </p:spPr>
        <p:txBody>
          <a:bodyPr wrap="square" rtlCol="0">
            <a:spAutoFit/>
          </a:bodyPr>
          <a:lstStyle/>
          <a:p>
            <a:r>
              <a:rPr lang="en-US" sz="1400" b="1">
                <a:latin typeface="Frutiger LT Pro 45 Light" panose="020B0403030504020204" pitchFamily="34" charset="0"/>
              </a:rPr>
              <a:t>How to Insert an Online Video in PowerPoint (Web Version)</a:t>
            </a:r>
            <a:endParaRPr lang="en-US" sz="1400">
              <a:latin typeface="Frutiger LT Pro 45 Light" panose="020B0403030504020204" pitchFamily="34" charset="0"/>
            </a:endParaRPr>
          </a:p>
          <a:p>
            <a:pPr>
              <a:buFont typeface="+mj-lt"/>
              <a:buAutoNum type="arabicPeriod"/>
            </a:pPr>
            <a:r>
              <a:rPr lang="en-US" sz="1400" b="1">
                <a:latin typeface="Frutiger LT Pro 45 Light" panose="020B0403030504020204" pitchFamily="34" charset="0"/>
              </a:rPr>
              <a:t>Find your video</a:t>
            </a:r>
            <a:br>
              <a:rPr lang="en-US" sz="1400">
                <a:latin typeface="Frutiger LT Pro 45 Light" panose="020B0403030504020204" pitchFamily="34" charset="0"/>
              </a:rPr>
            </a:br>
            <a:r>
              <a:rPr lang="en-US" sz="1400">
                <a:latin typeface="Frutiger LT Pro 45 Light" panose="020B0403030504020204" pitchFamily="34" charset="0"/>
              </a:rPr>
              <a:t>Open a new browser tab and go to the video you want.</a:t>
            </a:r>
          </a:p>
          <a:p>
            <a:pPr>
              <a:buFont typeface="+mj-lt"/>
              <a:buAutoNum type="arabicPeriod"/>
            </a:pPr>
            <a:r>
              <a:rPr lang="en-US" sz="1400" b="1">
                <a:latin typeface="Frutiger LT Pro 45 Light" panose="020B0403030504020204" pitchFamily="34" charset="0"/>
              </a:rPr>
              <a:t>Copy the link</a:t>
            </a:r>
            <a:br>
              <a:rPr lang="en-US" sz="1400">
                <a:latin typeface="Frutiger LT Pro 45 Light" panose="020B0403030504020204" pitchFamily="34" charset="0"/>
              </a:rPr>
            </a:br>
            <a:r>
              <a:rPr lang="en-US" sz="1400">
                <a:latin typeface="Frutiger LT Pro 45 Light" panose="020B0403030504020204" pitchFamily="34" charset="0"/>
              </a:rPr>
              <a:t>Copy the web address (URL) from your browser's address bar.</a:t>
            </a:r>
          </a:p>
          <a:p>
            <a:pPr>
              <a:buFont typeface="+mj-lt"/>
              <a:buAutoNum type="arabicPeriod"/>
            </a:pPr>
            <a:r>
              <a:rPr lang="en-US" sz="1400" b="1">
                <a:latin typeface="Frutiger LT Pro 45 Light" panose="020B0403030504020204" pitchFamily="34" charset="0"/>
              </a:rPr>
              <a:t>Go to PowerPoint for the web</a:t>
            </a:r>
            <a:br>
              <a:rPr lang="en-US" sz="1400">
                <a:latin typeface="Frutiger LT Pro 45 Light" panose="020B0403030504020204" pitchFamily="34" charset="0"/>
              </a:rPr>
            </a:br>
            <a:r>
              <a:rPr lang="en-US" sz="1400">
                <a:latin typeface="Frutiger LT Pro 45 Light" panose="020B0403030504020204" pitchFamily="34" charset="0"/>
              </a:rPr>
              <a:t>In PowerPoint, select the slide where you want to add the video.</a:t>
            </a:r>
          </a:p>
          <a:p>
            <a:pPr>
              <a:buFont typeface="+mj-lt"/>
              <a:buAutoNum type="arabicPeriod"/>
            </a:pPr>
            <a:r>
              <a:rPr lang="en-US" sz="1400" b="1">
                <a:latin typeface="Frutiger LT Pro 45 Light" panose="020B0403030504020204" pitchFamily="34" charset="0"/>
              </a:rPr>
              <a:t>Insert the video</a:t>
            </a:r>
            <a:endParaRPr lang="en-US" sz="1400">
              <a:latin typeface="Frutiger LT Pro 45 Light" panose="020B0403030504020204" pitchFamily="34" charset="0"/>
            </a:endParaRPr>
          </a:p>
          <a:p>
            <a:pPr marL="742950" lvl="1" indent="-285750">
              <a:buFont typeface="+mj-lt"/>
              <a:buAutoNum type="arabicPeriod"/>
            </a:pPr>
            <a:r>
              <a:rPr lang="en-US" sz="1400">
                <a:latin typeface="Frutiger LT Pro 45 Light" panose="020B0403030504020204" pitchFamily="34" charset="0"/>
              </a:rPr>
              <a:t>Click the </a:t>
            </a:r>
            <a:r>
              <a:rPr lang="en-US" sz="1400" b="1">
                <a:latin typeface="Frutiger LT Pro 45 Light" panose="020B0403030504020204" pitchFamily="34" charset="0"/>
              </a:rPr>
              <a:t>Insert</a:t>
            </a:r>
            <a:r>
              <a:rPr lang="en-US" sz="1400">
                <a:latin typeface="Frutiger LT Pro 45 Light" panose="020B0403030504020204" pitchFamily="34" charset="0"/>
              </a:rPr>
              <a:t> tab at the top.</a:t>
            </a:r>
          </a:p>
          <a:p>
            <a:pPr marL="742950" lvl="1" indent="-285750">
              <a:buFont typeface="+mj-lt"/>
              <a:buAutoNum type="arabicPeriod"/>
            </a:pPr>
            <a:r>
              <a:rPr lang="en-US" sz="1400">
                <a:latin typeface="Frutiger LT Pro 45 Light" panose="020B0403030504020204" pitchFamily="34" charset="0"/>
              </a:rPr>
              <a:t>In the </a:t>
            </a:r>
            <a:r>
              <a:rPr lang="en-US" sz="1400" b="1">
                <a:latin typeface="Frutiger LT Pro 45 Light" panose="020B0403030504020204" pitchFamily="34" charset="0"/>
              </a:rPr>
              <a:t>Media</a:t>
            </a:r>
            <a:r>
              <a:rPr lang="en-US" sz="1400">
                <a:latin typeface="Frutiger LT Pro 45 Light" panose="020B0403030504020204" pitchFamily="34" charset="0"/>
              </a:rPr>
              <a:t> group, click </a:t>
            </a:r>
            <a:r>
              <a:rPr lang="en-US" sz="1400" b="1">
                <a:latin typeface="Frutiger LT Pro 45 Light" panose="020B0403030504020204" pitchFamily="34" charset="0"/>
              </a:rPr>
              <a:t>Online Video</a:t>
            </a:r>
            <a:r>
              <a:rPr lang="en-US" sz="1400">
                <a:latin typeface="Frutiger LT Pro 45 Light" panose="020B0403030504020204" pitchFamily="34" charset="0"/>
              </a:rPr>
              <a:t>.</a:t>
            </a:r>
          </a:p>
          <a:p>
            <a:pPr marL="742950" lvl="1" indent="-285750">
              <a:buFont typeface="+mj-lt"/>
              <a:buAutoNum type="arabicPeriod"/>
            </a:pPr>
            <a:r>
              <a:rPr lang="en-US" sz="1400">
                <a:latin typeface="Frutiger LT Pro 45 Light" panose="020B0403030504020204" pitchFamily="34" charset="0"/>
              </a:rPr>
              <a:t>Paste the video link (URL) into the box that appears.</a:t>
            </a:r>
          </a:p>
          <a:p>
            <a:pPr>
              <a:buFont typeface="+mj-lt"/>
              <a:buAutoNum type="arabicPeriod"/>
            </a:pPr>
            <a:r>
              <a:rPr lang="en-US" sz="1400" b="1">
                <a:latin typeface="Frutiger LT Pro 45 Light" panose="020B0403030504020204" pitchFamily="34" charset="0"/>
              </a:rPr>
              <a:t>Click Insert</a:t>
            </a:r>
            <a:br>
              <a:rPr lang="en-US" sz="1400">
                <a:latin typeface="Frutiger LT Pro 45 Light" panose="020B0403030504020204" pitchFamily="34" charset="0"/>
              </a:rPr>
            </a:br>
            <a:r>
              <a:rPr lang="en-US" sz="1400">
                <a:latin typeface="Frutiger LT Pro 45 Light" panose="020B0403030504020204" pitchFamily="34" charset="0"/>
              </a:rPr>
              <a:t>The video will appear on your slide.</a:t>
            </a:r>
          </a:p>
          <a:p>
            <a:endParaRPr lang="en-US" sz="1400">
              <a:latin typeface="Frutiger LT Pro 45 Light" panose="020B0403030504020204" pitchFamily="34" charset="0"/>
            </a:endParaRPr>
          </a:p>
        </p:txBody>
      </p:sp>
      <p:sp>
        <p:nvSpPr>
          <p:cNvPr id="16" name="TextBox 15">
            <a:extLst>
              <a:ext uri="{FF2B5EF4-FFF2-40B4-BE49-F238E27FC236}">
                <a16:creationId xmlns:a16="http://schemas.microsoft.com/office/drawing/2014/main" id="{1331E917-3199-199A-1E32-B66EE20C793A}"/>
              </a:ext>
            </a:extLst>
          </p:cNvPr>
          <p:cNvSpPr txBox="1"/>
          <p:nvPr userDrawn="1"/>
        </p:nvSpPr>
        <p:spPr>
          <a:xfrm>
            <a:off x="760890" y="601389"/>
            <a:ext cx="10670220" cy="646331"/>
          </a:xfrm>
          <a:prstGeom prst="rect">
            <a:avLst/>
          </a:prstGeom>
          <a:noFill/>
        </p:spPr>
        <p:txBody>
          <a:bodyPr wrap="square" rtlCol="0">
            <a:spAutoFit/>
          </a:bodyPr>
          <a:lstStyle/>
          <a:p>
            <a:r>
              <a:rPr lang="en-US" sz="3600" b="1">
                <a:solidFill>
                  <a:srgbClr val="D20028"/>
                </a:solidFill>
              </a:rPr>
              <a:t>How to Embed Video on this Template: </a:t>
            </a:r>
          </a:p>
        </p:txBody>
      </p:sp>
    </p:spTree>
    <p:extLst>
      <p:ext uri="{BB962C8B-B14F-4D97-AF65-F5344CB8AC3E}">
        <p14:creationId xmlns:p14="http://schemas.microsoft.com/office/powerpoint/2010/main" val="127897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ow to align items on you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BE417-9CD4-361D-AFEA-B8B085EA46E0}"/>
              </a:ext>
            </a:extLst>
          </p:cNvPr>
          <p:cNvPicPr>
            <a:picLocks noChangeAspect="1"/>
          </p:cNvPicPr>
          <p:nvPr userDrawn="1"/>
        </p:nvPicPr>
        <p:blipFill>
          <a:blip r:embed="rId2"/>
          <a:stretch>
            <a:fillRect/>
          </a:stretch>
        </p:blipFill>
        <p:spPr>
          <a:xfrm>
            <a:off x="2036873" y="1176724"/>
            <a:ext cx="8118253" cy="5399923"/>
          </a:xfrm>
          <a:prstGeom prst="rect">
            <a:avLst/>
          </a:prstGeom>
        </p:spPr>
      </p:pic>
      <p:sp>
        <p:nvSpPr>
          <p:cNvPr id="4" name="TextBox 3">
            <a:extLst>
              <a:ext uri="{FF2B5EF4-FFF2-40B4-BE49-F238E27FC236}">
                <a16:creationId xmlns:a16="http://schemas.microsoft.com/office/drawing/2014/main" id="{A9483126-280C-9302-3FF5-CB7F3B4110FB}"/>
              </a:ext>
            </a:extLst>
          </p:cNvPr>
          <p:cNvSpPr txBox="1"/>
          <p:nvPr userDrawn="1"/>
        </p:nvSpPr>
        <p:spPr>
          <a:xfrm>
            <a:off x="565210" y="407230"/>
            <a:ext cx="11061577" cy="646331"/>
          </a:xfrm>
          <a:prstGeom prst="rect">
            <a:avLst/>
          </a:prstGeom>
          <a:noFill/>
        </p:spPr>
        <p:txBody>
          <a:bodyPr wrap="square" rtlCol="0">
            <a:spAutoFit/>
          </a:bodyPr>
          <a:lstStyle/>
          <a:p>
            <a:r>
              <a:rPr lang="en-US" sz="3600" b="1">
                <a:solidFill>
                  <a:srgbClr val="D20028"/>
                </a:solidFill>
              </a:rPr>
              <a:t>How to Align the Items on Your Slides:</a:t>
            </a:r>
          </a:p>
        </p:txBody>
      </p:sp>
    </p:spTree>
    <p:extLst>
      <p:ext uri="{BB962C8B-B14F-4D97-AF65-F5344CB8AC3E}">
        <p14:creationId xmlns:p14="http://schemas.microsoft.com/office/powerpoint/2010/main" val="1472733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5C56FBC-3172-DFBC-EACA-F48B68C31B12}"/>
              </a:ext>
            </a:extLst>
          </p:cNvPr>
          <p:cNvSpPr/>
          <p:nvPr userDrawn="1"/>
        </p:nvSpPr>
        <p:spPr>
          <a:xfrm flipH="1">
            <a:off x="7790131" y="3429001"/>
            <a:ext cx="4401866" cy="3428999"/>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7F5160E-7C02-0DD9-06DE-242CFCE0148F}"/>
              </a:ext>
            </a:extLst>
          </p:cNvPr>
          <p:cNvPicPr>
            <a:picLocks noChangeAspect="1"/>
          </p:cNvPicPr>
          <p:nvPr userDrawn="1"/>
        </p:nvPicPr>
        <p:blipFill>
          <a:blip r:embed="rId2"/>
          <a:stretch>
            <a:fillRect/>
          </a:stretch>
        </p:blipFill>
        <p:spPr>
          <a:xfrm>
            <a:off x="2620201" y="3641834"/>
            <a:ext cx="6951595" cy="313787"/>
          </a:xfrm>
          <a:prstGeom prst="rect">
            <a:avLst/>
          </a:prstGeom>
          <a:solidFill>
            <a:srgbClr val="D20028"/>
          </a:solidFill>
        </p:spPr>
      </p:pic>
      <p:pic>
        <p:nvPicPr>
          <p:cNvPr id="11" name="Picture 10" descr="A white text on a black background&#10;&#10;Description automatically generated">
            <a:extLst>
              <a:ext uri="{FF2B5EF4-FFF2-40B4-BE49-F238E27FC236}">
                <a16:creationId xmlns:a16="http://schemas.microsoft.com/office/drawing/2014/main" id="{CABE1A97-7B77-CD03-79E8-E9FD3A3C34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9700" y="6323790"/>
            <a:ext cx="1596122" cy="311553"/>
          </a:xfrm>
          <a:prstGeom prst="rect">
            <a:avLst/>
          </a:prstGeom>
        </p:spPr>
      </p:pic>
      <p:sp>
        <p:nvSpPr>
          <p:cNvPr id="3" name="Title 2">
            <a:extLst>
              <a:ext uri="{FF2B5EF4-FFF2-40B4-BE49-F238E27FC236}">
                <a16:creationId xmlns:a16="http://schemas.microsoft.com/office/drawing/2014/main" id="{EC3516C8-A68B-2655-D0D5-6980BC6FBBBA}"/>
              </a:ext>
            </a:extLst>
          </p:cNvPr>
          <p:cNvSpPr>
            <a:spLocks noGrp="1"/>
          </p:cNvSpPr>
          <p:nvPr>
            <p:ph type="title" hasCustomPrompt="1"/>
          </p:nvPr>
        </p:nvSpPr>
        <p:spPr>
          <a:xfrm>
            <a:off x="838197" y="2365380"/>
            <a:ext cx="10515600" cy="679904"/>
          </a:xfrm>
          <a:prstGeom prst="rect">
            <a:avLst/>
          </a:prstGeom>
        </p:spPr>
        <p:txBody>
          <a:bodyPr/>
          <a:lstStyle>
            <a:lvl1pPr algn="ctr">
              <a:defRPr sz="4400" b="1"/>
            </a:lvl1pPr>
          </a:lstStyle>
          <a:p>
            <a:r>
              <a:rPr lang="en-US"/>
              <a:t>TITLE GOES HERE </a:t>
            </a:r>
          </a:p>
        </p:txBody>
      </p:sp>
      <p:sp>
        <p:nvSpPr>
          <p:cNvPr id="18" name="Subtitle 2">
            <a:extLst>
              <a:ext uri="{FF2B5EF4-FFF2-40B4-BE49-F238E27FC236}">
                <a16:creationId xmlns:a16="http://schemas.microsoft.com/office/drawing/2014/main" id="{88560842-A12E-7211-E537-0D4AED21659D}"/>
              </a:ext>
            </a:extLst>
          </p:cNvPr>
          <p:cNvSpPr>
            <a:spLocks noGrp="1"/>
          </p:cNvSpPr>
          <p:nvPr>
            <p:ph type="subTitle" idx="1" hasCustomPrompt="1"/>
          </p:nvPr>
        </p:nvSpPr>
        <p:spPr>
          <a:xfrm>
            <a:off x="1523996" y="3099037"/>
            <a:ext cx="9144000" cy="580572"/>
          </a:xfrm>
          <a:prstGeom prst="rect">
            <a:avLst/>
          </a:prstGeom>
        </p:spPr>
        <p:txBody>
          <a:bodyPr>
            <a:normAutofit/>
          </a:bodyPr>
          <a:lstStyle>
            <a:lvl1pPr marL="0" indent="0" algn="ctr">
              <a:buNone/>
              <a:defRPr sz="2800">
                <a:solidFill>
                  <a:srgbClr val="D20028"/>
                </a:solidFill>
                <a:latin typeface="Frutiger LT Pro 57 Condensed" panose="020B06060202040202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If You Have | Sections You Can | Indicate Like This</a:t>
            </a:r>
          </a:p>
        </p:txBody>
      </p:sp>
      <p:sp>
        <p:nvSpPr>
          <p:cNvPr id="25" name="Text Placeholder 24">
            <a:extLst>
              <a:ext uri="{FF2B5EF4-FFF2-40B4-BE49-F238E27FC236}">
                <a16:creationId xmlns:a16="http://schemas.microsoft.com/office/drawing/2014/main" id="{77552F57-B4EB-961F-2951-FA5328D99825}"/>
              </a:ext>
            </a:extLst>
          </p:cNvPr>
          <p:cNvSpPr>
            <a:spLocks noGrp="1"/>
          </p:cNvSpPr>
          <p:nvPr>
            <p:ph type="body" sz="quarter" idx="10" hasCustomPrompt="1"/>
          </p:nvPr>
        </p:nvSpPr>
        <p:spPr>
          <a:xfrm>
            <a:off x="4978396" y="4024879"/>
            <a:ext cx="2235200" cy="473539"/>
          </a:xfrm>
          <a:prstGeom prst="rect">
            <a:avLst/>
          </a:prstGeom>
        </p:spPr>
        <p:txBody>
          <a:bodyPr/>
          <a:lstStyle>
            <a:lvl1pPr marL="0" indent="0" algn="ctr">
              <a:buNone/>
              <a:defRPr sz="1800">
                <a:latin typeface="Frutiger LT Pro 57 Condensed" panose="020B0606020204020204"/>
              </a:defRPr>
            </a:lvl1pPr>
          </a:lstStyle>
          <a:p>
            <a:pPr lvl="0"/>
            <a:r>
              <a:rPr lang="en-US"/>
              <a:t>Insert Date</a:t>
            </a:r>
          </a:p>
        </p:txBody>
      </p:sp>
    </p:spTree>
    <p:extLst>
      <p:ext uri="{BB962C8B-B14F-4D97-AF65-F5344CB8AC3E}">
        <p14:creationId xmlns:p14="http://schemas.microsoft.com/office/powerpoint/2010/main" val="2093912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Our Mission">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457FB54C-D7FD-06E7-F185-CDC81D233AD2}"/>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26387DF5-7248-3050-CE02-9E3EBA7A22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and a child&#10;&#10;AI-generated content may be incorrect.">
            <a:extLst>
              <a:ext uri="{FF2B5EF4-FFF2-40B4-BE49-F238E27FC236}">
                <a16:creationId xmlns:a16="http://schemas.microsoft.com/office/drawing/2014/main" id="{1204264B-C9E1-D0B8-45FF-8B226F4D35A2}"/>
              </a:ext>
            </a:extLst>
          </p:cNvPr>
          <p:cNvPicPr>
            <a:picLocks noChangeAspect="1"/>
          </p:cNvPicPr>
          <p:nvPr userDrawn="1"/>
        </p:nvPicPr>
        <p:blipFill>
          <a:blip r:embed="rId3">
            <a:extLst>
              <a:ext uri="{28A0092B-C50C-407E-A947-70E740481C1C}">
                <a14:useLocalDpi xmlns:a14="http://schemas.microsoft.com/office/drawing/2010/main" val="0"/>
              </a:ext>
            </a:extLst>
          </a:blip>
          <a:srcRect l="26546"/>
          <a:stretch/>
        </p:blipFill>
        <p:spPr>
          <a:xfrm>
            <a:off x="0" y="701964"/>
            <a:ext cx="5553703" cy="6156036"/>
          </a:xfrm>
          <a:prstGeom prst="rect">
            <a:avLst/>
          </a:prstGeom>
        </p:spPr>
      </p:pic>
      <p:sp>
        <p:nvSpPr>
          <p:cNvPr id="6" name="Title 2">
            <a:extLst>
              <a:ext uri="{FF2B5EF4-FFF2-40B4-BE49-F238E27FC236}">
                <a16:creationId xmlns:a16="http://schemas.microsoft.com/office/drawing/2014/main" id="{C8E6C5B2-B7C6-5801-4510-5E89E2CFD22B}"/>
              </a:ext>
            </a:extLst>
          </p:cNvPr>
          <p:cNvSpPr txBox="1">
            <a:spLocks/>
          </p:cNvSpPr>
          <p:nvPr userDrawn="1"/>
        </p:nvSpPr>
        <p:spPr>
          <a:xfrm>
            <a:off x="5095482" y="414668"/>
            <a:ext cx="3435746" cy="89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spcAft>
                <a:spcPts val="600"/>
              </a:spcAft>
            </a:pPr>
            <a:endParaRPr lang="en-US" b="1">
              <a:solidFill>
                <a:srgbClr val="D20028"/>
              </a:solidFill>
              <a:latin typeface="Frutiger LT Pro 57 Condensed" panose="020B0606020204020204"/>
            </a:endParaRPr>
          </a:p>
        </p:txBody>
      </p:sp>
      <p:sp>
        <p:nvSpPr>
          <p:cNvPr id="2" name="TextBox 1">
            <a:extLst>
              <a:ext uri="{FF2B5EF4-FFF2-40B4-BE49-F238E27FC236}">
                <a16:creationId xmlns:a16="http://schemas.microsoft.com/office/drawing/2014/main" id="{9C638018-423C-E906-3270-61E3D13F50A5}"/>
              </a:ext>
            </a:extLst>
          </p:cNvPr>
          <p:cNvSpPr txBox="1"/>
          <p:nvPr userDrawn="1"/>
        </p:nvSpPr>
        <p:spPr>
          <a:xfrm>
            <a:off x="5095482" y="1561901"/>
            <a:ext cx="6334518" cy="4708981"/>
          </a:xfrm>
          <a:prstGeom prst="rect">
            <a:avLst/>
          </a:prstGeom>
          <a:noFill/>
          <a:ln w="38100">
            <a:noFill/>
          </a:ln>
        </p:spPr>
        <p:txBody>
          <a:bodyPr wrap="square">
            <a:spAutoFit/>
          </a:bodyPr>
          <a:lstStyle/>
          <a:p>
            <a:pPr defTabSz="457200">
              <a:spcAft>
                <a:spcPts val="600"/>
              </a:spcAft>
            </a:pPr>
            <a:r>
              <a:rPr lang="en-US" sz="2000"/>
              <a:t>Her Justice </a:t>
            </a:r>
            <a:r>
              <a:rPr lang="en-US" sz="2000" b="0"/>
              <a:t>advocates for and with women as they seek </a:t>
            </a:r>
            <a:r>
              <a:rPr lang="en-US" sz="2000" b="1"/>
              <a:t>autonomy and safety </a:t>
            </a:r>
            <a:r>
              <a:rPr lang="en-US" sz="2000" b="0"/>
              <a:t>through our civil justice system. </a:t>
            </a:r>
            <a:r>
              <a:rPr lang="en-US" sz="2000"/>
              <a:t>We recruit and mentor volunteer lawyers to provide free legal help in the areas of </a:t>
            </a:r>
            <a:r>
              <a:rPr lang="en-US" sz="2000" b="1"/>
              <a:t>immigration, family, and matrimonial law</a:t>
            </a:r>
            <a:r>
              <a:rPr lang="en-US" sz="2000"/>
              <a:t> to address individual and systemic legal barriers.</a:t>
            </a:r>
            <a:br>
              <a:rPr lang="en-US" sz="2000"/>
            </a:br>
            <a:br>
              <a:rPr lang="en-US" sz="2000"/>
            </a:br>
            <a:r>
              <a:rPr lang="en-US" sz="2000"/>
              <a:t>Since 1993, we’ve provided </a:t>
            </a:r>
            <a:r>
              <a:rPr lang="en-US" sz="2000" b="1"/>
              <a:t>life-changing free legal</a:t>
            </a:r>
            <a:r>
              <a:rPr lang="en-US" sz="2000"/>
              <a:t> help to over 45,000 women and children and we’ve </a:t>
            </a:r>
            <a:r>
              <a:rPr lang="en-US" sz="2000" b="1"/>
              <a:t>pursued policies</a:t>
            </a:r>
            <a:r>
              <a:rPr lang="en-US" sz="2000"/>
              <a:t> that have bettered the experiences and outcomes </a:t>
            </a:r>
            <a:r>
              <a:rPr lang="en-US" sz="2000" b="0"/>
              <a:t>for hundreds of thousands more. </a:t>
            </a:r>
            <a:br>
              <a:rPr lang="en-US" sz="2000" b="0"/>
            </a:br>
            <a:br>
              <a:rPr lang="en-US" sz="2000" b="0"/>
            </a:br>
            <a:r>
              <a:rPr lang="en-US" sz="2000" b="0"/>
              <a:t>Her Justice is committed to creating a more </a:t>
            </a:r>
            <a:r>
              <a:rPr lang="en-US" sz="2000" b="1"/>
              <a:t>fair and functional civil justice system</a:t>
            </a:r>
            <a:r>
              <a:rPr lang="en-US" sz="2000" b="0"/>
              <a:t> for women in New York City, so they can build safer, freer </a:t>
            </a:r>
            <a:r>
              <a:rPr lang="en-US" sz="2000"/>
              <a:t>futures for themselves, their families, and their communities.</a:t>
            </a:r>
            <a:endParaRPr lang="en-US" sz="2000">
              <a:solidFill>
                <a:prstClr val="black"/>
              </a:solidFill>
              <a:latin typeface="Frutiger LT Pro 57 Condensed" panose="020B0606020204020204" pitchFamily="34" charset="0"/>
            </a:endParaRPr>
          </a:p>
        </p:txBody>
      </p:sp>
      <p:sp>
        <p:nvSpPr>
          <p:cNvPr id="4" name="Title 2">
            <a:extLst>
              <a:ext uri="{FF2B5EF4-FFF2-40B4-BE49-F238E27FC236}">
                <a16:creationId xmlns:a16="http://schemas.microsoft.com/office/drawing/2014/main" id="{1A066302-EF5F-B292-9DE2-38FDDD6771E5}"/>
              </a:ext>
            </a:extLst>
          </p:cNvPr>
          <p:cNvSpPr txBox="1">
            <a:spLocks/>
          </p:cNvSpPr>
          <p:nvPr userDrawn="1"/>
        </p:nvSpPr>
        <p:spPr>
          <a:xfrm>
            <a:off x="5040066" y="414668"/>
            <a:ext cx="3435746" cy="89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spcAft>
                <a:spcPts val="600"/>
              </a:spcAft>
            </a:pPr>
            <a:r>
              <a:rPr lang="en-US" b="1">
                <a:solidFill>
                  <a:srgbClr val="D20028"/>
                </a:solidFill>
                <a:latin typeface="Frutiger LT Pro 57 Condensed" panose="020B0606020204020204"/>
              </a:rPr>
              <a:t>What We Do</a:t>
            </a:r>
          </a:p>
        </p:txBody>
      </p:sp>
    </p:spTree>
    <p:extLst>
      <p:ext uri="{BB962C8B-B14F-4D97-AF65-F5344CB8AC3E}">
        <p14:creationId xmlns:p14="http://schemas.microsoft.com/office/powerpoint/2010/main" val="2483246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 Bono Model">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561B030-13D7-BA3A-8859-5F43B514641D}"/>
              </a:ext>
            </a:extLst>
          </p:cNvPr>
          <p:cNvSpPr txBox="1">
            <a:spLocks/>
          </p:cNvSpPr>
          <p:nvPr userDrawn="1"/>
        </p:nvSpPr>
        <p:spPr>
          <a:xfrm>
            <a:off x="585407" y="782044"/>
            <a:ext cx="11051627" cy="706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D20028"/>
                </a:solidFill>
                <a:latin typeface="Frutiger LT Pro 57 Condensed" panose="020B0606020204020204"/>
              </a:rPr>
              <a:t>The Her Justice “Pro Bono First” Model</a:t>
            </a:r>
          </a:p>
        </p:txBody>
      </p:sp>
      <p:sp>
        <p:nvSpPr>
          <p:cNvPr id="25" name="Right Triangle 24">
            <a:extLst>
              <a:ext uri="{FF2B5EF4-FFF2-40B4-BE49-F238E27FC236}">
                <a16:creationId xmlns:a16="http://schemas.microsoft.com/office/drawing/2014/main" id="{398E1861-42D3-1C1B-C51A-12E8A4D81F4F}"/>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red and yellow arrows&#10;&#10;Description automatically generated">
            <a:extLst>
              <a:ext uri="{FF2B5EF4-FFF2-40B4-BE49-F238E27FC236}">
                <a16:creationId xmlns:a16="http://schemas.microsoft.com/office/drawing/2014/main" id="{2AF638A8-9B7F-4531-65B0-D893542C41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number of people&#10;&#10;AI-generated content may be incorrect.">
            <a:extLst>
              <a:ext uri="{FF2B5EF4-FFF2-40B4-BE49-F238E27FC236}">
                <a16:creationId xmlns:a16="http://schemas.microsoft.com/office/drawing/2014/main" id="{F085593A-C697-0D75-93D6-9FF7980BED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976" y="1467178"/>
            <a:ext cx="7483102" cy="5295437"/>
          </a:xfrm>
          <a:prstGeom prst="rect">
            <a:avLst/>
          </a:prstGeom>
        </p:spPr>
      </p:pic>
      <p:sp>
        <p:nvSpPr>
          <p:cNvPr id="4" name="TextBox 3">
            <a:extLst>
              <a:ext uri="{FF2B5EF4-FFF2-40B4-BE49-F238E27FC236}">
                <a16:creationId xmlns:a16="http://schemas.microsoft.com/office/drawing/2014/main" id="{717C6F3E-ADFC-717A-A131-545C5387DFC7}"/>
              </a:ext>
            </a:extLst>
          </p:cNvPr>
          <p:cNvSpPr txBox="1"/>
          <p:nvPr userDrawn="1"/>
        </p:nvSpPr>
        <p:spPr>
          <a:xfrm>
            <a:off x="7688224" y="1841194"/>
            <a:ext cx="4114800" cy="4339650"/>
          </a:xfrm>
          <a:prstGeom prst="rect">
            <a:avLst/>
          </a:prstGeom>
          <a:noFill/>
          <a:ln w="38100">
            <a:noFill/>
          </a:ln>
        </p:spPr>
        <p:txBody>
          <a:bodyPr wrap="square">
            <a:spAutoFit/>
          </a:bodyPr>
          <a:lstStyle/>
          <a:p>
            <a:pPr defTabSz="457200">
              <a:spcAft>
                <a:spcPts val="600"/>
              </a:spcAft>
            </a:pPr>
            <a:r>
              <a:rPr lang="en-US" sz="1900">
                <a:solidFill>
                  <a:prstClr val="black"/>
                </a:solidFill>
                <a:latin typeface="Frutiger LT Pro 57 Condensed" panose="020B0606020204020204" pitchFamily="34" charset="0"/>
              </a:rPr>
              <a:t>The </a:t>
            </a:r>
            <a:r>
              <a:rPr lang="en-US" sz="1900" b="0">
                <a:solidFill>
                  <a:prstClr val="black"/>
                </a:solidFill>
                <a:latin typeface="Frutiger LT Pro 57 Condensed" panose="020B0606020204020204" pitchFamily="34" charset="0"/>
              </a:rPr>
              <a:t>promise of pro bono </a:t>
            </a:r>
            <a:r>
              <a:rPr lang="en-US" sz="1900">
                <a:solidFill>
                  <a:prstClr val="black"/>
                </a:solidFill>
                <a:latin typeface="Frutiger LT Pro 57 Condensed" panose="020B0606020204020204" pitchFamily="34" charset="0"/>
              </a:rPr>
              <a:t>is that by </a:t>
            </a:r>
            <a:r>
              <a:rPr lang="en-US" sz="1900" b="1">
                <a:solidFill>
                  <a:prstClr val="black"/>
                </a:solidFill>
                <a:latin typeface="Frutiger LT Pro 57 Condensed" panose="020B0606020204020204" pitchFamily="34" charset="0"/>
              </a:rPr>
              <a:t>matching the private sector’s exceptional skills and resources with Her Justice’s expertise in the civil justice system</a:t>
            </a:r>
            <a:r>
              <a:rPr lang="en-US" sz="1900">
                <a:solidFill>
                  <a:prstClr val="black"/>
                </a:solidFill>
                <a:latin typeface="Frutiger LT Pro 57 Condensed" panose="020B0606020204020204" pitchFamily="34" charset="0"/>
              </a:rPr>
              <a:t>, we can tilt the system’s power back towards those who need its solutions most…</a:t>
            </a:r>
            <a:br>
              <a:rPr lang="en-US" sz="1900">
                <a:solidFill>
                  <a:prstClr val="black"/>
                </a:solidFill>
                <a:latin typeface="Frutiger LT Pro 57 Condensed" panose="020B0606020204020204" pitchFamily="34" charset="0"/>
              </a:rPr>
            </a:br>
            <a:br>
              <a:rPr lang="en-US" sz="1900">
                <a:solidFill>
                  <a:prstClr val="black"/>
                </a:solidFill>
                <a:latin typeface="Frutiger LT Pro 57 Condensed" panose="020B0606020204020204" pitchFamily="34" charset="0"/>
              </a:rPr>
            </a:br>
            <a:br>
              <a:rPr lang="en-US" sz="1900">
                <a:solidFill>
                  <a:prstClr val="black"/>
                </a:solidFill>
                <a:latin typeface="Frutiger LT Pro 57 Condensed" panose="020B0606020204020204" pitchFamily="34" charset="0"/>
              </a:rPr>
            </a:br>
            <a:br>
              <a:rPr lang="en-US" sz="1900">
                <a:solidFill>
                  <a:prstClr val="black"/>
                </a:solidFill>
                <a:latin typeface="Frutiger LT Pro 57 Condensed" panose="020B0606020204020204" pitchFamily="34" charset="0"/>
              </a:rPr>
            </a:br>
            <a:r>
              <a:rPr lang="en-US" sz="1900">
                <a:solidFill>
                  <a:prstClr val="black"/>
                </a:solidFill>
                <a:latin typeface="Frutiger LT Pro 57 Condensed" panose="020B0606020204020204" pitchFamily="34" charset="0"/>
              </a:rPr>
              <a:t> </a:t>
            </a:r>
            <a:br>
              <a:rPr lang="en-US" sz="1900">
                <a:solidFill>
                  <a:prstClr val="black"/>
                </a:solidFill>
                <a:latin typeface="Frutiger LT Pro 57 Condensed" panose="020B0606020204020204" pitchFamily="34" charset="0"/>
              </a:rPr>
            </a:br>
            <a:r>
              <a:rPr lang="en-US" sz="1000">
                <a:solidFill>
                  <a:prstClr val="black"/>
                </a:solidFill>
                <a:latin typeface="Frutiger LT Pro 57 Condensed" panose="020B0606020204020204" pitchFamily="34" charset="0"/>
              </a:rPr>
              <a:t>  </a:t>
            </a:r>
            <a:br>
              <a:rPr lang="en-US" sz="1900">
                <a:solidFill>
                  <a:prstClr val="black"/>
                </a:solidFill>
                <a:latin typeface="Frutiger LT Pro 57 Condensed" panose="020B0606020204020204" pitchFamily="34" charset="0"/>
              </a:rPr>
            </a:br>
            <a:r>
              <a:rPr lang="en-US" sz="1900">
                <a:solidFill>
                  <a:prstClr val="black"/>
                </a:solidFill>
                <a:latin typeface="Frutiger LT Pro 57 Condensed" panose="020B0606020204020204" pitchFamily="34" charset="0"/>
              </a:rPr>
              <a:t>And every year, we train and mentor thousands of </a:t>
            </a:r>
            <a:r>
              <a:rPr lang="en-US" sz="1900" b="1">
                <a:solidFill>
                  <a:prstClr val="black"/>
                </a:solidFill>
                <a:latin typeface="Frutiger LT Pro 57 Condensed" panose="020B0606020204020204" pitchFamily="34" charset="0"/>
              </a:rPr>
              <a:t>volunteer attorneys</a:t>
            </a:r>
            <a:r>
              <a:rPr lang="en-US" sz="1900">
                <a:solidFill>
                  <a:prstClr val="black"/>
                </a:solidFill>
                <a:latin typeface="Frutiger LT Pro 57 Condensed" panose="020B0606020204020204" pitchFamily="34" charset="0"/>
              </a:rPr>
              <a:t> to do just that. </a:t>
            </a:r>
          </a:p>
        </p:txBody>
      </p:sp>
      <p:sp>
        <p:nvSpPr>
          <p:cNvPr id="5" name="TextBox 4">
            <a:extLst>
              <a:ext uri="{FF2B5EF4-FFF2-40B4-BE49-F238E27FC236}">
                <a16:creationId xmlns:a16="http://schemas.microsoft.com/office/drawing/2014/main" id="{5C56FFC4-1F56-9E8C-06A8-FF507A4AB2D4}"/>
              </a:ext>
            </a:extLst>
          </p:cNvPr>
          <p:cNvSpPr txBox="1"/>
          <p:nvPr userDrawn="1"/>
        </p:nvSpPr>
        <p:spPr>
          <a:xfrm>
            <a:off x="388976" y="6424061"/>
            <a:ext cx="1601188" cy="338554"/>
          </a:xfrm>
          <a:prstGeom prst="rect">
            <a:avLst/>
          </a:prstGeom>
          <a:noFill/>
        </p:spPr>
        <p:txBody>
          <a:bodyPr wrap="square">
            <a:spAutoFit/>
          </a:bodyPr>
          <a:lstStyle/>
          <a:p>
            <a:pPr algn="ctr">
              <a:spcAft>
                <a:spcPts val="600"/>
              </a:spcAft>
            </a:pPr>
            <a:r>
              <a:rPr lang="en-US" sz="1600" b="0" kern="1200">
                <a:solidFill>
                  <a:schemeClr val="tx1">
                    <a:lumMod val="75000"/>
                    <a:lumOff val="25000"/>
                  </a:schemeClr>
                </a:solidFill>
                <a:latin typeface="Frutiger LT Pro 57 Condensed" panose="020B0606020204020204" pitchFamily="34" charset="0"/>
                <a:ea typeface="+mj-ea"/>
                <a:cs typeface="+mj-cs"/>
              </a:rPr>
              <a:t>FY2024 Data</a:t>
            </a:r>
          </a:p>
        </p:txBody>
      </p:sp>
    </p:spTree>
    <p:extLst>
      <p:ext uri="{BB962C8B-B14F-4D97-AF65-F5344CB8AC3E}">
        <p14:creationId xmlns:p14="http://schemas.microsoft.com/office/powerpoint/2010/main" val="1670532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ro Bono Model">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561B030-13D7-BA3A-8859-5F43B514641D}"/>
              </a:ext>
            </a:extLst>
          </p:cNvPr>
          <p:cNvSpPr txBox="1">
            <a:spLocks/>
          </p:cNvSpPr>
          <p:nvPr userDrawn="1"/>
        </p:nvSpPr>
        <p:spPr>
          <a:xfrm>
            <a:off x="585407" y="782044"/>
            <a:ext cx="11051627" cy="706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D20028"/>
                </a:solidFill>
                <a:latin typeface="Frutiger LT Pro 57 Condensed" panose="020B0606020204020204"/>
              </a:rPr>
              <a:t>The Her Justice “Pro Bono First” Model</a:t>
            </a:r>
          </a:p>
        </p:txBody>
      </p:sp>
      <p:sp>
        <p:nvSpPr>
          <p:cNvPr id="25" name="Right Triangle 24">
            <a:extLst>
              <a:ext uri="{FF2B5EF4-FFF2-40B4-BE49-F238E27FC236}">
                <a16:creationId xmlns:a16="http://schemas.microsoft.com/office/drawing/2014/main" id="{398E1861-42D3-1C1B-C51A-12E8A4D81F4F}"/>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red and yellow arrows&#10;&#10;Description automatically generated">
            <a:extLst>
              <a:ext uri="{FF2B5EF4-FFF2-40B4-BE49-F238E27FC236}">
                <a16:creationId xmlns:a16="http://schemas.microsoft.com/office/drawing/2014/main" id="{2AF638A8-9B7F-4531-65B0-D893542C41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number of people&#10;&#10;AI-generated content may be incorrect.">
            <a:extLst>
              <a:ext uri="{FF2B5EF4-FFF2-40B4-BE49-F238E27FC236}">
                <a16:creationId xmlns:a16="http://schemas.microsoft.com/office/drawing/2014/main" id="{F085593A-C697-0D75-93D6-9FF7980BEDB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2482" y="1488190"/>
            <a:ext cx="7319987" cy="5180008"/>
          </a:xfrm>
          <a:prstGeom prst="rect">
            <a:avLst/>
          </a:prstGeom>
        </p:spPr>
      </p:pic>
      <p:sp>
        <p:nvSpPr>
          <p:cNvPr id="5" name="TextBox 4">
            <a:extLst>
              <a:ext uri="{FF2B5EF4-FFF2-40B4-BE49-F238E27FC236}">
                <a16:creationId xmlns:a16="http://schemas.microsoft.com/office/drawing/2014/main" id="{5C56FFC4-1F56-9E8C-06A8-FF507A4AB2D4}"/>
              </a:ext>
            </a:extLst>
          </p:cNvPr>
          <p:cNvSpPr txBox="1"/>
          <p:nvPr userDrawn="1"/>
        </p:nvSpPr>
        <p:spPr>
          <a:xfrm>
            <a:off x="388976" y="6424061"/>
            <a:ext cx="1601188" cy="338554"/>
          </a:xfrm>
          <a:prstGeom prst="rect">
            <a:avLst/>
          </a:prstGeom>
          <a:noFill/>
        </p:spPr>
        <p:txBody>
          <a:bodyPr wrap="square">
            <a:spAutoFit/>
          </a:bodyPr>
          <a:lstStyle/>
          <a:p>
            <a:pPr algn="ctr">
              <a:spcAft>
                <a:spcPts val="600"/>
              </a:spcAft>
            </a:pPr>
            <a:r>
              <a:rPr lang="en-US" sz="1600" b="0" kern="1200">
                <a:solidFill>
                  <a:schemeClr val="tx1">
                    <a:lumMod val="75000"/>
                    <a:lumOff val="25000"/>
                  </a:schemeClr>
                </a:solidFill>
                <a:latin typeface="Frutiger LT Pro 57 Condensed" panose="020B0606020204020204" pitchFamily="34" charset="0"/>
                <a:ea typeface="+mj-ea"/>
                <a:cs typeface="+mj-cs"/>
              </a:rPr>
              <a:t>FY2024 Data</a:t>
            </a:r>
          </a:p>
        </p:txBody>
      </p:sp>
    </p:spTree>
    <p:extLst>
      <p:ext uri="{BB962C8B-B14F-4D97-AF65-F5344CB8AC3E}">
        <p14:creationId xmlns:p14="http://schemas.microsoft.com/office/powerpoint/2010/main" val="3104732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versized graphics / diagrams slide">
    <p:spTree>
      <p:nvGrpSpPr>
        <p:cNvPr id="1" name=""/>
        <p:cNvGrpSpPr/>
        <p:nvPr/>
      </p:nvGrpSpPr>
      <p:grpSpPr>
        <a:xfrm>
          <a:off x="0" y="0"/>
          <a:ext cx="0" cy="0"/>
          <a:chOff x="0" y="0"/>
          <a:chExt cx="0" cy="0"/>
        </a:xfrm>
      </p:grpSpPr>
      <p:sp>
        <p:nvSpPr>
          <p:cNvPr id="25" name="Right Triangle 24">
            <a:extLst>
              <a:ext uri="{FF2B5EF4-FFF2-40B4-BE49-F238E27FC236}">
                <a16:creationId xmlns:a16="http://schemas.microsoft.com/office/drawing/2014/main" id="{398E1861-42D3-1C1B-C51A-12E8A4D81F4F}"/>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red and yellow arrows&#10;&#10;Description automatically generated">
            <a:extLst>
              <a:ext uri="{FF2B5EF4-FFF2-40B4-BE49-F238E27FC236}">
                <a16:creationId xmlns:a16="http://schemas.microsoft.com/office/drawing/2014/main" id="{2AF638A8-9B7F-4531-65B0-D893542C41F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6868" r="51493"/>
          <a:stretch/>
        </p:blipFill>
        <p:spPr bwMode="auto">
          <a:xfrm>
            <a:off x="11581210" y="6323791"/>
            <a:ext cx="346472" cy="31155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2CD20E4-4A8F-A7FC-14F0-1A8CC9C278A5}"/>
              </a:ext>
            </a:extLst>
          </p:cNvPr>
          <p:cNvSpPr>
            <a:spLocks noGrp="1"/>
          </p:cNvSpPr>
          <p:nvPr>
            <p:ph sz="quarter" idx="10" hasCustomPrompt="1"/>
          </p:nvPr>
        </p:nvSpPr>
        <p:spPr>
          <a:xfrm>
            <a:off x="961572" y="1673171"/>
            <a:ext cx="10268857" cy="4386543"/>
          </a:xfrm>
        </p:spPr>
        <p:txBody>
          <a:bodyPr/>
          <a:lstStyle>
            <a:lvl1pPr>
              <a:defRPr>
                <a:sym typeface="Wingdings" panose="05000000000000000000" pitchFamily="2" charset="2"/>
              </a:defRPr>
            </a:lvl1pPr>
          </a:lstStyle>
          <a:p>
            <a:pPr lvl="0"/>
            <a:r>
              <a:rPr lang="en-US"/>
              <a:t>Insert large diagrams or large graphics on this slide. You can delete the ‘title’ text box if you do not need it. </a:t>
            </a:r>
          </a:p>
        </p:txBody>
      </p:sp>
      <p:sp>
        <p:nvSpPr>
          <p:cNvPr id="27" name="Text Placeholder 26">
            <a:extLst>
              <a:ext uri="{FF2B5EF4-FFF2-40B4-BE49-F238E27FC236}">
                <a16:creationId xmlns:a16="http://schemas.microsoft.com/office/drawing/2014/main" id="{71765DC3-B0D0-AF1D-ECA0-A6078E05A30E}"/>
              </a:ext>
            </a:extLst>
          </p:cNvPr>
          <p:cNvSpPr>
            <a:spLocks noGrp="1"/>
          </p:cNvSpPr>
          <p:nvPr>
            <p:ph type="body" sz="quarter" idx="11" hasCustomPrompt="1"/>
          </p:nvPr>
        </p:nvSpPr>
        <p:spPr>
          <a:xfrm>
            <a:off x="961572" y="682625"/>
            <a:ext cx="10268857" cy="776061"/>
          </a:xfrm>
        </p:spPr>
        <p:txBody>
          <a:bodyPr>
            <a:noAutofit/>
          </a:bodyPr>
          <a:lstStyle>
            <a:lvl1pPr>
              <a:defRPr sz="4400" b="1">
                <a:solidFill>
                  <a:srgbClr val="D20028"/>
                </a:solidFill>
              </a:defRPr>
            </a:lvl1pPr>
          </a:lstStyle>
          <a:p>
            <a:pPr lvl="0"/>
            <a:r>
              <a:rPr lang="en-US"/>
              <a:t>Title </a:t>
            </a:r>
          </a:p>
        </p:txBody>
      </p:sp>
    </p:spTree>
    <p:extLst>
      <p:ext uri="{BB962C8B-B14F-4D97-AF65-F5344CB8AC3E}">
        <p14:creationId xmlns:p14="http://schemas.microsoft.com/office/powerpoint/2010/main" val="2645393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Who We Serve">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46D3E6CC-7785-A476-ABD2-B22F413A4352}"/>
              </a:ext>
            </a:extLst>
          </p:cNvPr>
          <p:cNvSpPr txBox="1">
            <a:spLocks/>
          </p:cNvSpPr>
          <p:nvPr userDrawn="1"/>
        </p:nvSpPr>
        <p:spPr>
          <a:xfrm>
            <a:off x="884695" y="1406902"/>
            <a:ext cx="50321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D20028"/>
                </a:solidFill>
                <a:latin typeface="Frutiger LT Pro 57 Condensed" panose="020B0606020204020204"/>
              </a:rPr>
              <a:t>Who We Serve</a:t>
            </a:r>
          </a:p>
        </p:txBody>
      </p:sp>
      <p:sp>
        <p:nvSpPr>
          <p:cNvPr id="10" name="TextBox 9">
            <a:extLst>
              <a:ext uri="{FF2B5EF4-FFF2-40B4-BE49-F238E27FC236}">
                <a16:creationId xmlns:a16="http://schemas.microsoft.com/office/drawing/2014/main" id="{29004754-C44C-570E-FA66-15820B4E926F}"/>
              </a:ext>
            </a:extLst>
          </p:cNvPr>
          <p:cNvSpPr txBox="1"/>
          <p:nvPr userDrawn="1"/>
        </p:nvSpPr>
        <p:spPr>
          <a:xfrm>
            <a:off x="644708" y="2583875"/>
            <a:ext cx="4275410" cy="1938992"/>
          </a:xfrm>
          <a:prstGeom prst="rect">
            <a:avLst/>
          </a:prstGeom>
          <a:noFill/>
        </p:spPr>
        <p:txBody>
          <a:bodyPr wrap="square">
            <a:spAutoFit/>
          </a:bodyPr>
          <a:lstStyle/>
          <a:p>
            <a:pPr algn="ctr">
              <a:spcAft>
                <a:spcPts val="600"/>
              </a:spcAft>
            </a:pPr>
            <a:r>
              <a:rPr lang="en-US" sz="2400" b="0" kern="1200">
                <a:solidFill>
                  <a:schemeClr val="tx1"/>
                </a:solidFill>
                <a:latin typeface="Frutiger LT Pro 57 Condensed" panose="020B0606020204020204" pitchFamily="34" charset="0"/>
                <a:ea typeface="+mj-ea"/>
                <a:cs typeface="+mj-cs"/>
              </a:rPr>
              <a:t>Her Justice clients are women living in poverty in New York City who have legal needs in the areas of immigration, family, and matrimonial law. </a:t>
            </a:r>
          </a:p>
        </p:txBody>
      </p:sp>
      <p:sp>
        <p:nvSpPr>
          <p:cNvPr id="11" name="Right Triangle 10">
            <a:extLst>
              <a:ext uri="{FF2B5EF4-FFF2-40B4-BE49-F238E27FC236}">
                <a16:creationId xmlns:a16="http://schemas.microsoft.com/office/drawing/2014/main" id="{84767A1F-38C4-7D83-9DD0-5C0356A8B825}"/>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8F3CE6-269B-324D-88D2-9CFF1BB8BE1B}"/>
              </a:ext>
            </a:extLst>
          </p:cNvPr>
          <p:cNvSpPr txBox="1"/>
          <p:nvPr userDrawn="1"/>
        </p:nvSpPr>
        <p:spPr>
          <a:xfrm>
            <a:off x="8766737" y="6325295"/>
            <a:ext cx="1601188" cy="338554"/>
          </a:xfrm>
          <a:prstGeom prst="rect">
            <a:avLst/>
          </a:prstGeom>
          <a:noFill/>
        </p:spPr>
        <p:txBody>
          <a:bodyPr wrap="square">
            <a:spAutoFit/>
          </a:bodyPr>
          <a:lstStyle/>
          <a:p>
            <a:pPr algn="ctr">
              <a:spcAft>
                <a:spcPts val="600"/>
              </a:spcAft>
            </a:pPr>
            <a:r>
              <a:rPr lang="en-US" sz="1600" b="0" kern="1200">
                <a:solidFill>
                  <a:schemeClr val="tx1">
                    <a:lumMod val="75000"/>
                    <a:lumOff val="25000"/>
                  </a:schemeClr>
                </a:solidFill>
                <a:latin typeface="Frutiger LT Pro 57 Condensed" panose="020B0606020204020204" pitchFamily="34" charset="0"/>
                <a:ea typeface="+mj-ea"/>
                <a:cs typeface="+mj-cs"/>
              </a:rPr>
              <a:t>FY2024 Data</a:t>
            </a:r>
          </a:p>
        </p:txBody>
      </p:sp>
      <p:pic>
        <p:nvPicPr>
          <p:cNvPr id="13" name="Picture 12" descr="A red and yellow arrows&#10;&#10;Description automatically generated">
            <a:extLst>
              <a:ext uri="{FF2B5EF4-FFF2-40B4-BE49-F238E27FC236}">
                <a16:creationId xmlns:a16="http://schemas.microsoft.com/office/drawing/2014/main" id="{84A29615-F3CF-8C72-BD0D-B4CDBF6C08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CC3A46-9A64-7B2E-7D99-EEEFF3B94558}"/>
              </a:ext>
            </a:extLst>
          </p:cNvPr>
          <p:cNvPicPr>
            <a:picLocks noChangeAspect="1"/>
          </p:cNvPicPr>
          <p:nvPr userDrawn="1"/>
        </p:nvPicPr>
        <p:blipFill>
          <a:blip r:embed="rId3"/>
          <a:stretch>
            <a:fillRect/>
          </a:stretch>
        </p:blipFill>
        <p:spPr>
          <a:xfrm>
            <a:off x="6957672" y="5873068"/>
            <a:ext cx="1784327" cy="790781"/>
          </a:xfrm>
          <a:prstGeom prst="rect">
            <a:avLst/>
          </a:prstGeom>
        </p:spPr>
      </p:pic>
      <p:pic>
        <p:nvPicPr>
          <p:cNvPr id="8" name="Picture 7">
            <a:extLst>
              <a:ext uri="{FF2B5EF4-FFF2-40B4-BE49-F238E27FC236}">
                <a16:creationId xmlns:a16="http://schemas.microsoft.com/office/drawing/2014/main" id="{147C32F6-BF5A-770A-F395-3877B00ACDB9}"/>
              </a:ext>
            </a:extLst>
          </p:cNvPr>
          <p:cNvPicPr>
            <a:picLocks noChangeAspect="1"/>
          </p:cNvPicPr>
          <p:nvPr userDrawn="1"/>
        </p:nvPicPr>
        <p:blipFill>
          <a:blip r:embed="rId4"/>
          <a:stretch>
            <a:fillRect/>
          </a:stretch>
        </p:blipFill>
        <p:spPr>
          <a:xfrm rot="3143624">
            <a:off x="8882222" y="5858227"/>
            <a:ext cx="123842" cy="352474"/>
          </a:xfrm>
          <a:prstGeom prst="rect">
            <a:avLst/>
          </a:prstGeom>
        </p:spPr>
      </p:pic>
      <p:pic>
        <p:nvPicPr>
          <p:cNvPr id="6" name="Picture 5" descr="A diagram of a person's population&#10;&#10;AI-generated content may be incorrect.">
            <a:extLst>
              <a:ext uri="{FF2B5EF4-FFF2-40B4-BE49-F238E27FC236}">
                <a16:creationId xmlns:a16="http://schemas.microsoft.com/office/drawing/2014/main" id="{1CDEFB59-5F5B-4EA7-95A1-85F16C7D8D54}"/>
              </a:ext>
            </a:extLst>
          </p:cNvPr>
          <p:cNvPicPr>
            <a:picLocks noChangeAspect="1"/>
          </p:cNvPicPr>
          <p:nvPr userDrawn="1"/>
        </p:nvPicPr>
        <p:blipFill>
          <a:blip r:embed="rId5">
            <a:extLst>
              <a:ext uri="{28A0092B-C50C-407E-A947-70E740481C1C}">
                <a14:useLocalDpi xmlns:a14="http://schemas.microsoft.com/office/drawing/2010/main" val="0"/>
              </a:ext>
            </a:extLst>
          </a:blip>
          <a:srcRect b="25298"/>
          <a:stretch/>
        </p:blipFill>
        <p:spPr>
          <a:xfrm>
            <a:off x="4561787" y="700071"/>
            <a:ext cx="6846959" cy="5172998"/>
          </a:xfrm>
          <a:prstGeom prst="rect">
            <a:avLst/>
          </a:prstGeom>
        </p:spPr>
      </p:pic>
    </p:spTree>
    <p:extLst>
      <p:ext uri="{BB962C8B-B14F-4D97-AF65-F5344CB8AC3E}">
        <p14:creationId xmlns:p14="http://schemas.microsoft.com/office/powerpoint/2010/main" val="76975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 to embed video">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CE3422-2E50-C834-1496-4D7B611499D6}"/>
              </a:ext>
            </a:extLst>
          </p:cNvPr>
          <p:cNvSpPr txBox="1"/>
          <p:nvPr userDrawn="1"/>
        </p:nvSpPr>
        <p:spPr>
          <a:xfrm>
            <a:off x="838200" y="1550751"/>
            <a:ext cx="5257800" cy="3539430"/>
          </a:xfrm>
          <a:prstGeom prst="rect">
            <a:avLst/>
          </a:prstGeom>
          <a:noFill/>
        </p:spPr>
        <p:txBody>
          <a:bodyPr wrap="square" rtlCol="0">
            <a:spAutoFit/>
          </a:bodyPr>
          <a:lstStyle/>
          <a:p>
            <a:r>
              <a:rPr lang="en-US" sz="1400" b="1" dirty="0">
                <a:latin typeface="Frutiger LT Pro 45 Light" panose="020B0403030504020204" pitchFamily="34" charset="0"/>
              </a:rPr>
              <a:t>How to Embed a Web Video in PowerPoint</a:t>
            </a:r>
            <a:endParaRPr lang="en-US" sz="1400" dirty="0">
              <a:latin typeface="Frutiger LT Pro 45 Light" panose="020B0403030504020204" pitchFamily="34" charset="0"/>
            </a:endParaRPr>
          </a:p>
          <a:p>
            <a:pPr>
              <a:buFont typeface="+mj-lt"/>
              <a:buAutoNum type="arabicPeriod"/>
            </a:pPr>
            <a:r>
              <a:rPr lang="en-US" sz="1400" b="1" dirty="0">
                <a:latin typeface="Frutiger LT Pro 45 Light" panose="020B0403030504020204" pitchFamily="34" charset="0"/>
              </a:rPr>
              <a:t>Find your video</a:t>
            </a:r>
            <a:br>
              <a:rPr lang="en-US" sz="1400" dirty="0">
                <a:latin typeface="Frutiger LT Pro 45 Light" panose="020B0403030504020204" pitchFamily="34" charset="0"/>
              </a:rPr>
            </a:br>
            <a:r>
              <a:rPr lang="en-US" sz="1400" dirty="0">
                <a:latin typeface="Frutiger LT Pro 45 Light" panose="020B0403030504020204" pitchFamily="34" charset="0"/>
              </a:rPr>
              <a:t>Open your web browser and go to the video you want to embed.</a:t>
            </a:r>
          </a:p>
          <a:p>
            <a:pPr>
              <a:buFont typeface="+mj-lt"/>
              <a:buAutoNum type="arabicPeriod"/>
            </a:pPr>
            <a:r>
              <a:rPr lang="en-US" sz="1400" b="1" dirty="0">
                <a:latin typeface="Frutiger LT Pro 45 Light" panose="020B0403030504020204" pitchFamily="34" charset="0"/>
              </a:rPr>
              <a:t>Copy the link</a:t>
            </a:r>
            <a:br>
              <a:rPr lang="en-US" sz="1400" dirty="0">
                <a:latin typeface="Frutiger LT Pro 45 Light" panose="020B0403030504020204" pitchFamily="34" charset="0"/>
              </a:rPr>
            </a:br>
            <a:r>
              <a:rPr lang="en-US" sz="1400" dirty="0">
                <a:latin typeface="Frutiger LT Pro 45 Light" panose="020B0403030504020204" pitchFamily="34" charset="0"/>
              </a:rPr>
              <a:t>Copy the web address (URL) from the top of your browser.</a:t>
            </a:r>
          </a:p>
          <a:p>
            <a:pPr>
              <a:buFont typeface="+mj-lt"/>
              <a:buAutoNum type="arabicPeriod"/>
            </a:pPr>
            <a:r>
              <a:rPr lang="en-US" sz="1400" b="1" dirty="0">
                <a:latin typeface="Frutiger LT Pro 45 Light" panose="020B0403030504020204" pitchFamily="34" charset="0"/>
              </a:rPr>
              <a:t>Go to your PowerPoint slide</a:t>
            </a:r>
            <a:br>
              <a:rPr lang="en-US" sz="1400" dirty="0">
                <a:latin typeface="Frutiger LT Pro 45 Light" panose="020B0403030504020204" pitchFamily="34" charset="0"/>
              </a:rPr>
            </a:br>
            <a:r>
              <a:rPr lang="en-US" sz="1400" dirty="0">
                <a:latin typeface="Frutiger LT Pro 45 Light" panose="020B0403030504020204" pitchFamily="34" charset="0"/>
              </a:rPr>
              <a:t>In PowerPoint, select the slide where you want the video to appear.</a:t>
            </a:r>
          </a:p>
          <a:p>
            <a:pPr>
              <a:buFont typeface="+mj-lt"/>
              <a:buAutoNum type="arabicPeriod"/>
            </a:pPr>
            <a:r>
              <a:rPr lang="en-US" sz="1400" b="1" dirty="0">
                <a:latin typeface="Frutiger LT Pro 45 Light" panose="020B0403030504020204" pitchFamily="34" charset="0"/>
              </a:rPr>
              <a:t>Insert the video</a:t>
            </a:r>
            <a:endParaRPr lang="en-US" sz="1400" dirty="0">
              <a:latin typeface="Frutiger LT Pro 45 Light" panose="020B0403030504020204" pitchFamily="34" charset="0"/>
            </a:endParaRPr>
          </a:p>
          <a:p>
            <a:pPr marL="742950" lvl="1" indent="-285750">
              <a:buFont typeface="+mj-lt"/>
              <a:buAutoNum type="arabicPeriod"/>
            </a:pPr>
            <a:r>
              <a:rPr lang="en-US" sz="1400" dirty="0">
                <a:latin typeface="Frutiger LT Pro 45 Light" panose="020B0403030504020204" pitchFamily="34" charset="0"/>
              </a:rPr>
              <a:t>Go to the top of PowerPoint and click on the </a:t>
            </a:r>
            <a:r>
              <a:rPr lang="en-US" sz="1400" b="1" dirty="0">
                <a:latin typeface="Frutiger LT Pro 45 Light" panose="020B0403030504020204" pitchFamily="34" charset="0"/>
              </a:rPr>
              <a:t>Insert</a:t>
            </a:r>
            <a:r>
              <a:rPr lang="en-US" sz="1400" dirty="0">
                <a:latin typeface="Frutiger LT Pro 45 Light" panose="020B0403030504020204" pitchFamily="34" charset="0"/>
              </a:rPr>
              <a:t> tab.</a:t>
            </a:r>
          </a:p>
          <a:p>
            <a:pPr marL="742950" lvl="1" indent="-285750">
              <a:buFont typeface="+mj-lt"/>
              <a:buAutoNum type="arabicPeriod"/>
            </a:pPr>
            <a:r>
              <a:rPr lang="en-US" sz="1400" dirty="0">
                <a:latin typeface="Frutiger LT Pro 45 Light" panose="020B0403030504020204" pitchFamily="34" charset="0"/>
              </a:rPr>
              <a:t>Click </a:t>
            </a:r>
            <a:r>
              <a:rPr lang="en-US" sz="1400" b="1" dirty="0">
                <a:latin typeface="Frutiger LT Pro 45 Light" panose="020B0403030504020204" pitchFamily="34" charset="0"/>
              </a:rPr>
              <a:t>Video</a:t>
            </a:r>
            <a:r>
              <a:rPr lang="en-US" sz="1400" dirty="0">
                <a:latin typeface="Frutiger LT Pro 45 Light" panose="020B0403030504020204" pitchFamily="34" charset="0"/>
              </a:rPr>
              <a:t> and then </a:t>
            </a:r>
            <a:r>
              <a:rPr lang="en-US" sz="1400" b="1" dirty="0">
                <a:latin typeface="Frutiger LT Pro 45 Light" panose="020B0403030504020204" pitchFamily="34" charset="0"/>
              </a:rPr>
              <a:t>Online Video</a:t>
            </a:r>
            <a:r>
              <a:rPr lang="en-US" sz="1400" dirty="0">
                <a:latin typeface="Frutiger LT Pro 45 Light" panose="020B0403030504020204" pitchFamily="34" charset="0"/>
              </a:rPr>
              <a:t>.</a:t>
            </a:r>
          </a:p>
          <a:p>
            <a:pPr marL="742950" lvl="1" indent="-285750">
              <a:buFont typeface="+mj-lt"/>
              <a:buAutoNum type="arabicPeriod"/>
            </a:pPr>
            <a:r>
              <a:rPr lang="en-US" sz="1400" dirty="0">
                <a:latin typeface="Frutiger LT Pro 45 Light" panose="020B0403030504020204" pitchFamily="34" charset="0"/>
              </a:rPr>
              <a:t>In the box that appears, paste the video link (URL) you copied.</a:t>
            </a:r>
          </a:p>
          <a:p>
            <a:pPr>
              <a:buFont typeface="+mj-lt"/>
              <a:buAutoNum type="arabicPeriod"/>
            </a:pPr>
            <a:r>
              <a:rPr lang="en-US" sz="1400" b="1" dirty="0">
                <a:latin typeface="Frutiger LT Pro 45 Light" panose="020B0403030504020204" pitchFamily="34" charset="0"/>
              </a:rPr>
              <a:t>Click Insert</a:t>
            </a:r>
            <a:br>
              <a:rPr lang="en-US" sz="1400" dirty="0">
                <a:latin typeface="Frutiger LT Pro 45 Light" panose="020B0403030504020204" pitchFamily="34" charset="0"/>
              </a:rPr>
            </a:br>
            <a:r>
              <a:rPr lang="en-US" sz="1400" dirty="0">
                <a:latin typeface="Frutiger LT Pro 45 Light" panose="020B0403030504020204" pitchFamily="34" charset="0"/>
              </a:rPr>
              <a:t>Your video will be added to the slide.</a:t>
            </a:r>
          </a:p>
          <a:p>
            <a:endParaRPr lang="en-US" sz="1400" dirty="0">
              <a:latin typeface="Frutiger LT Pro 45 Light" panose="020B0403030504020204" pitchFamily="34" charset="0"/>
            </a:endParaRPr>
          </a:p>
        </p:txBody>
      </p:sp>
      <p:sp>
        <p:nvSpPr>
          <p:cNvPr id="4" name="TextBox 3">
            <a:extLst>
              <a:ext uri="{FF2B5EF4-FFF2-40B4-BE49-F238E27FC236}">
                <a16:creationId xmlns:a16="http://schemas.microsoft.com/office/drawing/2014/main" id="{2F0EE83D-6ACA-3FFA-BAF5-BE54DD5AD9B1}"/>
              </a:ext>
            </a:extLst>
          </p:cNvPr>
          <p:cNvSpPr txBox="1"/>
          <p:nvPr userDrawn="1"/>
        </p:nvSpPr>
        <p:spPr>
          <a:xfrm>
            <a:off x="6071586" y="1550751"/>
            <a:ext cx="5282214" cy="3108543"/>
          </a:xfrm>
          <a:prstGeom prst="rect">
            <a:avLst/>
          </a:prstGeom>
          <a:noFill/>
        </p:spPr>
        <p:txBody>
          <a:bodyPr wrap="square" rtlCol="0">
            <a:spAutoFit/>
          </a:bodyPr>
          <a:lstStyle/>
          <a:p>
            <a:r>
              <a:rPr lang="en-US" sz="1400" b="1" dirty="0">
                <a:latin typeface="Frutiger LT Pro 45 Light" panose="020B0403030504020204" pitchFamily="34" charset="0"/>
              </a:rPr>
              <a:t>How to Insert an Online Video in PowerPoint (Web Version)</a:t>
            </a:r>
            <a:endParaRPr lang="en-US" sz="1400" dirty="0">
              <a:latin typeface="Frutiger LT Pro 45 Light" panose="020B0403030504020204" pitchFamily="34" charset="0"/>
            </a:endParaRPr>
          </a:p>
          <a:p>
            <a:pPr>
              <a:buFont typeface="+mj-lt"/>
              <a:buAutoNum type="arabicPeriod"/>
            </a:pPr>
            <a:r>
              <a:rPr lang="en-US" sz="1400" b="1" dirty="0">
                <a:latin typeface="Frutiger LT Pro 45 Light" panose="020B0403030504020204" pitchFamily="34" charset="0"/>
              </a:rPr>
              <a:t>Find your video</a:t>
            </a:r>
            <a:br>
              <a:rPr lang="en-US" sz="1400" dirty="0">
                <a:latin typeface="Frutiger LT Pro 45 Light" panose="020B0403030504020204" pitchFamily="34" charset="0"/>
              </a:rPr>
            </a:br>
            <a:r>
              <a:rPr lang="en-US" sz="1400" dirty="0">
                <a:latin typeface="Frutiger LT Pro 45 Light" panose="020B0403030504020204" pitchFamily="34" charset="0"/>
              </a:rPr>
              <a:t>Open a new browser tab and go to the video you want.</a:t>
            </a:r>
          </a:p>
          <a:p>
            <a:pPr>
              <a:buFont typeface="+mj-lt"/>
              <a:buAutoNum type="arabicPeriod"/>
            </a:pPr>
            <a:r>
              <a:rPr lang="en-US" sz="1400" b="1" dirty="0">
                <a:latin typeface="Frutiger LT Pro 45 Light" panose="020B0403030504020204" pitchFamily="34" charset="0"/>
              </a:rPr>
              <a:t>Copy the link</a:t>
            </a:r>
            <a:br>
              <a:rPr lang="en-US" sz="1400" dirty="0">
                <a:latin typeface="Frutiger LT Pro 45 Light" panose="020B0403030504020204" pitchFamily="34" charset="0"/>
              </a:rPr>
            </a:br>
            <a:r>
              <a:rPr lang="en-US" sz="1400" dirty="0">
                <a:latin typeface="Frutiger LT Pro 45 Light" panose="020B0403030504020204" pitchFamily="34" charset="0"/>
              </a:rPr>
              <a:t>Copy the web address (URL) from your browser's address bar.</a:t>
            </a:r>
          </a:p>
          <a:p>
            <a:pPr>
              <a:buFont typeface="+mj-lt"/>
              <a:buAutoNum type="arabicPeriod"/>
            </a:pPr>
            <a:r>
              <a:rPr lang="en-US" sz="1400" b="1" dirty="0">
                <a:latin typeface="Frutiger LT Pro 45 Light" panose="020B0403030504020204" pitchFamily="34" charset="0"/>
              </a:rPr>
              <a:t>Go to PowerPoint for the web</a:t>
            </a:r>
            <a:br>
              <a:rPr lang="en-US" sz="1400" dirty="0">
                <a:latin typeface="Frutiger LT Pro 45 Light" panose="020B0403030504020204" pitchFamily="34" charset="0"/>
              </a:rPr>
            </a:br>
            <a:r>
              <a:rPr lang="en-US" sz="1400" dirty="0">
                <a:latin typeface="Frutiger LT Pro 45 Light" panose="020B0403030504020204" pitchFamily="34" charset="0"/>
              </a:rPr>
              <a:t>In PowerPoint, select the slide where you want to add the video.</a:t>
            </a:r>
          </a:p>
          <a:p>
            <a:pPr>
              <a:buFont typeface="+mj-lt"/>
              <a:buAutoNum type="arabicPeriod"/>
            </a:pPr>
            <a:r>
              <a:rPr lang="en-US" sz="1400" b="1" dirty="0">
                <a:latin typeface="Frutiger LT Pro 45 Light" panose="020B0403030504020204" pitchFamily="34" charset="0"/>
              </a:rPr>
              <a:t>Insert the video</a:t>
            </a:r>
            <a:endParaRPr lang="en-US" sz="1400" dirty="0">
              <a:latin typeface="Frutiger LT Pro 45 Light" panose="020B0403030504020204" pitchFamily="34" charset="0"/>
            </a:endParaRPr>
          </a:p>
          <a:p>
            <a:pPr marL="742950" lvl="1" indent="-285750">
              <a:buFont typeface="+mj-lt"/>
              <a:buAutoNum type="arabicPeriod"/>
            </a:pPr>
            <a:r>
              <a:rPr lang="en-US" sz="1400" dirty="0">
                <a:latin typeface="Frutiger LT Pro 45 Light" panose="020B0403030504020204" pitchFamily="34" charset="0"/>
              </a:rPr>
              <a:t>Click the </a:t>
            </a:r>
            <a:r>
              <a:rPr lang="en-US" sz="1400" b="1" dirty="0">
                <a:latin typeface="Frutiger LT Pro 45 Light" panose="020B0403030504020204" pitchFamily="34" charset="0"/>
              </a:rPr>
              <a:t>Insert</a:t>
            </a:r>
            <a:r>
              <a:rPr lang="en-US" sz="1400" dirty="0">
                <a:latin typeface="Frutiger LT Pro 45 Light" panose="020B0403030504020204" pitchFamily="34" charset="0"/>
              </a:rPr>
              <a:t> tab at the top.</a:t>
            </a:r>
          </a:p>
          <a:p>
            <a:pPr marL="742950" lvl="1" indent="-285750">
              <a:buFont typeface="+mj-lt"/>
              <a:buAutoNum type="arabicPeriod"/>
            </a:pPr>
            <a:r>
              <a:rPr lang="en-US" sz="1400" dirty="0">
                <a:latin typeface="Frutiger LT Pro 45 Light" panose="020B0403030504020204" pitchFamily="34" charset="0"/>
              </a:rPr>
              <a:t>In the </a:t>
            </a:r>
            <a:r>
              <a:rPr lang="en-US" sz="1400" b="1" dirty="0">
                <a:latin typeface="Frutiger LT Pro 45 Light" panose="020B0403030504020204" pitchFamily="34" charset="0"/>
              </a:rPr>
              <a:t>Media</a:t>
            </a:r>
            <a:r>
              <a:rPr lang="en-US" sz="1400" dirty="0">
                <a:latin typeface="Frutiger LT Pro 45 Light" panose="020B0403030504020204" pitchFamily="34" charset="0"/>
              </a:rPr>
              <a:t> group, click </a:t>
            </a:r>
            <a:r>
              <a:rPr lang="en-US" sz="1400" b="1" dirty="0">
                <a:latin typeface="Frutiger LT Pro 45 Light" panose="020B0403030504020204" pitchFamily="34" charset="0"/>
              </a:rPr>
              <a:t>Online Video</a:t>
            </a:r>
            <a:r>
              <a:rPr lang="en-US" sz="1400" dirty="0">
                <a:latin typeface="Frutiger LT Pro 45 Light" panose="020B0403030504020204" pitchFamily="34" charset="0"/>
              </a:rPr>
              <a:t>.</a:t>
            </a:r>
          </a:p>
          <a:p>
            <a:pPr marL="742950" lvl="1" indent="-285750">
              <a:buFont typeface="+mj-lt"/>
              <a:buAutoNum type="arabicPeriod"/>
            </a:pPr>
            <a:r>
              <a:rPr lang="en-US" sz="1400" dirty="0">
                <a:latin typeface="Frutiger LT Pro 45 Light" panose="020B0403030504020204" pitchFamily="34" charset="0"/>
              </a:rPr>
              <a:t>Paste the video link (URL) into the box that appears.</a:t>
            </a:r>
          </a:p>
          <a:p>
            <a:pPr>
              <a:buFont typeface="+mj-lt"/>
              <a:buAutoNum type="arabicPeriod"/>
            </a:pPr>
            <a:r>
              <a:rPr lang="en-US" sz="1400" b="1" dirty="0">
                <a:latin typeface="Frutiger LT Pro 45 Light" panose="020B0403030504020204" pitchFamily="34" charset="0"/>
              </a:rPr>
              <a:t>Click Insert</a:t>
            </a:r>
            <a:br>
              <a:rPr lang="en-US" sz="1400" dirty="0">
                <a:latin typeface="Frutiger LT Pro 45 Light" panose="020B0403030504020204" pitchFamily="34" charset="0"/>
              </a:rPr>
            </a:br>
            <a:r>
              <a:rPr lang="en-US" sz="1400" dirty="0">
                <a:latin typeface="Frutiger LT Pro 45 Light" panose="020B0403030504020204" pitchFamily="34" charset="0"/>
              </a:rPr>
              <a:t>The video will appear on your slide.</a:t>
            </a:r>
          </a:p>
          <a:p>
            <a:endParaRPr lang="en-US" sz="1400" dirty="0">
              <a:latin typeface="Frutiger LT Pro 45 Light" panose="020B0403030504020204" pitchFamily="34" charset="0"/>
            </a:endParaRPr>
          </a:p>
        </p:txBody>
      </p:sp>
      <p:sp>
        <p:nvSpPr>
          <p:cNvPr id="16" name="TextBox 15">
            <a:extLst>
              <a:ext uri="{FF2B5EF4-FFF2-40B4-BE49-F238E27FC236}">
                <a16:creationId xmlns:a16="http://schemas.microsoft.com/office/drawing/2014/main" id="{1331E917-3199-199A-1E32-B66EE20C793A}"/>
              </a:ext>
            </a:extLst>
          </p:cNvPr>
          <p:cNvSpPr txBox="1"/>
          <p:nvPr userDrawn="1"/>
        </p:nvSpPr>
        <p:spPr>
          <a:xfrm>
            <a:off x="760890" y="601389"/>
            <a:ext cx="10670220" cy="646331"/>
          </a:xfrm>
          <a:prstGeom prst="rect">
            <a:avLst/>
          </a:prstGeom>
          <a:noFill/>
        </p:spPr>
        <p:txBody>
          <a:bodyPr wrap="square" rtlCol="0">
            <a:spAutoFit/>
          </a:bodyPr>
          <a:lstStyle/>
          <a:p>
            <a:r>
              <a:rPr lang="en-US" sz="3600" b="1" dirty="0">
                <a:solidFill>
                  <a:srgbClr val="D20028"/>
                </a:solidFill>
              </a:rPr>
              <a:t>How to Embed Video on this Template: </a:t>
            </a:r>
          </a:p>
        </p:txBody>
      </p:sp>
    </p:spTree>
    <p:extLst>
      <p:ext uri="{BB962C8B-B14F-4D97-AF65-F5344CB8AC3E}">
        <p14:creationId xmlns:p14="http://schemas.microsoft.com/office/powerpoint/2010/main" val="3210237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nguage Access Principles">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EB007E3-E977-23D3-FA4B-EA72A28B2941}"/>
              </a:ext>
            </a:extLst>
          </p:cNvPr>
          <p:cNvSpPr txBox="1">
            <a:spLocks/>
          </p:cNvSpPr>
          <p:nvPr userDrawn="1"/>
        </p:nvSpPr>
        <p:spPr>
          <a:xfrm>
            <a:off x="2038273" y="563301"/>
            <a:ext cx="8115455" cy="954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D20028"/>
                </a:solidFill>
                <a:latin typeface="Frutiger LT Pro 57 Condensed" panose="020B0606020204020204"/>
              </a:rPr>
              <a:t>Language Access Principles</a:t>
            </a:r>
          </a:p>
        </p:txBody>
      </p:sp>
      <p:sp>
        <p:nvSpPr>
          <p:cNvPr id="11" name="TextBox 10">
            <a:extLst>
              <a:ext uri="{FF2B5EF4-FFF2-40B4-BE49-F238E27FC236}">
                <a16:creationId xmlns:a16="http://schemas.microsoft.com/office/drawing/2014/main" id="{8BDDFE6A-42B2-288D-DE38-A474A18B0CB9}"/>
              </a:ext>
            </a:extLst>
          </p:cNvPr>
          <p:cNvSpPr txBox="1"/>
          <p:nvPr userDrawn="1"/>
        </p:nvSpPr>
        <p:spPr>
          <a:xfrm>
            <a:off x="766926" y="1497987"/>
            <a:ext cx="10624483" cy="954107"/>
          </a:xfrm>
          <a:prstGeom prst="rect">
            <a:avLst/>
          </a:prstGeom>
          <a:solidFill>
            <a:srgbClr val="FFA711"/>
          </a:solidFill>
          <a:ln w="28575">
            <a:solidFill>
              <a:srgbClr val="FFA711"/>
            </a:solidFill>
          </a:ln>
        </p:spPr>
        <p:txBody>
          <a:bodyPr wrap="square">
            <a:spAutoFit/>
          </a:bodyPr>
          <a:lstStyle/>
          <a:p>
            <a:pPr algn="ctr"/>
            <a:r>
              <a:rPr lang="en-US" sz="2800" b="1">
                <a:solidFill>
                  <a:schemeClr val="bg1"/>
                </a:solidFill>
                <a:latin typeface="Frutiger LT Pro 57 Condensed" panose="020B0606020204020204" pitchFamily="34" charset="0"/>
                <a:ea typeface="+mj-ea"/>
                <a:cs typeface="+mj-cs"/>
              </a:rPr>
              <a:t>How do we ensure meaningful + competent</a:t>
            </a:r>
          </a:p>
          <a:p>
            <a:pPr algn="ctr"/>
            <a:r>
              <a:rPr lang="en-US" sz="2800" b="1">
                <a:solidFill>
                  <a:schemeClr val="bg1"/>
                </a:solidFill>
                <a:latin typeface="Frutiger LT Pro 57 Condensed" panose="020B0606020204020204" pitchFamily="34" charset="0"/>
                <a:ea typeface="+mj-ea"/>
                <a:cs typeface="+mj-cs"/>
              </a:rPr>
              <a:t>interpretation on pro bono matters?</a:t>
            </a:r>
          </a:p>
        </p:txBody>
      </p:sp>
      <p:sp>
        <p:nvSpPr>
          <p:cNvPr id="12" name="TextBox 11">
            <a:extLst>
              <a:ext uri="{FF2B5EF4-FFF2-40B4-BE49-F238E27FC236}">
                <a16:creationId xmlns:a16="http://schemas.microsoft.com/office/drawing/2014/main" id="{FAAFFAC0-49E4-D53B-4E8E-CFEC442C29CB}"/>
              </a:ext>
            </a:extLst>
          </p:cNvPr>
          <p:cNvSpPr txBox="1"/>
          <p:nvPr userDrawn="1"/>
        </p:nvSpPr>
        <p:spPr>
          <a:xfrm>
            <a:off x="1469311" y="5345515"/>
            <a:ext cx="9253378" cy="830997"/>
          </a:xfrm>
          <a:prstGeom prst="rect">
            <a:avLst/>
          </a:prstGeom>
          <a:noFill/>
        </p:spPr>
        <p:txBody>
          <a:bodyPr wrap="square" rtlCol="0">
            <a:spAutoFit/>
          </a:bodyPr>
          <a:lstStyle/>
          <a:p>
            <a:pPr algn="ctr"/>
            <a:r>
              <a:rPr lang="en-US" sz="2400" b="1">
                <a:latin typeface="Frutiger LT Pro 57 Condensed" panose="020B0606020204020204" pitchFamily="34" charset="0"/>
                <a:ea typeface="+mj-ea"/>
                <a:cs typeface="+mj-cs"/>
              </a:rPr>
              <a:t>Recorded trainings: </a:t>
            </a:r>
            <a:br>
              <a:rPr lang="en-US" sz="2400">
                <a:latin typeface="Frutiger LT Pro 57 Condensed" panose="020B0606020204020204" pitchFamily="34" charset="0"/>
                <a:ea typeface="+mj-ea"/>
                <a:cs typeface="+mj-cs"/>
              </a:rPr>
            </a:br>
            <a:r>
              <a:rPr lang="en-US" sz="2400">
                <a:latin typeface="Frutiger LT Pro 57 Condensed" panose="020B0606020204020204" pitchFamily="34" charset="0"/>
                <a:ea typeface="+mj-ea"/>
                <a:cs typeface="+mj-cs"/>
              </a:rPr>
              <a:t>Interpretation | Working With Interpreters | Trauma-Informed Lawyering</a:t>
            </a:r>
          </a:p>
        </p:txBody>
      </p:sp>
      <p:sp>
        <p:nvSpPr>
          <p:cNvPr id="13" name="Right Triangle 12">
            <a:extLst>
              <a:ext uri="{FF2B5EF4-FFF2-40B4-BE49-F238E27FC236}">
                <a16:creationId xmlns:a16="http://schemas.microsoft.com/office/drawing/2014/main" id="{43043FEC-B5B9-3CF3-9938-BCFA7478D1D9}"/>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5A19C97-6D1C-6310-6C91-28E1AA4B8BF0}"/>
              </a:ext>
            </a:extLst>
          </p:cNvPr>
          <p:cNvGrpSpPr/>
          <p:nvPr userDrawn="1"/>
        </p:nvGrpSpPr>
        <p:grpSpPr>
          <a:xfrm>
            <a:off x="2890855" y="2734945"/>
            <a:ext cx="6410291" cy="2493618"/>
            <a:chOff x="2869824" y="2734945"/>
            <a:chExt cx="6410291" cy="2493618"/>
          </a:xfrm>
        </p:grpSpPr>
        <p:cxnSp>
          <p:nvCxnSpPr>
            <p:cNvPr id="15" name="Straight Connector 14">
              <a:extLst>
                <a:ext uri="{FF2B5EF4-FFF2-40B4-BE49-F238E27FC236}">
                  <a16:creationId xmlns:a16="http://schemas.microsoft.com/office/drawing/2014/main" id="{90B8B7D6-A92B-A813-4539-95571251C966}"/>
                </a:ext>
              </a:extLst>
            </p:cNvPr>
            <p:cNvCxnSpPr>
              <a:cxnSpLocks/>
            </p:cNvCxnSpPr>
            <p:nvPr/>
          </p:nvCxnSpPr>
          <p:spPr>
            <a:xfrm>
              <a:off x="2869824" y="2734945"/>
              <a:ext cx="0" cy="2431951"/>
            </a:xfrm>
            <a:prstGeom prst="line">
              <a:avLst/>
            </a:prstGeom>
            <a:ln w="57150">
              <a:solidFill>
                <a:srgbClr val="E41C39"/>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BD73F93-F6DE-C4E1-F27D-EF8E41FBF72B}"/>
                </a:ext>
              </a:extLst>
            </p:cNvPr>
            <p:cNvCxnSpPr>
              <a:cxnSpLocks/>
            </p:cNvCxnSpPr>
            <p:nvPr/>
          </p:nvCxnSpPr>
          <p:spPr>
            <a:xfrm>
              <a:off x="6074970" y="2750163"/>
              <a:ext cx="0" cy="2431951"/>
            </a:xfrm>
            <a:prstGeom prst="line">
              <a:avLst/>
            </a:prstGeom>
            <a:ln w="57150">
              <a:solidFill>
                <a:srgbClr val="E41C39"/>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E59FC40-739B-E359-78E4-79AA30D55624}"/>
                </a:ext>
              </a:extLst>
            </p:cNvPr>
            <p:cNvCxnSpPr>
              <a:cxnSpLocks/>
            </p:cNvCxnSpPr>
            <p:nvPr/>
          </p:nvCxnSpPr>
          <p:spPr>
            <a:xfrm>
              <a:off x="9280115" y="2796612"/>
              <a:ext cx="0" cy="2431951"/>
            </a:xfrm>
            <a:prstGeom prst="line">
              <a:avLst/>
            </a:prstGeom>
            <a:ln w="57150">
              <a:solidFill>
                <a:srgbClr val="E41C39"/>
              </a:solidFill>
            </a:ln>
          </p:spPr>
          <p:style>
            <a:lnRef idx="1">
              <a:schemeClr val="accent2"/>
            </a:lnRef>
            <a:fillRef idx="0">
              <a:schemeClr val="accent2"/>
            </a:fillRef>
            <a:effectRef idx="0">
              <a:schemeClr val="accent2"/>
            </a:effectRef>
            <a:fontRef idx="minor">
              <a:schemeClr val="tx1"/>
            </a:fontRef>
          </p:style>
        </p:cxnSp>
      </p:grpSp>
      <p:sp>
        <p:nvSpPr>
          <p:cNvPr id="18" name="TextBox 17">
            <a:extLst>
              <a:ext uri="{FF2B5EF4-FFF2-40B4-BE49-F238E27FC236}">
                <a16:creationId xmlns:a16="http://schemas.microsoft.com/office/drawing/2014/main" id="{C6133A47-80B9-EE14-1689-E9D679AA2C9C}"/>
              </a:ext>
            </a:extLst>
          </p:cNvPr>
          <p:cNvSpPr txBox="1"/>
          <p:nvPr userDrawn="1"/>
        </p:nvSpPr>
        <p:spPr>
          <a:xfrm>
            <a:off x="542707" y="3429000"/>
            <a:ext cx="2327117" cy="523220"/>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Ask clients</a:t>
            </a:r>
          </a:p>
        </p:txBody>
      </p:sp>
      <p:sp>
        <p:nvSpPr>
          <p:cNvPr id="19" name="TextBox 18">
            <a:extLst>
              <a:ext uri="{FF2B5EF4-FFF2-40B4-BE49-F238E27FC236}">
                <a16:creationId xmlns:a16="http://schemas.microsoft.com/office/drawing/2014/main" id="{EBD00A52-65EB-5F5E-0AAF-4487289F3CA4}"/>
              </a:ext>
            </a:extLst>
          </p:cNvPr>
          <p:cNvSpPr txBox="1"/>
          <p:nvPr userDrawn="1"/>
        </p:nvSpPr>
        <p:spPr>
          <a:xfrm>
            <a:off x="2987811" y="3329061"/>
            <a:ext cx="3014232" cy="954107"/>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Secure </a:t>
            </a:r>
            <a:br>
              <a:rPr lang="en-US" sz="2800">
                <a:latin typeface="Frutiger LT Pro 57 Condensed" panose="020B0606020204020204" pitchFamily="34" charset="0"/>
                <a:ea typeface="+mj-ea"/>
                <a:cs typeface="+mj-cs"/>
              </a:rPr>
            </a:br>
            <a:r>
              <a:rPr lang="en-US" sz="2800">
                <a:latin typeface="Frutiger LT Pro 57 Condensed" panose="020B0606020204020204" pitchFamily="34" charset="0"/>
                <a:ea typeface="+mj-ea"/>
                <a:cs typeface="+mj-cs"/>
              </a:rPr>
              <a:t>interpretation</a:t>
            </a:r>
          </a:p>
        </p:txBody>
      </p:sp>
      <p:sp>
        <p:nvSpPr>
          <p:cNvPr id="20" name="TextBox 19">
            <a:extLst>
              <a:ext uri="{FF2B5EF4-FFF2-40B4-BE49-F238E27FC236}">
                <a16:creationId xmlns:a16="http://schemas.microsoft.com/office/drawing/2014/main" id="{73AC04F6-F98C-55DF-F7FE-B60A68BD2D91}"/>
              </a:ext>
            </a:extLst>
          </p:cNvPr>
          <p:cNvSpPr txBox="1"/>
          <p:nvPr userDrawn="1"/>
        </p:nvSpPr>
        <p:spPr>
          <a:xfrm>
            <a:off x="6307362" y="3329063"/>
            <a:ext cx="2811139" cy="954107"/>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Do not use </a:t>
            </a:r>
            <a:br>
              <a:rPr lang="en-US" sz="2800">
                <a:latin typeface="Frutiger LT Pro 57 Condensed" panose="020B0606020204020204" pitchFamily="34" charset="0"/>
                <a:ea typeface="+mj-ea"/>
                <a:cs typeface="+mj-cs"/>
              </a:rPr>
            </a:br>
            <a:r>
              <a:rPr lang="en-US" sz="2800">
                <a:latin typeface="Frutiger LT Pro 57 Condensed" panose="020B0606020204020204" pitchFamily="34" charset="0"/>
                <a:ea typeface="+mj-ea"/>
                <a:cs typeface="+mj-cs"/>
              </a:rPr>
              <a:t>family or friends</a:t>
            </a:r>
          </a:p>
        </p:txBody>
      </p:sp>
      <p:sp>
        <p:nvSpPr>
          <p:cNvPr id="21" name="TextBox 20">
            <a:extLst>
              <a:ext uri="{FF2B5EF4-FFF2-40B4-BE49-F238E27FC236}">
                <a16:creationId xmlns:a16="http://schemas.microsoft.com/office/drawing/2014/main" id="{1105F0C2-A3C6-6A38-0C03-6820D31FB96D}"/>
              </a:ext>
            </a:extLst>
          </p:cNvPr>
          <p:cNvSpPr txBox="1"/>
          <p:nvPr userDrawn="1"/>
        </p:nvSpPr>
        <p:spPr>
          <a:xfrm>
            <a:off x="9280115" y="3329063"/>
            <a:ext cx="2111305" cy="954107"/>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Ensure</a:t>
            </a:r>
          </a:p>
          <a:p>
            <a:pPr algn="ctr"/>
            <a:r>
              <a:rPr lang="en-US" sz="2800">
                <a:latin typeface="Frutiger LT Pro 57 Condensed" panose="020B0606020204020204" pitchFamily="34" charset="0"/>
                <a:ea typeface="+mj-ea"/>
                <a:cs typeface="+mj-cs"/>
              </a:rPr>
              <a:t>quality</a:t>
            </a:r>
          </a:p>
        </p:txBody>
      </p:sp>
      <p:pic>
        <p:nvPicPr>
          <p:cNvPr id="22" name="Picture 21" descr="A red and yellow arrows&#10;&#10;Description automatically generated">
            <a:extLst>
              <a:ext uri="{FF2B5EF4-FFF2-40B4-BE49-F238E27FC236}">
                <a16:creationId xmlns:a16="http://schemas.microsoft.com/office/drawing/2014/main" id="{FD1F204F-A2FA-CE0C-0BA2-21D8978139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012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ient Qualifications">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589961C-A908-9AB9-B55E-68825C3A96B6}"/>
              </a:ext>
            </a:extLst>
          </p:cNvPr>
          <p:cNvSpPr txBox="1">
            <a:spLocks/>
          </p:cNvSpPr>
          <p:nvPr userDrawn="1"/>
        </p:nvSpPr>
        <p:spPr>
          <a:xfrm>
            <a:off x="614855" y="756745"/>
            <a:ext cx="10972800" cy="7567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D20028"/>
                </a:solidFill>
                <a:latin typeface="Frutiger LT Pro 57 Condensed" panose="020B0606020204020204"/>
              </a:rPr>
              <a:t>Client Qualifications</a:t>
            </a:r>
          </a:p>
        </p:txBody>
      </p:sp>
      <p:sp>
        <p:nvSpPr>
          <p:cNvPr id="7" name="TextBox 6">
            <a:extLst>
              <a:ext uri="{FF2B5EF4-FFF2-40B4-BE49-F238E27FC236}">
                <a16:creationId xmlns:a16="http://schemas.microsoft.com/office/drawing/2014/main" id="{30F67C76-9FBC-F878-CF8D-91BCB8759E39}"/>
              </a:ext>
            </a:extLst>
          </p:cNvPr>
          <p:cNvSpPr txBox="1"/>
          <p:nvPr userDrawn="1"/>
        </p:nvSpPr>
        <p:spPr>
          <a:xfrm>
            <a:off x="2504937" y="1719968"/>
            <a:ext cx="7182126" cy="522475"/>
          </a:xfrm>
          <a:prstGeom prst="rect">
            <a:avLst/>
          </a:prstGeom>
          <a:solidFill>
            <a:srgbClr val="FFA711"/>
          </a:solidFill>
          <a:ln w="28575">
            <a:solidFill>
              <a:srgbClr val="FFA711"/>
            </a:solidFill>
          </a:ln>
        </p:spPr>
        <p:txBody>
          <a:bodyPr wrap="square">
            <a:spAutoFit/>
          </a:bodyPr>
          <a:lstStyle/>
          <a:p>
            <a:pPr algn="ctr"/>
            <a:r>
              <a:rPr lang="en-US" sz="2800" b="1">
                <a:solidFill>
                  <a:schemeClr val="bg1"/>
                </a:solidFill>
                <a:latin typeface="Frutiger LT Pro 57 Condensed" panose="020B0606020204020204" pitchFamily="34" charset="0"/>
                <a:ea typeface="+mj-ea"/>
                <a:cs typeface="+mj-cs"/>
              </a:rPr>
              <a:t>To qualify for services, clients must…</a:t>
            </a:r>
          </a:p>
        </p:txBody>
      </p:sp>
      <p:sp>
        <p:nvSpPr>
          <p:cNvPr id="8" name="TextBox 7">
            <a:extLst>
              <a:ext uri="{FF2B5EF4-FFF2-40B4-BE49-F238E27FC236}">
                <a16:creationId xmlns:a16="http://schemas.microsoft.com/office/drawing/2014/main" id="{FC1A7075-0973-0F2D-1CCB-F9B2BF5EA792}"/>
              </a:ext>
            </a:extLst>
          </p:cNvPr>
          <p:cNvSpPr txBox="1"/>
          <p:nvPr userDrawn="1"/>
        </p:nvSpPr>
        <p:spPr>
          <a:xfrm>
            <a:off x="614855" y="2624203"/>
            <a:ext cx="10962290" cy="3416320"/>
          </a:xfrm>
          <a:prstGeom prst="rect">
            <a:avLst/>
          </a:prstGeom>
          <a:noFill/>
          <a:ln w="28575">
            <a:noFill/>
          </a:ln>
        </p:spPr>
        <p:txBody>
          <a:bodyPr wrap="square">
            <a:spAutoFit/>
          </a:bodyPr>
          <a:lstStyle/>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Identify as a </a:t>
            </a:r>
            <a:r>
              <a:rPr lang="en-US" sz="2400" b="1">
                <a:latin typeface="Frutiger LT Pro 57 Condensed" panose="020B0606020204020204" pitchFamily="34" charset="0"/>
                <a:ea typeface="+mj-ea"/>
                <a:cs typeface="+mj-cs"/>
              </a:rPr>
              <a:t>woman</a:t>
            </a:r>
            <a:br>
              <a:rPr lang="en-US" sz="2600">
                <a:latin typeface="Frutiger LT Pro 57 Condensed" panose="020B0606020204020204" pitchFamily="34" charset="0"/>
                <a:ea typeface="+mj-ea"/>
                <a:cs typeface="+mj-cs"/>
              </a:rPr>
            </a:br>
            <a:r>
              <a:rPr lang="en-US" sz="1200">
                <a:latin typeface="Frutiger LT Pro 57 Condensed" panose="020B0606020204020204" pitchFamily="34" charset="0"/>
                <a:ea typeface="+mj-ea"/>
                <a:cs typeface="+mj-cs"/>
              </a:rPr>
              <a:t> </a:t>
            </a:r>
          </a:p>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Live in </a:t>
            </a:r>
            <a:r>
              <a:rPr lang="en-US" sz="2400" b="1">
                <a:latin typeface="Frutiger LT Pro 57 Condensed" panose="020B0606020204020204" pitchFamily="34" charset="0"/>
                <a:ea typeface="+mj-ea"/>
                <a:cs typeface="+mj-cs"/>
              </a:rPr>
              <a:t>Bronx, Brooklyn, Manhattan, Queens, Staten Island</a:t>
            </a:r>
            <a:br>
              <a:rPr lang="en-US" sz="2600">
                <a:latin typeface="Frutiger LT Pro 57 Condensed" panose="020B0606020204020204" pitchFamily="34" charset="0"/>
                <a:ea typeface="+mj-ea"/>
                <a:cs typeface="+mj-cs"/>
              </a:rPr>
            </a:br>
            <a:r>
              <a:rPr lang="en-US" sz="1200">
                <a:latin typeface="Frutiger LT Pro 57 Condensed" panose="020B0606020204020204" pitchFamily="34" charset="0"/>
                <a:ea typeface="+mj-ea"/>
                <a:cs typeface="+mj-cs"/>
              </a:rPr>
              <a:t> </a:t>
            </a:r>
          </a:p>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Have a legal issue in an area where Her Justice has expertise: </a:t>
            </a:r>
            <a:r>
              <a:rPr lang="en-US" sz="2400" b="1">
                <a:latin typeface="Frutiger LT Pro 57 Condensed" panose="020B0606020204020204" pitchFamily="34" charset="0"/>
                <a:ea typeface="+mj-ea"/>
                <a:cs typeface="+mj-cs"/>
              </a:rPr>
              <a:t>family; matrimonial; immigration law</a:t>
            </a:r>
            <a:br>
              <a:rPr lang="en-US" sz="2600">
                <a:latin typeface="Frutiger LT Pro 57 Condensed" panose="020B0606020204020204" pitchFamily="34" charset="0"/>
                <a:ea typeface="+mj-ea"/>
                <a:cs typeface="+mj-cs"/>
              </a:rPr>
            </a:br>
            <a:endParaRPr lang="en-US" sz="1200">
              <a:latin typeface="Frutiger LT Pro 57 Condensed" panose="020B0606020204020204" pitchFamily="34" charset="0"/>
              <a:ea typeface="+mj-ea"/>
              <a:cs typeface="+mj-cs"/>
            </a:endParaRPr>
          </a:p>
          <a:p>
            <a:pPr marL="914400" lvl="1"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For family/matrimonial: have an open family court or divorce case </a:t>
            </a:r>
            <a:r>
              <a:rPr lang="en-US" sz="2400" b="1">
                <a:latin typeface="Frutiger LT Pro 57 Condensed" panose="020B0606020204020204" pitchFamily="34" charset="0"/>
                <a:ea typeface="+mj-ea"/>
                <a:cs typeface="+mj-cs"/>
              </a:rPr>
              <a:t>in NYC</a:t>
            </a:r>
            <a:r>
              <a:rPr lang="en-US" sz="2400">
                <a:latin typeface="Frutiger LT Pro 57 Condensed" panose="020B0606020204020204" pitchFamily="34" charset="0"/>
                <a:ea typeface="+mj-ea"/>
                <a:cs typeface="+mj-cs"/>
              </a:rPr>
              <a:t> or the case can be filed </a:t>
            </a:r>
            <a:r>
              <a:rPr lang="en-US" sz="2400" b="1">
                <a:latin typeface="Frutiger LT Pro 57 Condensed" panose="020B0606020204020204" pitchFamily="34" charset="0"/>
                <a:ea typeface="+mj-ea"/>
                <a:cs typeface="+mj-cs"/>
              </a:rPr>
              <a:t>in NYC</a:t>
            </a:r>
            <a:br>
              <a:rPr lang="en-US" sz="2600">
                <a:latin typeface="Frutiger LT Pro 57 Condensed" panose="020B0606020204020204" pitchFamily="34" charset="0"/>
                <a:ea typeface="+mj-ea"/>
                <a:cs typeface="+mj-cs"/>
              </a:rPr>
            </a:br>
            <a:r>
              <a:rPr lang="en-US" sz="1200">
                <a:latin typeface="Frutiger LT Pro 57 Condensed" panose="020B0606020204020204" pitchFamily="34" charset="0"/>
                <a:ea typeface="+mj-ea"/>
                <a:cs typeface="+mj-cs"/>
              </a:rPr>
              <a:t> </a:t>
            </a:r>
          </a:p>
          <a:p>
            <a:pPr marL="457200" indent="-457200">
              <a:buClr>
                <a:schemeClr val="accent2"/>
              </a:buClr>
              <a:buFont typeface="Arial" panose="020B0604020202020204" pitchFamily="34" charset="0"/>
              <a:buChar char="•"/>
            </a:pPr>
            <a:r>
              <a:rPr lang="en-US" sz="2400">
                <a:latin typeface="Frutiger LT Pro 57 Condensed" panose="020B0606020204020204" pitchFamily="34" charset="0"/>
                <a:ea typeface="+mj-ea"/>
                <a:cs typeface="+mj-cs"/>
              </a:rPr>
              <a:t>Have income at or below </a:t>
            </a:r>
            <a:r>
              <a:rPr lang="en-US" sz="2400" b="1">
                <a:latin typeface="Frutiger LT Pro 57 Condensed" panose="020B0606020204020204" pitchFamily="34" charset="0"/>
                <a:ea typeface="+mj-ea"/>
                <a:cs typeface="+mj-cs"/>
              </a:rPr>
              <a:t>200% of the federal poverty guideline</a:t>
            </a:r>
          </a:p>
        </p:txBody>
      </p:sp>
      <p:sp>
        <p:nvSpPr>
          <p:cNvPr id="9" name="Right Triangle 8">
            <a:extLst>
              <a:ext uri="{FF2B5EF4-FFF2-40B4-BE49-F238E27FC236}">
                <a16:creationId xmlns:a16="http://schemas.microsoft.com/office/drawing/2014/main" id="{F50FB006-C4DC-7C6A-1F3A-BA38172EE18C}"/>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ed and yellow arrows&#10;&#10;Description automatically generated">
            <a:extLst>
              <a:ext uri="{FF2B5EF4-FFF2-40B4-BE49-F238E27FC236}">
                <a16:creationId xmlns:a16="http://schemas.microsoft.com/office/drawing/2014/main" id="{100BE298-8F88-E127-88EC-FF67083664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67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0A692A0-B157-8146-07F2-3475A2A23BF9}"/>
              </a:ext>
            </a:extLst>
          </p:cNvPr>
          <p:cNvSpPr/>
          <p:nvPr userDrawn="1"/>
        </p:nvSpPr>
        <p:spPr>
          <a:xfrm flipH="1">
            <a:off x="7790131" y="3429001"/>
            <a:ext cx="4401866" cy="3428999"/>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7">
            <a:extLst>
              <a:ext uri="{FF2B5EF4-FFF2-40B4-BE49-F238E27FC236}">
                <a16:creationId xmlns:a16="http://schemas.microsoft.com/office/drawing/2014/main" id="{6B542352-A624-AB06-B057-9DEE485D7A01}"/>
              </a:ext>
            </a:extLst>
          </p:cNvPr>
          <p:cNvSpPr/>
          <p:nvPr userDrawn="1"/>
        </p:nvSpPr>
        <p:spPr>
          <a:xfrm>
            <a:off x="-16613" y="2662488"/>
            <a:ext cx="8387553" cy="287545"/>
          </a:xfrm>
          <a:custGeom>
            <a:avLst/>
            <a:gdLst>
              <a:gd name="connsiteX0" fmla="*/ 0 w 7504387"/>
              <a:gd name="connsiteY0" fmla="*/ 244366 h 244366"/>
              <a:gd name="connsiteX1" fmla="*/ 61092 w 7504387"/>
              <a:gd name="connsiteY1" fmla="*/ 0 h 244366"/>
              <a:gd name="connsiteX2" fmla="*/ 7504387 w 7504387"/>
              <a:gd name="connsiteY2" fmla="*/ 0 h 244366"/>
              <a:gd name="connsiteX3" fmla="*/ 7443296 w 7504387"/>
              <a:gd name="connsiteY3" fmla="*/ 244366 h 244366"/>
              <a:gd name="connsiteX4" fmla="*/ 0 w 7504387"/>
              <a:gd name="connsiteY4" fmla="*/ 244366 h 244366"/>
              <a:gd name="connsiteX0" fmla="*/ 78608 w 7443295"/>
              <a:gd name="connsiteY0" fmla="*/ 295166 h 295166"/>
              <a:gd name="connsiteX1" fmla="*/ 0 w 7443295"/>
              <a:gd name="connsiteY1" fmla="*/ 0 h 295166"/>
              <a:gd name="connsiteX2" fmla="*/ 7443295 w 7443295"/>
              <a:gd name="connsiteY2" fmla="*/ 0 h 295166"/>
              <a:gd name="connsiteX3" fmla="*/ 7382204 w 7443295"/>
              <a:gd name="connsiteY3" fmla="*/ 244366 h 295166"/>
              <a:gd name="connsiteX4" fmla="*/ 78608 w 7443295"/>
              <a:gd name="connsiteY4" fmla="*/ 295166 h 295166"/>
              <a:gd name="connsiteX0" fmla="*/ 0 w 7364687"/>
              <a:gd name="connsiteY0" fmla="*/ 295166 h 295166"/>
              <a:gd name="connsiteX1" fmla="*/ 48392 w 7364687"/>
              <a:gd name="connsiteY1" fmla="*/ 0 h 295166"/>
              <a:gd name="connsiteX2" fmla="*/ 7364687 w 7364687"/>
              <a:gd name="connsiteY2" fmla="*/ 0 h 295166"/>
              <a:gd name="connsiteX3" fmla="*/ 7303596 w 7364687"/>
              <a:gd name="connsiteY3" fmla="*/ 244366 h 295166"/>
              <a:gd name="connsiteX4" fmla="*/ 0 w 7364687"/>
              <a:gd name="connsiteY4" fmla="*/ 295166 h 295166"/>
              <a:gd name="connsiteX0" fmla="*/ 0 w 7364687"/>
              <a:gd name="connsiteY0" fmla="*/ 295166 h 295166"/>
              <a:gd name="connsiteX1" fmla="*/ 10292 w 7364687"/>
              <a:gd name="connsiteY1" fmla="*/ 12700 h 295166"/>
              <a:gd name="connsiteX2" fmla="*/ 7364687 w 7364687"/>
              <a:gd name="connsiteY2" fmla="*/ 0 h 295166"/>
              <a:gd name="connsiteX3" fmla="*/ 7303596 w 7364687"/>
              <a:gd name="connsiteY3" fmla="*/ 244366 h 295166"/>
              <a:gd name="connsiteX4" fmla="*/ 0 w 7364687"/>
              <a:gd name="connsiteY4" fmla="*/ 295166 h 295166"/>
              <a:gd name="connsiteX0" fmla="*/ 27808 w 7392495"/>
              <a:gd name="connsiteY0" fmla="*/ 295166 h 295166"/>
              <a:gd name="connsiteX1" fmla="*/ 0 w 7392495"/>
              <a:gd name="connsiteY1" fmla="*/ 25400 h 295166"/>
              <a:gd name="connsiteX2" fmla="*/ 7392495 w 7392495"/>
              <a:gd name="connsiteY2" fmla="*/ 0 h 295166"/>
              <a:gd name="connsiteX3" fmla="*/ 7331404 w 7392495"/>
              <a:gd name="connsiteY3" fmla="*/ 244366 h 295166"/>
              <a:gd name="connsiteX4" fmla="*/ 27808 w 7392495"/>
              <a:gd name="connsiteY4" fmla="*/ 295166 h 295166"/>
              <a:gd name="connsiteX0" fmla="*/ 0 w 7555187"/>
              <a:gd name="connsiteY0" fmla="*/ 295166 h 295166"/>
              <a:gd name="connsiteX1" fmla="*/ 162692 w 7555187"/>
              <a:gd name="connsiteY1" fmla="*/ 25400 h 295166"/>
              <a:gd name="connsiteX2" fmla="*/ 7555187 w 7555187"/>
              <a:gd name="connsiteY2" fmla="*/ 0 h 295166"/>
              <a:gd name="connsiteX3" fmla="*/ 7494096 w 7555187"/>
              <a:gd name="connsiteY3" fmla="*/ 244366 h 295166"/>
              <a:gd name="connsiteX4" fmla="*/ 0 w 7555187"/>
              <a:gd name="connsiteY4" fmla="*/ 295166 h 295166"/>
              <a:gd name="connsiteX0" fmla="*/ 0 w 7539947"/>
              <a:gd name="connsiteY0" fmla="*/ 295166 h 295166"/>
              <a:gd name="connsiteX1" fmla="*/ 147452 w 7539947"/>
              <a:gd name="connsiteY1" fmla="*/ 2540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533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2327" h="287546">
                <a:moveTo>
                  <a:pt x="0" y="287546"/>
                </a:moveTo>
                <a:cubicBezTo>
                  <a:pt x="891" y="202704"/>
                  <a:pt x="-358" y="117862"/>
                  <a:pt x="533" y="33020"/>
                </a:cubicBezTo>
                <a:lnTo>
                  <a:pt x="7532327" y="0"/>
                </a:lnTo>
                <a:lnTo>
                  <a:pt x="7471236" y="244366"/>
                </a:lnTo>
                <a:lnTo>
                  <a:pt x="0" y="287546"/>
                </a:lnTo>
                <a:close/>
              </a:path>
            </a:pathLst>
          </a:custGeom>
          <a:solidFill>
            <a:srgbClr val="D200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0028"/>
              </a:solidFill>
            </a:endParaRPr>
          </a:p>
        </p:txBody>
      </p:sp>
      <p:pic>
        <p:nvPicPr>
          <p:cNvPr id="9" name="Picture 8" descr="A white text on a black background&#10;&#10;Description automatically generated">
            <a:extLst>
              <a:ext uri="{FF2B5EF4-FFF2-40B4-BE49-F238E27FC236}">
                <a16:creationId xmlns:a16="http://schemas.microsoft.com/office/drawing/2014/main" id="{E907F77D-B39F-FE3F-EDE6-70EBB7E655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9700" y="6300344"/>
            <a:ext cx="1596122" cy="311553"/>
          </a:xfrm>
          <a:prstGeom prst="rect">
            <a:avLst/>
          </a:prstGeom>
        </p:spPr>
      </p:pic>
      <p:sp>
        <p:nvSpPr>
          <p:cNvPr id="3" name="Text Placeholder 2">
            <a:extLst>
              <a:ext uri="{FF2B5EF4-FFF2-40B4-BE49-F238E27FC236}">
                <a16:creationId xmlns:a16="http://schemas.microsoft.com/office/drawing/2014/main" id="{3CB6419D-6115-B6DA-8234-8EE2F03200F2}"/>
              </a:ext>
            </a:extLst>
          </p:cNvPr>
          <p:cNvSpPr>
            <a:spLocks noGrp="1"/>
          </p:cNvSpPr>
          <p:nvPr>
            <p:ph type="body" sz="quarter" idx="10" hasCustomPrompt="1"/>
          </p:nvPr>
        </p:nvSpPr>
        <p:spPr>
          <a:xfrm>
            <a:off x="2329007" y="1906838"/>
            <a:ext cx="6967328" cy="755650"/>
          </a:xfrm>
          <a:prstGeom prst="rect">
            <a:avLst/>
          </a:prstGeom>
        </p:spPr>
        <p:txBody>
          <a:bodyPr/>
          <a:lstStyle>
            <a:lvl1pPr marL="0" indent="0" algn="ctr">
              <a:buNone/>
              <a:defRPr sz="4000" b="1">
                <a:solidFill>
                  <a:srgbClr val="D20028"/>
                </a:solidFill>
                <a:latin typeface="Frutiger LT Pro 57 Condensed" panose="020B0606020204020204"/>
              </a:defRPr>
            </a:lvl1pPr>
          </a:lstStyle>
          <a:p>
            <a:pPr lvl="0"/>
            <a:r>
              <a:rPr lang="en-US"/>
              <a:t>Section Title Goes Here</a:t>
            </a:r>
          </a:p>
        </p:txBody>
      </p:sp>
    </p:spTree>
    <p:extLst>
      <p:ext uri="{BB962C8B-B14F-4D97-AF65-F5344CB8AC3E}">
        <p14:creationId xmlns:p14="http://schemas.microsoft.com/office/powerpoint/2010/main" val="3059552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eneral Body Slide">
    <p:spTree>
      <p:nvGrpSpPr>
        <p:cNvPr id="1" name=""/>
        <p:cNvGrpSpPr/>
        <p:nvPr/>
      </p:nvGrpSpPr>
      <p:grpSpPr>
        <a:xfrm>
          <a:off x="0" y="0"/>
          <a:ext cx="0" cy="0"/>
          <a:chOff x="0" y="0"/>
          <a:chExt cx="0" cy="0"/>
        </a:xfrm>
      </p:grpSpPr>
      <p:sp>
        <p:nvSpPr>
          <p:cNvPr id="10" name="Right Triangle 9">
            <a:extLst>
              <a:ext uri="{FF2B5EF4-FFF2-40B4-BE49-F238E27FC236}">
                <a16:creationId xmlns:a16="http://schemas.microsoft.com/office/drawing/2014/main" id="{7C69D85E-A341-0C35-5644-8803265D6025}"/>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B0890C3D-1439-AD33-F5E3-CB5DD48FAF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44CCD2B-9A71-C1F9-56CB-636DD7CAEA99}"/>
              </a:ext>
            </a:extLst>
          </p:cNvPr>
          <p:cNvSpPr>
            <a:spLocks noGrp="1"/>
          </p:cNvSpPr>
          <p:nvPr>
            <p:ph type="body" sz="quarter" idx="11" hasCustomPrompt="1"/>
          </p:nvPr>
        </p:nvSpPr>
        <p:spPr>
          <a:xfrm>
            <a:off x="838200" y="1690687"/>
            <a:ext cx="10515599" cy="4486277"/>
          </a:xfrm>
          <a:prstGeom prst="rect">
            <a:avLst/>
          </a:prstGeom>
        </p:spPr>
        <p:txBody>
          <a:bodyPr/>
          <a:lstStyle>
            <a:lvl1pPr>
              <a:defRPr sz="2600">
                <a:latin typeface="Frutiger LT Pro 57 Condensed" panose="020B0606020204020204"/>
              </a:defRPr>
            </a:lvl1pPr>
            <a:lvl2pPr>
              <a:defRPr sz="2600">
                <a:latin typeface="Frutiger LT Pro 57 Condensed" panose="020B0606020204020204"/>
              </a:defRPr>
            </a:lvl2pPr>
            <a:lvl3pPr>
              <a:defRPr sz="2600"/>
            </a:lvl3pPr>
            <a:lvl4pPr marL="1371600" indent="0">
              <a:buNone/>
              <a:defRPr/>
            </a:lvl4pPr>
          </a:lstStyle>
          <a:p>
            <a:pPr lvl="0"/>
            <a:r>
              <a:rPr lang="en-US"/>
              <a:t>Click to insert text</a:t>
            </a:r>
          </a:p>
          <a:p>
            <a:pPr lvl="1"/>
            <a:r>
              <a:rPr lang="en-US"/>
              <a:t>Second level</a:t>
            </a:r>
          </a:p>
          <a:p>
            <a:pPr lvl="2"/>
            <a:r>
              <a:rPr lang="en-US"/>
              <a:t>Third level</a:t>
            </a:r>
          </a:p>
          <a:p>
            <a:pPr lvl="3"/>
            <a:endParaRPr lang="en-US"/>
          </a:p>
          <a:p>
            <a:pPr lvl="1"/>
            <a:endParaRPr lang="en-US"/>
          </a:p>
        </p:txBody>
      </p:sp>
      <p:sp>
        <p:nvSpPr>
          <p:cNvPr id="6" name="Text Placeholder 5">
            <a:extLst>
              <a:ext uri="{FF2B5EF4-FFF2-40B4-BE49-F238E27FC236}">
                <a16:creationId xmlns:a16="http://schemas.microsoft.com/office/drawing/2014/main" id="{A73093C5-8551-B044-4AB8-BCB61591AE2C}"/>
              </a:ext>
            </a:extLst>
          </p:cNvPr>
          <p:cNvSpPr>
            <a:spLocks noGrp="1"/>
          </p:cNvSpPr>
          <p:nvPr>
            <p:ph type="body" sz="quarter" idx="12" hasCustomPrompt="1"/>
          </p:nvPr>
        </p:nvSpPr>
        <p:spPr>
          <a:xfrm>
            <a:off x="838199" y="681036"/>
            <a:ext cx="10515600" cy="901021"/>
          </a:xfrm>
        </p:spPr>
        <p:txBody>
          <a:bodyPr>
            <a:normAutofit/>
          </a:bodyPr>
          <a:lstStyle>
            <a:lvl1pPr>
              <a:defRPr sz="4400" b="1">
                <a:solidFill>
                  <a:srgbClr val="D20028"/>
                </a:solidFill>
              </a:defRPr>
            </a:lvl1pPr>
          </a:lstStyle>
          <a:p>
            <a:pPr lvl="0"/>
            <a:r>
              <a:rPr lang="en-US"/>
              <a:t>Heading </a:t>
            </a:r>
          </a:p>
        </p:txBody>
      </p:sp>
    </p:spTree>
    <p:extLst>
      <p:ext uri="{BB962C8B-B14F-4D97-AF65-F5344CB8AC3E}">
        <p14:creationId xmlns:p14="http://schemas.microsoft.com/office/powerpoint/2010/main" val="2154931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cial slide 1">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2F35964A-A7BE-1171-97D1-85B6CBC09364}"/>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F4A9E76-6ACD-FAA6-93CB-4A18815CDF2F}"/>
              </a:ext>
            </a:extLst>
          </p:cNvPr>
          <p:cNvGrpSpPr/>
          <p:nvPr/>
        </p:nvGrpSpPr>
        <p:grpSpPr>
          <a:xfrm>
            <a:off x="3935619" y="2742483"/>
            <a:ext cx="4281432" cy="2431951"/>
            <a:chOff x="3971036" y="2274780"/>
            <a:chExt cx="4281432" cy="2431951"/>
          </a:xfrm>
        </p:grpSpPr>
        <p:cxnSp>
          <p:nvCxnSpPr>
            <p:cNvPr id="16" name="Straight Connector 15">
              <a:extLst>
                <a:ext uri="{FF2B5EF4-FFF2-40B4-BE49-F238E27FC236}">
                  <a16:creationId xmlns:a16="http://schemas.microsoft.com/office/drawing/2014/main" id="{FCF4507A-9B4C-773B-D054-09E1F39B6C0A}"/>
                </a:ext>
              </a:extLst>
            </p:cNvPr>
            <p:cNvCxnSpPr>
              <a:cxnSpLocks/>
            </p:cNvCxnSpPr>
            <p:nvPr/>
          </p:nvCxnSpPr>
          <p:spPr>
            <a:xfrm>
              <a:off x="3971036" y="2274780"/>
              <a:ext cx="0" cy="2431951"/>
            </a:xfrm>
            <a:prstGeom prst="line">
              <a:avLst/>
            </a:prstGeom>
            <a:ln w="57150">
              <a:solidFill>
                <a:srgbClr val="FFA711"/>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21A0C8A5-7A78-2D7E-CF2C-2F21A738EB29}"/>
                </a:ext>
              </a:extLst>
            </p:cNvPr>
            <p:cNvCxnSpPr>
              <a:cxnSpLocks/>
            </p:cNvCxnSpPr>
            <p:nvPr/>
          </p:nvCxnSpPr>
          <p:spPr>
            <a:xfrm>
              <a:off x="8252468" y="2274780"/>
              <a:ext cx="0" cy="2431951"/>
            </a:xfrm>
            <a:prstGeom prst="line">
              <a:avLst/>
            </a:prstGeom>
            <a:ln w="57150">
              <a:solidFill>
                <a:srgbClr val="FFA711"/>
              </a:solidFill>
            </a:ln>
          </p:spPr>
          <p:style>
            <a:lnRef idx="1">
              <a:schemeClr val="accent2"/>
            </a:lnRef>
            <a:fillRef idx="0">
              <a:schemeClr val="accent2"/>
            </a:fillRef>
            <a:effectRef idx="0">
              <a:schemeClr val="accent2"/>
            </a:effectRef>
            <a:fontRef idx="minor">
              <a:schemeClr val="tx1"/>
            </a:fontRef>
          </p:style>
        </p:cxnSp>
      </p:grpSp>
      <p:pic>
        <p:nvPicPr>
          <p:cNvPr id="20" name="Picture 19" descr="A red and yellow arrows&#10;&#10;Description automatically generated">
            <a:extLst>
              <a:ext uri="{FF2B5EF4-FFF2-40B4-BE49-F238E27FC236}">
                <a16:creationId xmlns:a16="http://schemas.microsoft.com/office/drawing/2014/main" id="{51D1CF64-ADD0-5A44-00C0-B5B53996FE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AF75CDF4-AA7E-3549-F8E0-D50FEF6FDB71}"/>
              </a:ext>
            </a:extLst>
          </p:cNvPr>
          <p:cNvSpPr>
            <a:spLocks noGrp="1"/>
          </p:cNvSpPr>
          <p:nvPr>
            <p:ph type="title"/>
          </p:nvPr>
        </p:nvSpPr>
        <p:spPr>
          <a:xfrm>
            <a:off x="838200" y="681037"/>
            <a:ext cx="10515599" cy="730358"/>
          </a:xfrm>
          <a:prstGeom prst="rect">
            <a:avLst/>
          </a:prstGeom>
        </p:spPr>
        <p:txBody>
          <a:bodyPr>
            <a:normAutofit/>
          </a:bodyPr>
          <a:lstStyle>
            <a:lvl1pPr>
              <a:defRPr b="0"/>
            </a:lvl1pPr>
          </a:lstStyle>
          <a:p>
            <a:r>
              <a:rPr lang="en-US" b="1">
                <a:solidFill>
                  <a:srgbClr val="D20028"/>
                </a:solidFill>
                <a:latin typeface="Frutiger LT Pro 57 Condensed" panose="020B0606020204020204"/>
              </a:rPr>
              <a:t>Click to edit Master title style</a:t>
            </a:r>
          </a:p>
        </p:txBody>
      </p:sp>
      <p:sp>
        <p:nvSpPr>
          <p:cNvPr id="5" name="Text Placeholder 4">
            <a:extLst>
              <a:ext uri="{FF2B5EF4-FFF2-40B4-BE49-F238E27FC236}">
                <a16:creationId xmlns:a16="http://schemas.microsoft.com/office/drawing/2014/main" id="{BB4679D8-3570-BB1D-5E8F-FF09400E4B04}"/>
              </a:ext>
            </a:extLst>
          </p:cNvPr>
          <p:cNvSpPr>
            <a:spLocks noGrp="1"/>
          </p:cNvSpPr>
          <p:nvPr>
            <p:ph type="body" sz="quarter" idx="10" hasCustomPrompt="1"/>
          </p:nvPr>
        </p:nvSpPr>
        <p:spPr>
          <a:xfrm>
            <a:off x="838201" y="1816154"/>
            <a:ext cx="10515597" cy="521570"/>
          </a:xfrm>
          <a:prstGeom prst="rect">
            <a:avLst/>
          </a:prstGeom>
        </p:spPr>
        <p:txBody>
          <a:bodyPr/>
          <a:lstStyle>
            <a:lvl1pPr marL="0" indent="0">
              <a:buNone/>
              <a:defRPr/>
            </a:lvl1pPr>
          </a:lstStyle>
          <a:p>
            <a:pPr algn="ctr"/>
            <a:r>
              <a:rPr lang="en-US" sz="2800">
                <a:latin typeface="Frutiger LT Pro 57 Condensed" panose="020B0606020204020204" pitchFamily="34" charset="0"/>
                <a:ea typeface="+mj-ea"/>
                <a:cs typeface="+mj-cs"/>
              </a:rPr>
              <a:t>Opening note or context you want to add</a:t>
            </a:r>
          </a:p>
        </p:txBody>
      </p:sp>
      <p:sp>
        <p:nvSpPr>
          <p:cNvPr id="7" name="Text Placeholder 6">
            <a:extLst>
              <a:ext uri="{FF2B5EF4-FFF2-40B4-BE49-F238E27FC236}">
                <a16:creationId xmlns:a16="http://schemas.microsoft.com/office/drawing/2014/main" id="{8F14047F-5979-DA4E-AE15-9CCE8E8E6068}"/>
              </a:ext>
            </a:extLst>
          </p:cNvPr>
          <p:cNvSpPr>
            <a:spLocks noGrp="1"/>
          </p:cNvSpPr>
          <p:nvPr>
            <p:ph type="body" sz="quarter" idx="11" hasCustomPrompt="1"/>
          </p:nvPr>
        </p:nvSpPr>
        <p:spPr>
          <a:xfrm>
            <a:off x="838200" y="3469981"/>
            <a:ext cx="2637533" cy="523220"/>
          </a:xfrm>
          <a:prstGeom prst="rect">
            <a:avLst/>
          </a:prstGeom>
        </p:spPr>
        <p:txBody>
          <a:bodyPr/>
          <a:lstStyle>
            <a:lvl1pPr marL="0" indent="0" algn="ctr">
              <a:lnSpc>
                <a:spcPct val="100000"/>
              </a:lnSpc>
              <a:buNone/>
              <a:defRPr>
                <a:latin typeface="Frutiger LT Pro 57 Condensed" panose="020B0606020204020204"/>
              </a:defRPr>
            </a:lvl1pPr>
          </a:lstStyle>
          <a:p>
            <a:pPr lvl="0"/>
            <a:r>
              <a:rPr lang="en-US"/>
              <a:t>Three</a:t>
            </a:r>
          </a:p>
        </p:txBody>
      </p:sp>
      <p:sp>
        <p:nvSpPr>
          <p:cNvPr id="22" name="Text Placeholder 21">
            <a:extLst>
              <a:ext uri="{FF2B5EF4-FFF2-40B4-BE49-F238E27FC236}">
                <a16:creationId xmlns:a16="http://schemas.microsoft.com/office/drawing/2014/main" id="{5219C739-7842-1ABB-3367-EEA48A781D17}"/>
              </a:ext>
            </a:extLst>
          </p:cNvPr>
          <p:cNvSpPr>
            <a:spLocks noGrp="1"/>
          </p:cNvSpPr>
          <p:nvPr>
            <p:ph type="body" sz="quarter" idx="12" hasCustomPrompt="1"/>
          </p:nvPr>
        </p:nvSpPr>
        <p:spPr>
          <a:xfrm>
            <a:off x="4569225" y="3469981"/>
            <a:ext cx="3014221" cy="521570"/>
          </a:xfrm>
          <a:prstGeom prst="rect">
            <a:avLst/>
          </a:prstGeom>
        </p:spPr>
        <p:txBody>
          <a:bodyPr/>
          <a:lstStyle>
            <a:lvl1pPr marL="0" indent="0" algn="ctr">
              <a:buNone/>
              <a:defRPr>
                <a:latin typeface="Frutiger LT Pro 57 Condensed" panose="020B0606020204020204"/>
              </a:defRPr>
            </a:lvl1pPr>
          </a:lstStyle>
          <a:p>
            <a:pPr lvl="0"/>
            <a:r>
              <a:rPr lang="en-US"/>
              <a:t>Main</a:t>
            </a:r>
          </a:p>
        </p:txBody>
      </p:sp>
      <p:sp>
        <p:nvSpPr>
          <p:cNvPr id="24" name="Text Placeholder 23">
            <a:extLst>
              <a:ext uri="{FF2B5EF4-FFF2-40B4-BE49-F238E27FC236}">
                <a16:creationId xmlns:a16="http://schemas.microsoft.com/office/drawing/2014/main" id="{7540A3AD-3519-3532-2203-FA80785DA4DE}"/>
              </a:ext>
            </a:extLst>
          </p:cNvPr>
          <p:cNvSpPr>
            <a:spLocks noGrp="1"/>
          </p:cNvSpPr>
          <p:nvPr>
            <p:ph type="body" sz="quarter" idx="13" hasCustomPrompt="1"/>
          </p:nvPr>
        </p:nvSpPr>
        <p:spPr>
          <a:xfrm>
            <a:off x="8850657" y="3468331"/>
            <a:ext cx="2811137" cy="523220"/>
          </a:xfrm>
          <a:prstGeom prst="rect">
            <a:avLst/>
          </a:prstGeom>
        </p:spPr>
        <p:txBody>
          <a:bodyPr/>
          <a:lstStyle>
            <a:lvl1pPr marL="0" indent="0" algn="ctr">
              <a:buNone/>
              <a:defRPr sz="2800">
                <a:latin typeface="Frutiger LT Pro 57 Condensed" panose="020B0606020204020204"/>
              </a:defRPr>
            </a:lvl1pPr>
          </a:lstStyle>
          <a:p>
            <a:pPr lvl="0"/>
            <a:r>
              <a:rPr lang="en-US"/>
              <a:t>Ideas</a:t>
            </a:r>
          </a:p>
        </p:txBody>
      </p:sp>
      <p:sp>
        <p:nvSpPr>
          <p:cNvPr id="29" name="Text Placeholder 28">
            <a:extLst>
              <a:ext uri="{FF2B5EF4-FFF2-40B4-BE49-F238E27FC236}">
                <a16:creationId xmlns:a16="http://schemas.microsoft.com/office/drawing/2014/main" id="{6EDFE88A-1550-477C-8AD2-069BA5A76323}"/>
              </a:ext>
            </a:extLst>
          </p:cNvPr>
          <p:cNvSpPr>
            <a:spLocks noGrp="1"/>
          </p:cNvSpPr>
          <p:nvPr>
            <p:ph type="body" sz="quarter" idx="16" hasCustomPrompt="1"/>
          </p:nvPr>
        </p:nvSpPr>
        <p:spPr>
          <a:xfrm>
            <a:off x="838200" y="5571017"/>
            <a:ext cx="10515596" cy="521571"/>
          </a:xfrm>
          <a:prstGeom prst="rect">
            <a:avLst/>
          </a:prstGeom>
        </p:spPr>
        <p:txBody>
          <a:bodyPr/>
          <a:lstStyle>
            <a:lvl1pPr marL="0" indent="0" algn="ctr">
              <a:buNone/>
              <a:defRPr sz="2400">
                <a:latin typeface="Frutiger LT Pro 57 Condensed" panose="020B0606020204020204"/>
              </a:defRPr>
            </a:lvl1pPr>
          </a:lstStyle>
          <a:p>
            <a:pPr lvl="0"/>
            <a:r>
              <a:rPr lang="en-US"/>
              <a:t>Closing note that you want to add</a:t>
            </a:r>
          </a:p>
        </p:txBody>
      </p:sp>
    </p:spTree>
    <p:extLst>
      <p:ext uri="{BB962C8B-B14F-4D97-AF65-F5344CB8AC3E}">
        <p14:creationId xmlns:p14="http://schemas.microsoft.com/office/powerpoint/2010/main" val="397195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cial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411CBF-AC1D-1544-9D5F-E116681330C3}"/>
              </a:ext>
            </a:extLst>
          </p:cNvPr>
          <p:cNvSpPr/>
          <p:nvPr userDrawn="1"/>
        </p:nvSpPr>
        <p:spPr>
          <a:xfrm>
            <a:off x="6096000" y="1725855"/>
            <a:ext cx="5257800" cy="4325810"/>
          </a:xfrm>
          <a:prstGeom prst="rect">
            <a:avLst/>
          </a:prstGeom>
          <a:solidFill>
            <a:srgbClr val="FFA711">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Frutiger LT Pro 57 Condensed" panose="020B0606020204020204"/>
            </a:endParaRPr>
          </a:p>
        </p:txBody>
      </p:sp>
      <p:sp>
        <p:nvSpPr>
          <p:cNvPr id="8" name="Content Placeholder 2">
            <a:extLst>
              <a:ext uri="{FF2B5EF4-FFF2-40B4-BE49-F238E27FC236}">
                <a16:creationId xmlns:a16="http://schemas.microsoft.com/office/drawing/2014/main" id="{8082F074-9C19-3506-737A-EFEE9D9BB3A1}"/>
              </a:ext>
            </a:extLst>
          </p:cNvPr>
          <p:cNvSpPr txBox="1">
            <a:spLocks/>
          </p:cNvSpPr>
          <p:nvPr userDrawn="1"/>
        </p:nvSpPr>
        <p:spPr>
          <a:xfrm>
            <a:off x="6095999" y="1708271"/>
            <a:ext cx="5257802" cy="43258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atin typeface="Frutiger LT Pro 57 Condensed" panose="020B0606020204020204"/>
            </a:endParaRPr>
          </a:p>
        </p:txBody>
      </p:sp>
      <p:sp>
        <p:nvSpPr>
          <p:cNvPr id="9" name="Right Triangle 8">
            <a:extLst>
              <a:ext uri="{FF2B5EF4-FFF2-40B4-BE49-F238E27FC236}">
                <a16:creationId xmlns:a16="http://schemas.microsoft.com/office/drawing/2014/main" id="{EE2AAFF0-202B-5FA9-5F5E-9D3F2343FEFD}"/>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5E8A95F0-8C95-2E90-ABB0-B126D06E50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4">
            <a:extLst>
              <a:ext uri="{FF2B5EF4-FFF2-40B4-BE49-F238E27FC236}">
                <a16:creationId xmlns:a16="http://schemas.microsoft.com/office/drawing/2014/main" id="{727D303E-86EE-0961-817F-2FCE7A9AF028}"/>
              </a:ext>
            </a:extLst>
          </p:cNvPr>
          <p:cNvSpPr>
            <a:spLocks noGrp="1"/>
          </p:cNvSpPr>
          <p:nvPr>
            <p:ph type="body" sz="quarter" idx="10" hasCustomPrompt="1"/>
          </p:nvPr>
        </p:nvSpPr>
        <p:spPr>
          <a:xfrm>
            <a:off x="838200" y="667657"/>
            <a:ext cx="10515599" cy="899886"/>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a:t>Heading</a:t>
            </a:r>
          </a:p>
        </p:txBody>
      </p:sp>
      <p:sp>
        <p:nvSpPr>
          <p:cNvPr id="17" name="Text Placeholder 16">
            <a:extLst>
              <a:ext uri="{FF2B5EF4-FFF2-40B4-BE49-F238E27FC236}">
                <a16:creationId xmlns:a16="http://schemas.microsoft.com/office/drawing/2014/main" id="{11A80636-CBDA-68F1-E04C-D7DA57862161}"/>
              </a:ext>
            </a:extLst>
          </p:cNvPr>
          <p:cNvSpPr>
            <a:spLocks noGrp="1"/>
          </p:cNvSpPr>
          <p:nvPr>
            <p:ph type="body" sz="quarter" idx="11" hasCustomPrompt="1"/>
          </p:nvPr>
        </p:nvSpPr>
        <p:spPr>
          <a:xfrm>
            <a:off x="838194" y="1725855"/>
            <a:ext cx="5257803" cy="4308226"/>
          </a:xfrm>
          <a:prstGeom prst="rect">
            <a:avLst/>
          </a:prstGeom>
        </p:spPr>
        <p:txBody>
          <a:bodyPr/>
          <a:lstStyle>
            <a:lvl1pPr marL="0" indent="0">
              <a:buNone/>
              <a:defRPr>
                <a:latin typeface="Frutiger LT Pro 57 Condensed" panose="020B0606020204020204"/>
              </a:defRPr>
            </a:lvl1pPr>
          </a:lstStyle>
          <a:p>
            <a:pPr lvl="0"/>
            <a:r>
              <a:rPr lang="en-US"/>
              <a:t>Insert Text Here</a:t>
            </a:r>
          </a:p>
        </p:txBody>
      </p:sp>
      <p:sp>
        <p:nvSpPr>
          <p:cNvPr id="20" name="Text Placeholder 19">
            <a:extLst>
              <a:ext uri="{FF2B5EF4-FFF2-40B4-BE49-F238E27FC236}">
                <a16:creationId xmlns:a16="http://schemas.microsoft.com/office/drawing/2014/main" id="{3CE17518-6A86-42DA-E105-ADAE55799368}"/>
              </a:ext>
            </a:extLst>
          </p:cNvPr>
          <p:cNvSpPr>
            <a:spLocks noGrp="1"/>
          </p:cNvSpPr>
          <p:nvPr>
            <p:ph type="body" sz="quarter" idx="12" hasCustomPrompt="1"/>
          </p:nvPr>
        </p:nvSpPr>
        <p:spPr>
          <a:xfrm>
            <a:off x="6095997" y="1725855"/>
            <a:ext cx="5257800" cy="4325810"/>
          </a:xfrm>
          <a:prstGeom prst="rect">
            <a:avLst/>
          </a:prstGeom>
        </p:spPr>
        <p:txBody>
          <a:bodyPr/>
          <a:lstStyle>
            <a:lvl1pPr marL="0" indent="0">
              <a:buNone/>
              <a:defRPr>
                <a:latin typeface="Frutiger LT Pro 57 Condensed" panose="020B0606020204020204"/>
              </a:defRPr>
            </a:lvl1pPr>
          </a:lstStyle>
          <a:p>
            <a:pPr lvl="0"/>
            <a:r>
              <a:rPr lang="en-US"/>
              <a:t>Insert Text Here</a:t>
            </a:r>
          </a:p>
        </p:txBody>
      </p:sp>
    </p:spTree>
    <p:extLst>
      <p:ext uri="{BB962C8B-B14F-4D97-AF65-F5344CB8AC3E}">
        <p14:creationId xmlns:p14="http://schemas.microsoft.com/office/powerpoint/2010/main" val="2598124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pecial slide 3">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1CFD4BDA-BBB9-BF61-D7B3-BFD972170FCD}"/>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AAA3D74-72D5-2657-D555-91A34E00C890}"/>
              </a:ext>
            </a:extLst>
          </p:cNvPr>
          <p:cNvCxnSpPr>
            <a:cxnSpLocks/>
          </p:cNvCxnSpPr>
          <p:nvPr userDrawn="1"/>
        </p:nvCxnSpPr>
        <p:spPr>
          <a:xfrm>
            <a:off x="838200" y="1685578"/>
            <a:ext cx="10515599" cy="0"/>
          </a:xfrm>
          <a:prstGeom prst="line">
            <a:avLst/>
          </a:prstGeom>
          <a:ln w="57150">
            <a:solidFill>
              <a:srgbClr val="FFA71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1FE0B30-0902-D752-E6B8-520DEFD82BA4}"/>
              </a:ext>
            </a:extLst>
          </p:cNvPr>
          <p:cNvCxnSpPr>
            <a:cxnSpLocks/>
          </p:cNvCxnSpPr>
          <p:nvPr userDrawn="1"/>
        </p:nvCxnSpPr>
        <p:spPr>
          <a:xfrm>
            <a:off x="6096000" y="1690687"/>
            <a:ext cx="0" cy="4524703"/>
          </a:xfrm>
          <a:prstGeom prst="line">
            <a:avLst/>
          </a:prstGeom>
          <a:ln w="57150">
            <a:solidFill>
              <a:srgbClr val="FFA711"/>
            </a:solidFill>
          </a:ln>
        </p:spPr>
        <p:style>
          <a:lnRef idx="2">
            <a:schemeClr val="accent1"/>
          </a:lnRef>
          <a:fillRef idx="0">
            <a:schemeClr val="accent1"/>
          </a:fillRef>
          <a:effectRef idx="1">
            <a:schemeClr val="accent1"/>
          </a:effectRef>
          <a:fontRef idx="minor">
            <a:schemeClr val="tx1"/>
          </a:fontRef>
        </p:style>
      </p:cxnSp>
      <p:pic>
        <p:nvPicPr>
          <p:cNvPr id="12" name="Picture 11" descr="A red and yellow arrows&#10;&#10;Description automatically generated">
            <a:extLst>
              <a:ext uri="{FF2B5EF4-FFF2-40B4-BE49-F238E27FC236}">
                <a16:creationId xmlns:a16="http://schemas.microsoft.com/office/drawing/2014/main" id="{E9D0EB00-56ED-9B97-AD2D-291F9F101A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F8E044E-1231-8C50-DFB6-F5AC4ADCF8A9}"/>
              </a:ext>
            </a:extLst>
          </p:cNvPr>
          <p:cNvSpPr>
            <a:spLocks noGrp="1"/>
          </p:cNvSpPr>
          <p:nvPr>
            <p:ph type="body" sz="quarter" idx="10" hasCustomPrompt="1"/>
          </p:nvPr>
        </p:nvSpPr>
        <p:spPr>
          <a:xfrm>
            <a:off x="838200" y="664629"/>
            <a:ext cx="10515600" cy="971288"/>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a:t>Heading</a:t>
            </a:r>
          </a:p>
        </p:txBody>
      </p:sp>
      <p:sp>
        <p:nvSpPr>
          <p:cNvPr id="5" name="Text Placeholder 4">
            <a:extLst>
              <a:ext uri="{FF2B5EF4-FFF2-40B4-BE49-F238E27FC236}">
                <a16:creationId xmlns:a16="http://schemas.microsoft.com/office/drawing/2014/main" id="{8B31B22D-2C2D-BE93-1B62-C887E7B2A88C}"/>
              </a:ext>
            </a:extLst>
          </p:cNvPr>
          <p:cNvSpPr>
            <a:spLocks noGrp="1"/>
          </p:cNvSpPr>
          <p:nvPr>
            <p:ph type="body" sz="quarter" idx="11" hasCustomPrompt="1"/>
          </p:nvPr>
        </p:nvSpPr>
        <p:spPr>
          <a:xfrm>
            <a:off x="838198" y="1816153"/>
            <a:ext cx="5156187" cy="4399232"/>
          </a:xfrm>
          <a:prstGeom prst="rect">
            <a:avLst/>
          </a:prstGeom>
        </p:spPr>
        <p:txBody>
          <a:bodyPr/>
          <a:lstStyle>
            <a:lvl1pPr marL="342900" indent="-342900">
              <a:buFont typeface="Courier New" panose="02070309020205020404" pitchFamily="49" charset="0"/>
              <a:buChar char="o"/>
              <a:defRPr sz="2400">
                <a:latin typeface="Frutiger LT Pro 57 Condensed" panose="020B0606020204020204"/>
              </a:defRPr>
            </a:lvl1pPr>
            <a:lvl2pPr marL="800100" indent="-342900">
              <a:buFont typeface="Arial" panose="020B0604020202020204" pitchFamily="34" charset="0"/>
              <a:buChar char="•"/>
              <a:defRPr sz="2200">
                <a:latin typeface="Frutiger LT Pro 45 Light" panose="020B0403030504020204" pitchFamily="34" charset="0"/>
              </a:defRPr>
            </a:lvl2pPr>
            <a:lvl3pPr marL="1257300" indent="-342900">
              <a:buFont typeface="Courier New" panose="02070309020205020404" pitchFamily="49" charset="0"/>
              <a:buChar char="o"/>
              <a:defRPr sz="2200">
                <a:latin typeface="Frutiger LT Pro 45 Light" panose="020B0403030504020204" pitchFamily="34" charset="0"/>
              </a:defRPr>
            </a:lvl3pPr>
            <a:lvl4pPr marL="1371600" indent="0">
              <a:buFont typeface="Courier New" panose="02070309020205020404" pitchFamily="49" charset="0"/>
              <a:buNone/>
              <a:defRPr sz="2200">
                <a:latin typeface="Frutiger LT Pro 45 Light" panose="020B0403030504020204" pitchFamily="34" charset="0"/>
              </a:defRPr>
            </a:lvl4pPr>
            <a:lvl5pPr marL="1828800" indent="0">
              <a:buFont typeface="Courier New" panose="02070309020205020404" pitchFamily="49" charset="0"/>
              <a:buNone/>
              <a:defRPr sz="2200">
                <a:latin typeface="Frutiger LT Pro 45 Light" panose="020B0403030504020204" pitchFamily="34" charset="0"/>
              </a:defRPr>
            </a:lvl5pPr>
            <a:lvl6pPr marL="2286000" indent="0">
              <a:buFont typeface="Courier New" panose="02070309020205020404" pitchFamily="49" charset="0"/>
              <a:buNone/>
              <a:defRPr sz="2200">
                <a:latin typeface="Frutiger LT Pro 45 Light" panose="020B0403030504020204" pitchFamily="34" charset="0"/>
              </a:defRPr>
            </a:lvl6pPr>
          </a:lstStyle>
          <a:p>
            <a:pPr lvl="0"/>
            <a:r>
              <a:rPr lang="en-US"/>
              <a:t>XXX</a:t>
            </a:r>
          </a:p>
          <a:p>
            <a:pPr lvl="1"/>
            <a:r>
              <a:rPr lang="en-US"/>
              <a:t>XXX</a:t>
            </a:r>
          </a:p>
          <a:p>
            <a:pPr lvl="2"/>
            <a:r>
              <a:rPr lang="en-US"/>
              <a:t>XXX </a:t>
            </a:r>
          </a:p>
          <a:p>
            <a:pPr lvl="2"/>
            <a:endParaRPr lang="en-US"/>
          </a:p>
          <a:p>
            <a:pPr lvl="2"/>
            <a:endParaRPr lang="en-US"/>
          </a:p>
          <a:p>
            <a:pPr lvl="2"/>
            <a:endParaRPr lang="en-US"/>
          </a:p>
        </p:txBody>
      </p:sp>
      <p:sp>
        <p:nvSpPr>
          <p:cNvPr id="13" name="Text Placeholder 12">
            <a:extLst>
              <a:ext uri="{FF2B5EF4-FFF2-40B4-BE49-F238E27FC236}">
                <a16:creationId xmlns:a16="http://schemas.microsoft.com/office/drawing/2014/main" id="{10F93DD3-F530-1928-419F-0436A7DCDAB1}"/>
              </a:ext>
            </a:extLst>
          </p:cNvPr>
          <p:cNvSpPr>
            <a:spLocks noGrp="1"/>
          </p:cNvSpPr>
          <p:nvPr>
            <p:ph type="body" sz="quarter" idx="12" hasCustomPrompt="1"/>
          </p:nvPr>
        </p:nvSpPr>
        <p:spPr>
          <a:xfrm>
            <a:off x="6197605" y="1816153"/>
            <a:ext cx="5156189" cy="4399232"/>
          </a:xfrm>
          <a:prstGeom prst="rect">
            <a:avLst/>
          </a:prstGeom>
        </p:spPr>
        <p:txBody>
          <a:bodyPr/>
          <a:lstStyle>
            <a:lvl1pPr marL="0" indent="0">
              <a:buNone/>
              <a:defRPr sz="2400">
                <a:latin typeface="Frutiger LT Pro 57 Condensed" panose="020B0606020204020204"/>
              </a:defRPr>
            </a:lvl1pPr>
          </a:lstStyle>
          <a:p>
            <a:pPr lvl="0"/>
            <a:r>
              <a:rPr lang="en-US"/>
              <a:t>XXX</a:t>
            </a:r>
          </a:p>
        </p:txBody>
      </p:sp>
    </p:spTree>
    <p:extLst>
      <p:ext uri="{BB962C8B-B14F-4D97-AF65-F5344CB8AC3E}">
        <p14:creationId xmlns:p14="http://schemas.microsoft.com/office/powerpoint/2010/main" val="32041656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 / Term to be Defined">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C5FE889F-9565-D9DC-E0EB-AF03D16A3BE4}"/>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3AFA310-A923-2E35-D8EE-71D0266AA0DA}"/>
              </a:ext>
            </a:extLst>
          </p:cNvPr>
          <p:cNvSpPr txBox="1"/>
          <p:nvPr userDrawn="1"/>
        </p:nvSpPr>
        <p:spPr>
          <a:xfrm>
            <a:off x="0" y="2147124"/>
            <a:ext cx="10515600" cy="123111"/>
          </a:xfrm>
          <a:prstGeom prst="rect">
            <a:avLst/>
          </a:prstGeom>
          <a:solidFill>
            <a:srgbClr val="FFA711"/>
          </a:solidFill>
          <a:ln w="28575">
            <a:solidFill>
              <a:srgbClr val="FFA711"/>
            </a:solidFill>
          </a:ln>
        </p:spPr>
        <p:txBody>
          <a:bodyPr wrap="square">
            <a:spAutoFit/>
          </a:bodyPr>
          <a:lstStyle/>
          <a:p>
            <a:pPr algn="ctr" defTabSz="457200"/>
            <a:endParaRPr lang="en-US" sz="200" b="1">
              <a:solidFill>
                <a:prstClr val="white"/>
              </a:solidFill>
              <a:latin typeface="Frutiger LT Pro 57 Condensed" panose="020B0606020204020204" pitchFamily="34" charset="0"/>
            </a:endParaRPr>
          </a:p>
        </p:txBody>
      </p:sp>
      <p:pic>
        <p:nvPicPr>
          <p:cNvPr id="11" name="Picture 10" descr="A red and yellow arrows&#10;&#10;Description automatically generated">
            <a:extLst>
              <a:ext uri="{FF2B5EF4-FFF2-40B4-BE49-F238E27FC236}">
                <a16:creationId xmlns:a16="http://schemas.microsoft.com/office/drawing/2014/main" id="{2729FCC5-7385-4E9E-FC2A-BA810AC46D5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0F8E8B58-0040-8675-D245-67A8F62C30B0}"/>
              </a:ext>
            </a:extLst>
          </p:cNvPr>
          <p:cNvSpPr>
            <a:spLocks noGrp="1"/>
          </p:cNvSpPr>
          <p:nvPr>
            <p:ph type="body" sz="quarter" idx="10" hasCustomPrompt="1"/>
          </p:nvPr>
        </p:nvSpPr>
        <p:spPr>
          <a:xfrm>
            <a:off x="1043151" y="2506662"/>
            <a:ext cx="9874004" cy="3563938"/>
          </a:xfrm>
          <a:prstGeom prst="rect">
            <a:avLst/>
          </a:prstGeom>
        </p:spPr>
        <p:txBody>
          <a:bodyPr/>
          <a:lstStyle>
            <a:lvl1pPr marL="457200" indent="-457200">
              <a:buFont typeface="Arial" panose="020B0604020202020204" pitchFamily="34" charset="0"/>
              <a:buChar char="•"/>
              <a:defRPr sz="2800">
                <a:latin typeface="Frutiger LT Pro 57 Condensed" panose="020B0606020204020204"/>
              </a:defRPr>
            </a:lvl1pPr>
            <a:lvl2pPr>
              <a:defRPr sz="2800">
                <a:latin typeface="Frutiger LT Pro 57 Condensed" panose="020B0606020204020204"/>
              </a:defRPr>
            </a:lvl2pPr>
          </a:lstStyle>
          <a:p>
            <a:pPr lvl="0"/>
            <a:r>
              <a:rPr lang="en-US"/>
              <a:t>Click to insert text</a:t>
            </a:r>
          </a:p>
          <a:p>
            <a:pPr lvl="1"/>
            <a:r>
              <a:rPr lang="en-US"/>
              <a:t>Click to insert text</a:t>
            </a:r>
          </a:p>
        </p:txBody>
      </p:sp>
      <p:sp>
        <p:nvSpPr>
          <p:cNvPr id="5" name="Text Placeholder 4">
            <a:extLst>
              <a:ext uri="{FF2B5EF4-FFF2-40B4-BE49-F238E27FC236}">
                <a16:creationId xmlns:a16="http://schemas.microsoft.com/office/drawing/2014/main" id="{2F9AC40A-AE24-1EDA-62B7-A9562D921CD0}"/>
              </a:ext>
            </a:extLst>
          </p:cNvPr>
          <p:cNvSpPr>
            <a:spLocks noGrp="1"/>
          </p:cNvSpPr>
          <p:nvPr>
            <p:ph type="body" sz="quarter" idx="11" hasCustomPrompt="1"/>
          </p:nvPr>
        </p:nvSpPr>
        <p:spPr>
          <a:xfrm>
            <a:off x="3067664" y="1183564"/>
            <a:ext cx="7849491" cy="914400"/>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a:t>Question/ term to be defined</a:t>
            </a:r>
          </a:p>
        </p:txBody>
      </p:sp>
    </p:spTree>
    <p:extLst>
      <p:ext uri="{BB962C8B-B14F-4D97-AF65-F5344CB8AC3E}">
        <p14:creationId xmlns:p14="http://schemas.microsoft.com/office/powerpoint/2010/main" val="3788010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C87C46B9-DF4A-F2B7-FB07-1D0048F64F02}"/>
              </a:ext>
            </a:extLst>
          </p:cNvPr>
          <p:cNvSpPr/>
          <p:nvPr userDrawn="1"/>
        </p:nvSpPr>
        <p:spPr>
          <a:xfrm flipH="1">
            <a:off x="7790131" y="3429001"/>
            <a:ext cx="4401866" cy="3428999"/>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21CBC8A-A853-F24A-EF17-7E3E70B84C50}"/>
              </a:ext>
            </a:extLst>
          </p:cNvPr>
          <p:cNvSpPr txBox="1">
            <a:spLocks/>
          </p:cNvSpPr>
          <p:nvPr userDrawn="1"/>
        </p:nvSpPr>
        <p:spPr>
          <a:xfrm>
            <a:off x="3831021" y="1970690"/>
            <a:ext cx="4556532" cy="733097"/>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3200" b="1" kern="1200">
                <a:solidFill>
                  <a:srgbClr val="E41C39"/>
                </a:solidFill>
                <a:latin typeface="Frutiger LT Pro 57 Condensed" panose="020B0606020204020204" pitchFamily="34"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D20028"/>
                </a:solidFill>
                <a:effectLst/>
                <a:uLnTx/>
                <a:uFillTx/>
                <a:latin typeface="Frutiger LT Pro 57 Condensed"/>
                <a:ea typeface="+mj-ea"/>
                <a:cs typeface="+mj-cs"/>
              </a:rPr>
              <a:t>Questions?</a:t>
            </a:r>
            <a:endParaRPr kumimoji="0" lang="en-US" sz="4000" b="1" i="0" u="none" strike="noStrike" kern="1200" cap="none" spc="0" normalizeH="0" baseline="0" noProof="0">
              <a:ln>
                <a:noFill/>
              </a:ln>
              <a:solidFill>
                <a:srgbClr val="D20028"/>
              </a:solidFill>
              <a:effectLst/>
              <a:uLnTx/>
              <a:uFillTx/>
              <a:latin typeface="Frutiger LT Pro 57 Condensed" panose="020B0606020204020204" pitchFamily="34" charset="0"/>
              <a:ea typeface="+mj-ea"/>
              <a:cs typeface="+mj-cs"/>
            </a:endParaRPr>
          </a:p>
        </p:txBody>
      </p:sp>
      <p:sp>
        <p:nvSpPr>
          <p:cNvPr id="8" name="Parallelogram 7">
            <a:extLst>
              <a:ext uri="{FF2B5EF4-FFF2-40B4-BE49-F238E27FC236}">
                <a16:creationId xmlns:a16="http://schemas.microsoft.com/office/drawing/2014/main" id="{6E9A374D-12A3-6071-2DF4-53B22314DFCB}"/>
              </a:ext>
            </a:extLst>
          </p:cNvPr>
          <p:cNvSpPr/>
          <p:nvPr userDrawn="1"/>
        </p:nvSpPr>
        <p:spPr>
          <a:xfrm>
            <a:off x="0" y="2703787"/>
            <a:ext cx="8387553" cy="287545"/>
          </a:xfrm>
          <a:custGeom>
            <a:avLst/>
            <a:gdLst>
              <a:gd name="connsiteX0" fmla="*/ 0 w 7504387"/>
              <a:gd name="connsiteY0" fmla="*/ 244366 h 244366"/>
              <a:gd name="connsiteX1" fmla="*/ 61092 w 7504387"/>
              <a:gd name="connsiteY1" fmla="*/ 0 h 244366"/>
              <a:gd name="connsiteX2" fmla="*/ 7504387 w 7504387"/>
              <a:gd name="connsiteY2" fmla="*/ 0 h 244366"/>
              <a:gd name="connsiteX3" fmla="*/ 7443296 w 7504387"/>
              <a:gd name="connsiteY3" fmla="*/ 244366 h 244366"/>
              <a:gd name="connsiteX4" fmla="*/ 0 w 7504387"/>
              <a:gd name="connsiteY4" fmla="*/ 244366 h 244366"/>
              <a:gd name="connsiteX0" fmla="*/ 78608 w 7443295"/>
              <a:gd name="connsiteY0" fmla="*/ 295166 h 295166"/>
              <a:gd name="connsiteX1" fmla="*/ 0 w 7443295"/>
              <a:gd name="connsiteY1" fmla="*/ 0 h 295166"/>
              <a:gd name="connsiteX2" fmla="*/ 7443295 w 7443295"/>
              <a:gd name="connsiteY2" fmla="*/ 0 h 295166"/>
              <a:gd name="connsiteX3" fmla="*/ 7382204 w 7443295"/>
              <a:gd name="connsiteY3" fmla="*/ 244366 h 295166"/>
              <a:gd name="connsiteX4" fmla="*/ 78608 w 7443295"/>
              <a:gd name="connsiteY4" fmla="*/ 295166 h 295166"/>
              <a:gd name="connsiteX0" fmla="*/ 0 w 7364687"/>
              <a:gd name="connsiteY0" fmla="*/ 295166 h 295166"/>
              <a:gd name="connsiteX1" fmla="*/ 48392 w 7364687"/>
              <a:gd name="connsiteY1" fmla="*/ 0 h 295166"/>
              <a:gd name="connsiteX2" fmla="*/ 7364687 w 7364687"/>
              <a:gd name="connsiteY2" fmla="*/ 0 h 295166"/>
              <a:gd name="connsiteX3" fmla="*/ 7303596 w 7364687"/>
              <a:gd name="connsiteY3" fmla="*/ 244366 h 295166"/>
              <a:gd name="connsiteX4" fmla="*/ 0 w 7364687"/>
              <a:gd name="connsiteY4" fmla="*/ 295166 h 295166"/>
              <a:gd name="connsiteX0" fmla="*/ 0 w 7364687"/>
              <a:gd name="connsiteY0" fmla="*/ 295166 h 295166"/>
              <a:gd name="connsiteX1" fmla="*/ 10292 w 7364687"/>
              <a:gd name="connsiteY1" fmla="*/ 12700 h 295166"/>
              <a:gd name="connsiteX2" fmla="*/ 7364687 w 7364687"/>
              <a:gd name="connsiteY2" fmla="*/ 0 h 295166"/>
              <a:gd name="connsiteX3" fmla="*/ 7303596 w 7364687"/>
              <a:gd name="connsiteY3" fmla="*/ 244366 h 295166"/>
              <a:gd name="connsiteX4" fmla="*/ 0 w 7364687"/>
              <a:gd name="connsiteY4" fmla="*/ 295166 h 295166"/>
              <a:gd name="connsiteX0" fmla="*/ 27808 w 7392495"/>
              <a:gd name="connsiteY0" fmla="*/ 295166 h 295166"/>
              <a:gd name="connsiteX1" fmla="*/ 0 w 7392495"/>
              <a:gd name="connsiteY1" fmla="*/ 25400 h 295166"/>
              <a:gd name="connsiteX2" fmla="*/ 7392495 w 7392495"/>
              <a:gd name="connsiteY2" fmla="*/ 0 h 295166"/>
              <a:gd name="connsiteX3" fmla="*/ 7331404 w 7392495"/>
              <a:gd name="connsiteY3" fmla="*/ 244366 h 295166"/>
              <a:gd name="connsiteX4" fmla="*/ 27808 w 7392495"/>
              <a:gd name="connsiteY4" fmla="*/ 295166 h 295166"/>
              <a:gd name="connsiteX0" fmla="*/ 0 w 7555187"/>
              <a:gd name="connsiteY0" fmla="*/ 295166 h 295166"/>
              <a:gd name="connsiteX1" fmla="*/ 162692 w 7555187"/>
              <a:gd name="connsiteY1" fmla="*/ 25400 h 295166"/>
              <a:gd name="connsiteX2" fmla="*/ 7555187 w 7555187"/>
              <a:gd name="connsiteY2" fmla="*/ 0 h 295166"/>
              <a:gd name="connsiteX3" fmla="*/ 7494096 w 7555187"/>
              <a:gd name="connsiteY3" fmla="*/ 244366 h 295166"/>
              <a:gd name="connsiteX4" fmla="*/ 0 w 7555187"/>
              <a:gd name="connsiteY4" fmla="*/ 295166 h 295166"/>
              <a:gd name="connsiteX0" fmla="*/ 0 w 7539947"/>
              <a:gd name="connsiteY0" fmla="*/ 295166 h 295166"/>
              <a:gd name="connsiteX1" fmla="*/ 147452 w 7539947"/>
              <a:gd name="connsiteY1" fmla="*/ 2540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9947"/>
              <a:gd name="connsiteY0" fmla="*/ 295166 h 295166"/>
              <a:gd name="connsiteX1" fmla="*/ 10292 w 7539947"/>
              <a:gd name="connsiteY1" fmla="*/ 33020 h 295166"/>
              <a:gd name="connsiteX2" fmla="*/ 7539947 w 7539947"/>
              <a:gd name="connsiteY2" fmla="*/ 0 h 295166"/>
              <a:gd name="connsiteX3" fmla="*/ 7478856 w 7539947"/>
              <a:gd name="connsiteY3" fmla="*/ 244366 h 295166"/>
              <a:gd name="connsiteX4" fmla="*/ 0 w 7539947"/>
              <a:gd name="connsiteY4" fmla="*/ 295166 h 29516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2672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 name="connsiteX0" fmla="*/ 0 w 7532327"/>
              <a:gd name="connsiteY0" fmla="*/ 287546 h 287546"/>
              <a:gd name="connsiteX1" fmla="*/ 533 w 7532327"/>
              <a:gd name="connsiteY1" fmla="*/ 33020 h 287546"/>
              <a:gd name="connsiteX2" fmla="*/ 7532327 w 7532327"/>
              <a:gd name="connsiteY2" fmla="*/ 0 h 287546"/>
              <a:gd name="connsiteX3" fmla="*/ 7471236 w 7532327"/>
              <a:gd name="connsiteY3" fmla="*/ 244366 h 287546"/>
              <a:gd name="connsiteX4" fmla="*/ 0 w 7532327"/>
              <a:gd name="connsiteY4" fmla="*/ 287546 h 28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2327" h="287546">
                <a:moveTo>
                  <a:pt x="0" y="287546"/>
                </a:moveTo>
                <a:cubicBezTo>
                  <a:pt x="891" y="202704"/>
                  <a:pt x="-358" y="117862"/>
                  <a:pt x="533" y="33020"/>
                </a:cubicBezTo>
                <a:lnTo>
                  <a:pt x="7532327" y="0"/>
                </a:lnTo>
                <a:lnTo>
                  <a:pt x="7471236" y="244366"/>
                </a:lnTo>
                <a:lnTo>
                  <a:pt x="0" y="287546"/>
                </a:lnTo>
                <a:close/>
              </a:path>
            </a:pathLst>
          </a:custGeom>
          <a:solidFill>
            <a:srgbClr val="D2002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20028"/>
              </a:solidFill>
            </a:endParaRPr>
          </a:p>
        </p:txBody>
      </p:sp>
      <p:pic>
        <p:nvPicPr>
          <p:cNvPr id="9" name="Picture 8" descr="A white text on a black background&#10;&#10;Description automatically generated">
            <a:extLst>
              <a:ext uri="{FF2B5EF4-FFF2-40B4-BE49-F238E27FC236}">
                <a16:creationId xmlns:a16="http://schemas.microsoft.com/office/drawing/2014/main" id="{2AFF0EF2-8856-41E9-1B0E-7BF5AE21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9700" y="6300344"/>
            <a:ext cx="1596122" cy="311553"/>
          </a:xfrm>
          <a:prstGeom prst="rect">
            <a:avLst/>
          </a:prstGeom>
        </p:spPr>
      </p:pic>
    </p:spTree>
    <p:extLst>
      <p:ext uri="{BB962C8B-B14F-4D97-AF65-F5344CB8AC3E}">
        <p14:creationId xmlns:p14="http://schemas.microsoft.com/office/powerpoint/2010/main" val="174960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ose Stories Do We Tell?">
    <p:spTree>
      <p:nvGrpSpPr>
        <p:cNvPr id="1" name=""/>
        <p:cNvGrpSpPr/>
        <p:nvPr/>
      </p:nvGrpSpPr>
      <p:grpSpPr>
        <a:xfrm>
          <a:off x="0" y="0"/>
          <a:ext cx="0" cy="0"/>
          <a:chOff x="0" y="0"/>
          <a:chExt cx="0" cy="0"/>
        </a:xfrm>
      </p:grpSpPr>
      <p:sp>
        <p:nvSpPr>
          <p:cNvPr id="9" name="Right Triangle 8">
            <a:extLst>
              <a:ext uri="{FF2B5EF4-FFF2-40B4-BE49-F238E27FC236}">
                <a16:creationId xmlns:a16="http://schemas.microsoft.com/office/drawing/2014/main" id="{4D401C94-C8BF-4EE8-167D-2D0614F69F77}"/>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Content Placeholder 3">
            <a:extLst>
              <a:ext uri="{FF2B5EF4-FFF2-40B4-BE49-F238E27FC236}">
                <a16:creationId xmlns:a16="http://schemas.microsoft.com/office/drawing/2014/main" id="{E16C286C-E361-B7F8-3C4F-AA6369C5842C}"/>
              </a:ext>
            </a:extLst>
          </p:cNvPr>
          <p:cNvSpPr txBox="1">
            <a:spLocks/>
          </p:cNvSpPr>
          <p:nvPr userDrawn="1"/>
        </p:nvSpPr>
        <p:spPr>
          <a:xfrm>
            <a:off x="2077494" y="2622421"/>
            <a:ext cx="7886700" cy="30163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endParaRPr lang="en-US" b="1">
              <a:latin typeface="Frutiger LT Pro 57 Condensed" panose="020B0606020204020204"/>
            </a:endParaRPr>
          </a:p>
          <a:p>
            <a:pPr marL="457200" indent="-457200">
              <a:spcBef>
                <a:spcPts val="0"/>
              </a:spcBef>
              <a:buFont typeface="Arial" panose="020B0604020202020204" pitchFamily="34" charset="0"/>
              <a:buChar char="•"/>
            </a:pPr>
            <a:endParaRPr lang="en-US" b="1">
              <a:latin typeface="Frutiger LT Pro 57 Condensed" panose="020B0606020204020204"/>
            </a:endParaRPr>
          </a:p>
        </p:txBody>
      </p:sp>
      <p:sp>
        <p:nvSpPr>
          <p:cNvPr id="11" name="Content Placeholder 3">
            <a:extLst>
              <a:ext uri="{FF2B5EF4-FFF2-40B4-BE49-F238E27FC236}">
                <a16:creationId xmlns:a16="http://schemas.microsoft.com/office/drawing/2014/main" id="{61222D66-75A7-4C47-8246-57A4E0ECF5F6}"/>
              </a:ext>
            </a:extLst>
          </p:cNvPr>
          <p:cNvSpPr txBox="1">
            <a:spLocks/>
          </p:cNvSpPr>
          <p:nvPr userDrawn="1"/>
        </p:nvSpPr>
        <p:spPr>
          <a:xfrm>
            <a:off x="2009775" y="2157413"/>
            <a:ext cx="7886700" cy="3376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alibri" panose="020F0502020204030204" pitchFamily="34" charset="0"/>
              <a:ea typeface="Calibri" panose="020F0502020204030204" pitchFamily="34" charset="0"/>
            </a:endParaRPr>
          </a:p>
          <a:p>
            <a:endParaRPr lang="en-US"/>
          </a:p>
        </p:txBody>
      </p:sp>
      <p:grpSp>
        <p:nvGrpSpPr>
          <p:cNvPr id="12" name="Group 11">
            <a:extLst>
              <a:ext uri="{FF2B5EF4-FFF2-40B4-BE49-F238E27FC236}">
                <a16:creationId xmlns:a16="http://schemas.microsoft.com/office/drawing/2014/main" id="{5377A1CB-30F8-6361-FBBA-5CC2038550E0}"/>
              </a:ext>
            </a:extLst>
          </p:cNvPr>
          <p:cNvGrpSpPr/>
          <p:nvPr userDrawn="1"/>
        </p:nvGrpSpPr>
        <p:grpSpPr>
          <a:xfrm>
            <a:off x="2160088" y="2761777"/>
            <a:ext cx="7871825" cy="3016378"/>
            <a:chOff x="2160088" y="2495075"/>
            <a:chExt cx="7871825" cy="3016378"/>
          </a:xfrm>
        </p:grpSpPr>
        <p:sp>
          <p:nvSpPr>
            <p:cNvPr id="13" name="Rectangle 12">
              <a:extLst>
                <a:ext uri="{FF2B5EF4-FFF2-40B4-BE49-F238E27FC236}">
                  <a16:creationId xmlns:a16="http://schemas.microsoft.com/office/drawing/2014/main" id="{B73C90C0-6118-306C-8D19-8FC7EC5438FE}"/>
                </a:ext>
              </a:extLst>
            </p:cNvPr>
            <p:cNvSpPr/>
            <p:nvPr/>
          </p:nvSpPr>
          <p:spPr>
            <a:xfrm>
              <a:off x="2160088" y="2495075"/>
              <a:ext cx="2207321" cy="3016378"/>
            </a:xfrm>
            <a:prstGeom prst="rect">
              <a:avLst/>
            </a:prstGeom>
            <a:noFill/>
            <a:ln w="57150">
              <a:solidFill>
                <a:srgbClr val="E41A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a:solidFill>
                  <a:srgbClr val="D20028"/>
                </a:solidFill>
                <a:latin typeface="Frutiger LT Pro 57 Condensed" panose="020B0606020204020204"/>
              </a:endParaRPr>
            </a:p>
          </p:txBody>
        </p:sp>
        <p:sp>
          <p:nvSpPr>
            <p:cNvPr id="14" name="Rectangle 13">
              <a:extLst>
                <a:ext uri="{FF2B5EF4-FFF2-40B4-BE49-F238E27FC236}">
                  <a16:creationId xmlns:a16="http://schemas.microsoft.com/office/drawing/2014/main" id="{06D99812-2E1F-D1DD-ED4F-B1A47121A536}"/>
                </a:ext>
              </a:extLst>
            </p:cNvPr>
            <p:cNvSpPr/>
            <p:nvPr/>
          </p:nvSpPr>
          <p:spPr>
            <a:xfrm>
              <a:off x="4992340" y="2495075"/>
              <a:ext cx="2207321" cy="3016378"/>
            </a:xfrm>
            <a:prstGeom prst="rect">
              <a:avLst/>
            </a:prstGeom>
            <a:noFill/>
            <a:ln w="57150">
              <a:solidFill>
                <a:srgbClr val="FFA7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a:solidFill>
                  <a:schemeClr val="accent2"/>
                </a:solidFill>
                <a:latin typeface="Frutiger LT Pro 57 Condensed" panose="020B0606020204020204"/>
              </a:endParaRPr>
            </a:p>
          </p:txBody>
        </p:sp>
        <p:sp>
          <p:nvSpPr>
            <p:cNvPr id="15" name="Rectangle 14">
              <a:extLst>
                <a:ext uri="{FF2B5EF4-FFF2-40B4-BE49-F238E27FC236}">
                  <a16:creationId xmlns:a16="http://schemas.microsoft.com/office/drawing/2014/main" id="{B2BEACC0-6B0A-280B-3DA6-7D548E866321}"/>
                </a:ext>
              </a:extLst>
            </p:cNvPr>
            <p:cNvSpPr/>
            <p:nvPr/>
          </p:nvSpPr>
          <p:spPr>
            <a:xfrm>
              <a:off x="7824592" y="2495075"/>
              <a:ext cx="2207321" cy="3016378"/>
            </a:xfrm>
            <a:prstGeom prst="rect">
              <a:avLst/>
            </a:prstGeom>
            <a:noFill/>
            <a:ln w="57150">
              <a:solidFill>
                <a:srgbClr val="FFA71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b="1">
                <a:solidFill>
                  <a:schemeClr val="accent2"/>
                </a:solidFill>
                <a:latin typeface="Frutiger LT Pro 57 Condensed" panose="020B0606020204020204"/>
              </a:endParaRPr>
            </a:p>
          </p:txBody>
        </p:sp>
      </p:grpSp>
      <p:pic>
        <p:nvPicPr>
          <p:cNvPr id="17" name="Picture 16" descr="A red and yellow arrows&#10;&#10;Description automatically generated">
            <a:extLst>
              <a:ext uri="{FF2B5EF4-FFF2-40B4-BE49-F238E27FC236}">
                <a16:creationId xmlns:a16="http://schemas.microsoft.com/office/drawing/2014/main" id="{471B0219-DEDA-4A30-536E-CBCE79B6AF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833D675-2783-B4CA-202A-3FC6F78B7CDF}"/>
              </a:ext>
            </a:extLst>
          </p:cNvPr>
          <p:cNvSpPr>
            <a:spLocks noGrp="1"/>
          </p:cNvSpPr>
          <p:nvPr>
            <p:ph type="body" sz="quarter" idx="10" hasCustomPrompt="1"/>
          </p:nvPr>
        </p:nvSpPr>
        <p:spPr>
          <a:xfrm>
            <a:off x="2340400" y="3685340"/>
            <a:ext cx="1745387" cy="1678491"/>
          </a:xfrm>
          <a:prstGeom prst="rect">
            <a:avLst/>
          </a:prstGeom>
        </p:spPr>
        <p:txBody>
          <a:bodyPr/>
          <a:lstStyle>
            <a:lvl1pPr marL="0" indent="0" algn="ctr">
              <a:buNone/>
              <a:defRPr sz="2200" b="1">
                <a:solidFill>
                  <a:srgbClr val="D20028"/>
                </a:solidFill>
                <a:latin typeface="Frutiger LT Pro 57 Condensed" panose="020B0606020204020204"/>
              </a:defRPr>
            </a:lvl1pPr>
          </a:lstStyle>
          <a:p>
            <a:pPr lvl="0"/>
            <a:r>
              <a:rPr lang="en-US"/>
              <a:t>Clients</a:t>
            </a:r>
          </a:p>
          <a:p>
            <a:pPr lvl="0"/>
            <a:r>
              <a:rPr lang="en-US"/>
              <a:t>Attorneys</a:t>
            </a:r>
          </a:p>
          <a:p>
            <a:pPr lvl="0"/>
            <a:r>
              <a:rPr lang="en-US"/>
              <a:t>Externs</a:t>
            </a:r>
          </a:p>
          <a:p>
            <a:pPr lvl="0"/>
            <a:r>
              <a:rPr lang="en-US"/>
              <a:t>Firms</a:t>
            </a:r>
          </a:p>
        </p:txBody>
      </p:sp>
      <p:grpSp>
        <p:nvGrpSpPr>
          <p:cNvPr id="5" name="Graphic 3" descr="Stars outline">
            <a:extLst>
              <a:ext uri="{FF2B5EF4-FFF2-40B4-BE49-F238E27FC236}">
                <a16:creationId xmlns:a16="http://schemas.microsoft.com/office/drawing/2014/main" id="{E0E707FF-706B-734B-D078-F5E67378A1E5}"/>
              </a:ext>
            </a:extLst>
          </p:cNvPr>
          <p:cNvGrpSpPr/>
          <p:nvPr/>
        </p:nvGrpSpPr>
        <p:grpSpPr>
          <a:xfrm>
            <a:off x="2340400" y="2895556"/>
            <a:ext cx="704988" cy="703898"/>
            <a:chOff x="7471422" y="757238"/>
            <a:chExt cx="704988" cy="703898"/>
          </a:xfrm>
          <a:solidFill>
            <a:srgbClr val="000000"/>
          </a:solidFill>
        </p:grpSpPr>
        <p:sp>
          <p:nvSpPr>
            <p:cNvPr id="6" name="Freeform: Shape 5">
              <a:extLst>
                <a:ext uri="{FF2B5EF4-FFF2-40B4-BE49-F238E27FC236}">
                  <a16:creationId xmlns:a16="http://schemas.microsoft.com/office/drawing/2014/main" id="{39CCCC15-F7A6-343E-1CC7-760C466F57F7}"/>
                </a:ext>
              </a:extLst>
            </p:cNvPr>
            <p:cNvSpPr/>
            <p:nvPr/>
          </p:nvSpPr>
          <p:spPr>
            <a:xfrm>
              <a:off x="7471422" y="757238"/>
              <a:ext cx="382445" cy="380790"/>
            </a:xfrm>
            <a:custGeom>
              <a:avLst/>
              <a:gdLst>
                <a:gd name="connsiteX0" fmla="*/ 191245 w 382445"/>
                <a:gd name="connsiteY0" fmla="*/ 19050 h 380790"/>
                <a:gd name="connsiteX1" fmla="*/ 198027 w 382445"/>
                <a:gd name="connsiteY1" fmla="*/ 24384 h 380790"/>
                <a:gd name="connsiteX2" fmla="*/ 225535 w 382445"/>
                <a:gd name="connsiteY2" fmla="*/ 108776 h 380790"/>
                <a:gd name="connsiteX3" fmla="*/ 225640 w 382445"/>
                <a:gd name="connsiteY3" fmla="*/ 109080 h 380790"/>
                <a:gd name="connsiteX4" fmla="*/ 225744 w 382445"/>
                <a:gd name="connsiteY4" fmla="*/ 109385 h 380790"/>
                <a:gd name="connsiteX5" fmla="*/ 268397 w 382445"/>
                <a:gd name="connsiteY5" fmla="*/ 140018 h 380790"/>
                <a:gd name="connsiteX6" fmla="*/ 356027 w 382445"/>
                <a:gd name="connsiteY6" fmla="*/ 140018 h 380790"/>
                <a:gd name="connsiteX7" fmla="*/ 362895 w 382445"/>
                <a:gd name="connsiteY7" fmla="*/ 144628 h 380790"/>
                <a:gd name="connsiteX8" fmla="*/ 360504 w 382445"/>
                <a:gd name="connsiteY8" fmla="*/ 153410 h 380790"/>
                <a:gd name="connsiteX9" fmla="*/ 291095 w 382445"/>
                <a:gd name="connsiteY9" fmla="*/ 215265 h 380790"/>
                <a:gd name="connsiteX10" fmla="*/ 277760 w 382445"/>
                <a:gd name="connsiteY10" fmla="*/ 262480 h 380790"/>
                <a:gd name="connsiteX11" fmla="*/ 303402 w 382445"/>
                <a:gd name="connsiteY11" fmla="*/ 351768 h 380790"/>
                <a:gd name="connsiteX12" fmla="*/ 300887 w 382445"/>
                <a:gd name="connsiteY12" fmla="*/ 360026 h 380790"/>
                <a:gd name="connsiteX13" fmla="*/ 295906 w 382445"/>
                <a:gd name="connsiteY13" fmla="*/ 361788 h 380790"/>
                <a:gd name="connsiteX14" fmla="*/ 292705 w 382445"/>
                <a:gd name="connsiteY14" fmla="*/ 360683 h 380790"/>
                <a:gd name="connsiteX15" fmla="*/ 216839 w 382445"/>
                <a:gd name="connsiteY15" fmla="*/ 307572 h 380790"/>
                <a:gd name="connsiteX16" fmla="*/ 164794 w 382445"/>
                <a:gd name="connsiteY16" fmla="*/ 307572 h 380790"/>
                <a:gd name="connsiteX17" fmla="*/ 89623 w 382445"/>
                <a:gd name="connsiteY17" fmla="*/ 360197 h 380790"/>
                <a:gd name="connsiteX18" fmla="*/ 84860 w 382445"/>
                <a:gd name="connsiteY18" fmla="*/ 361407 h 380790"/>
                <a:gd name="connsiteX19" fmla="*/ 81050 w 382445"/>
                <a:gd name="connsiteY19" fmla="*/ 360293 h 380790"/>
                <a:gd name="connsiteX20" fmla="*/ 80669 w 382445"/>
                <a:gd name="connsiteY20" fmla="*/ 359997 h 380790"/>
                <a:gd name="connsiteX21" fmla="*/ 80279 w 382445"/>
                <a:gd name="connsiteY21" fmla="*/ 359731 h 380790"/>
                <a:gd name="connsiteX22" fmla="*/ 77735 w 382445"/>
                <a:gd name="connsiteY22" fmla="*/ 353263 h 380790"/>
                <a:gd name="connsiteX23" fmla="*/ 77926 w 382445"/>
                <a:gd name="connsiteY23" fmla="*/ 352739 h 380790"/>
                <a:gd name="connsiteX24" fmla="*/ 78088 w 382445"/>
                <a:gd name="connsiteY24" fmla="*/ 352196 h 380790"/>
                <a:gd name="connsiteX25" fmla="*/ 104758 w 382445"/>
                <a:gd name="connsiteY25" fmla="*/ 262661 h 380790"/>
                <a:gd name="connsiteX26" fmla="*/ 105006 w 382445"/>
                <a:gd name="connsiteY26" fmla="*/ 261823 h 380790"/>
                <a:gd name="connsiteX27" fmla="*/ 105177 w 382445"/>
                <a:gd name="connsiteY27" fmla="*/ 260956 h 380790"/>
                <a:gd name="connsiteX28" fmla="*/ 105177 w 382445"/>
                <a:gd name="connsiteY28" fmla="*/ 238249 h 380790"/>
                <a:gd name="connsiteX29" fmla="*/ 92347 w 382445"/>
                <a:gd name="connsiteY29" fmla="*/ 216132 h 380790"/>
                <a:gd name="connsiteX30" fmla="*/ 91909 w 382445"/>
                <a:gd name="connsiteY30" fmla="*/ 215694 h 380790"/>
                <a:gd name="connsiteX31" fmla="*/ 91423 w 382445"/>
                <a:gd name="connsiteY31" fmla="*/ 215265 h 380790"/>
                <a:gd name="connsiteX32" fmla="*/ 52589 w 382445"/>
                <a:gd name="connsiteY32" fmla="*/ 181175 h 380790"/>
                <a:gd name="connsiteX33" fmla="*/ 21976 w 382445"/>
                <a:gd name="connsiteY33" fmla="*/ 153429 h 380790"/>
                <a:gd name="connsiteX34" fmla="*/ 19604 w 382445"/>
                <a:gd name="connsiteY34" fmla="*/ 144656 h 380790"/>
                <a:gd name="connsiteX35" fmla="*/ 26462 w 382445"/>
                <a:gd name="connsiteY35" fmla="*/ 140046 h 380790"/>
                <a:gd name="connsiteX36" fmla="*/ 114092 w 382445"/>
                <a:gd name="connsiteY36" fmla="*/ 140046 h 380790"/>
                <a:gd name="connsiteX37" fmla="*/ 156764 w 382445"/>
                <a:gd name="connsiteY37" fmla="*/ 109414 h 380790"/>
                <a:gd name="connsiteX38" fmla="*/ 156869 w 382445"/>
                <a:gd name="connsiteY38" fmla="*/ 109109 h 380790"/>
                <a:gd name="connsiteX39" fmla="*/ 156974 w 382445"/>
                <a:gd name="connsiteY39" fmla="*/ 108804 h 380790"/>
                <a:gd name="connsiteX40" fmla="*/ 184463 w 382445"/>
                <a:gd name="connsiteY40" fmla="*/ 24413 h 380790"/>
                <a:gd name="connsiteX41" fmla="*/ 191245 w 382445"/>
                <a:gd name="connsiteY41" fmla="*/ 19050 h 380790"/>
                <a:gd name="connsiteX42" fmla="*/ 191245 w 382445"/>
                <a:gd name="connsiteY42" fmla="*/ 0 h 380790"/>
                <a:gd name="connsiteX43" fmla="*/ 166480 w 382445"/>
                <a:gd name="connsiteY43" fmla="*/ 18097 h 380790"/>
                <a:gd name="connsiteX44" fmla="*/ 138857 w 382445"/>
                <a:gd name="connsiteY44" fmla="*/ 102870 h 380790"/>
                <a:gd name="connsiteX45" fmla="*/ 114092 w 382445"/>
                <a:gd name="connsiteY45" fmla="*/ 120968 h 380790"/>
                <a:gd name="connsiteX46" fmla="*/ 26462 w 382445"/>
                <a:gd name="connsiteY46" fmla="*/ 120968 h 380790"/>
                <a:gd name="connsiteX47" fmla="*/ 0 w 382445"/>
                <a:gd name="connsiteY47" fmla="*/ 147502 h 380790"/>
                <a:gd name="connsiteX48" fmla="*/ 9317 w 382445"/>
                <a:gd name="connsiteY48" fmla="*/ 167640 h 380790"/>
                <a:gd name="connsiteX49" fmla="*/ 39797 w 382445"/>
                <a:gd name="connsiteY49" fmla="*/ 195263 h 380790"/>
                <a:gd name="connsiteX50" fmla="*/ 78850 w 382445"/>
                <a:gd name="connsiteY50" fmla="*/ 229552 h 380790"/>
                <a:gd name="connsiteX51" fmla="*/ 86470 w 382445"/>
                <a:gd name="connsiteY51" fmla="*/ 241935 h 380790"/>
                <a:gd name="connsiteX52" fmla="*/ 86470 w 382445"/>
                <a:gd name="connsiteY52" fmla="*/ 257175 h 380790"/>
                <a:gd name="connsiteX53" fmla="*/ 59800 w 382445"/>
                <a:gd name="connsiteY53" fmla="*/ 346710 h 380790"/>
                <a:gd name="connsiteX54" fmla="*/ 69325 w 382445"/>
                <a:gd name="connsiteY54" fmla="*/ 375285 h 380790"/>
                <a:gd name="connsiteX55" fmla="*/ 84832 w 382445"/>
                <a:gd name="connsiteY55" fmla="*/ 380409 h 380790"/>
                <a:gd name="connsiteX56" fmla="*/ 99805 w 382445"/>
                <a:gd name="connsiteY56" fmla="*/ 376238 h 380790"/>
                <a:gd name="connsiteX57" fmla="*/ 176005 w 382445"/>
                <a:gd name="connsiteY57" fmla="*/ 322898 h 380790"/>
                <a:gd name="connsiteX58" fmla="*/ 205532 w 382445"/>
                <a:gd name="connsiteY58" fmla="*/ 322898 h 380790"/>
                <a:gd name="connsiteX59" fmla="*/ 281732 w 382445"/>
                <a:gd name="connsiteY59" fmla="*/ 376238 h 380790"/>
                <a:gd name="connsiteX60" fmla="*/ 295858 w 382445"/>
                <a:gd name="connsiteY60" fmla="*/ 380790 h 380790"/>
                <a:gd name="connsiteX61" fmla="*/ 312212 w 382445"/>
                <a:gd name="connsiteY61" fmla="*/ 375285 h 380790"/>
                <a:gd name="connsiteX62" fmla="*/ 321737 w 382445"/>
                <a:gd name="connsiteY62" fmla="*/ 346710 h 380790"/>
                <a:gd name="connsiteX63" fmla="*/ 296020 w 382445"/>
                <a:gd name="connsiteY63" fmla="*/ 257175 h 380790"/>
                <a:gd name="connsiteX64" fmla="*/ 303640 w 382445"/>
                <a:gd name="connsiteY64" fmla="*/ 229552 h 380790"/>
                <a:gd name="connsiteX65" fmla="*/ 373172 w 382445"/>
                <a:gd name="connsiteY65" fmla="*/ 167640 h 380790"/>
                <a:gd name="connsiteX66" fmla="*/ 380792 w 382445"/>
                <a:gd name="connsiteY66" fmla="*/ 138113 h 380790"/>
                <a:gd name="connsiteX67" fmla="*/ 356027 w 382445"/>
                <a:gd name="connsiteY67" fmla="*/ 120968 h 380790"/>
                <a:gd name="connsiteX68" fmla="*/ 268397 w 382445"/>
                <a:gd name="connsiteY68" fmla="*/ 120968 h 380790"/>
                <a:gd name="connsiteX69" fmla="*/ 243632 w 382445"/>
                <a:gd name="connsiteY69" fmla="*/ 102870 h 380790"/>
                <a:gd name="connsiteX70" fmla="*/ 216010 w 382445"/>
                <a:gd name="connsiteY70" fmla="*/ 18097 h 380790"/>
                <a:gd name="connsiteX71" fmla="*/ 191245 w 382445"/>
                <a:gd name="connsiteY71" fmla="*/ 0 h 38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82445" h="380790">
                  <a:moveTo>
                    <a:pt x="191245" y="19050"/>
                  </a:moveTo>
                  <a:cubicBezTo>
                    <a:pt x="194379" y="19287"/>
                    <a:pt x="197058" y="21395"/>
                    <a:pt x="198027" y="24384"/>
                  </a:cubicBezTo>
                  <a:lnTo>
                    <a:pt x="225535" y="108776"/>
                  </a:lnTo>
                  <a:lnTo>
                    <a:pt x="225640" y="109080"/>
                  </a:lnTo>
                  <a:lnTo>
                    <a:pt x="225744" y="109385"/>
                  </a:lnTo>
                  <a:cubicBezTo>
                    <a:pt x="232152" y="127515"/>
                    <a:pt x="249171" y="139737"/>
                    <a:pt x="268397" y="140018"/>
                  </a:cubicBezTo>
                  <a:lnTo>
                    <a:pt x="356027" y="140018"/>
                  </a:lnTo>
                  <a:cubicBezTo>
                    <a:pt x="359093" y="139832"/>
                    <a:pt x="361905" y="141720"/>
                    <a:pt x="362895" y="144628"/>
                  </a:cubicBezTo>
                  <a:cubicBezTo>
                    <a:pt x="364078" y="147764"/>
                    <a:pt x="363114" y="151306"/>
                    <a:pt x="360504" y="153410"/>
                  </a:cubicBezTo>
                  <a:lnTo>
                    <a:pt x="291095" y="215265"/>
                  </a:lnTo>
                  <a:cubicBezTo>
                    <a:pt x="277958" y="227140"/>
                    <a:pt x="272776" y="245487"/>
                    <a:pt x="277760" y="262480"/>
                  </a:cubicBezTo>
                  <a:lnTo>
                    <a:pt x="303402" y="351768"/>
                  </a:lnTo>
                  <a:cubicBezTo>
                    <a:pt x="304172" y="354774"/>
                    <a:pt x="303203" y="357959"/>
                    <a:pt x="300887" y="360026"/>
                  </a:cubicBezTo>
                  <a:cubicBezTo>
                    <a:pt x="299424" y="361067"/>
                    <a:pt x="297698" y="361678"/>
                    <a:pt x="295906" y="361788"/>
                  </a:cubicBezTo>
                  <a:cubicBezTo>
                    <a:pt x="294747" y="361777"/>
                    <a:pt x="293623" y="361389"/>
                    <a:pt x="292705" y="360683"/>
                  </a:cubicBezTo>
                  <a:lnTo>
                    <a:pt x="216839" y="307572"/>
                  </a:lnTo>
                  <a:cubicBezTo>
                    <a:pt x="201419" y="296002"/>
                    <a:pt x="180213" y="296002"/>
                    <a:pt x="164794" y="307572"/>
                  </a:cubicBezTo>
                  <a:lnTo>
                    <a:pt x="89623" y="360197"/>
                  </a:lnTo>
                  <a:cubicBezTo>
                    <a:pt x="88157" y="360981"/>
                    <a:pt x="86522" y="361397"/>
                    <a:pt x="84860" y="361407"/>
                  </a:cubicBezTo>
                  <a:cubicBezTo>
                    <a:pt x="83504" y="361450"/>
                    <a:pt x="82169" y="361059"/>
                    <a:pt x="81050" y="360293"/>
                  </a:cubicBezTo>
                  <a:lnTo>
                    <a:pt x="80669" y="359997"/>
                  </a:lnTo>
                  <a:lnTo>
                    <a:pt x="80279" y="359731"/>
                  </a:lnTo>
                  <a:cubicBezTo>
                    <a:pt x="77996" y="358457"/>
                    <a:pt x="76932" y="355749"/>
                    <a:pt x="77735" y="353263"/>
                  </a:cubicBezTo>
                  <a:lnTo>
                    <a:pt x="77926" y="352739"/>
                  </a:lnTo>
                  <a:lnTo>
                    <a:pt x="78088" y="352196"/>
                  </a:lnTo>
                  <a:lnTo>
                    <a:pt x="104758" y="262661"/>
                  </a:lnTo>
                  <a:lnTo>
                    <a:pt x="105006" y="261823"/>
                  </a:lnTo>
                  <a:lnTo>
                    <a:pt x="105177" y="260956"/>
                  </a:lnTo>
                  <a:cubicBezTo>
                    <a:pt x="106625" y="253456"/>
                    <a:pt x="106625" y="245749"/>
                    <a:pt x="105177" y="238249"/>
                  </a:cubicBezTo>
                  <a:cubicBezTo>
                    <a:pt x="103220" y="229754"/>
                    <a:pt x="98749" y="222048"/>
                    <a:pt x="92347" y="216132"/>
                  </a:cubicBezTo>
                  <a:lnTo>
                    <a:pt x="91909" y="215694"/>
                  </a:lnTo>
                  <a:lnTo>
                    <a:pt x="91423" y="215265"/>
                  </a:lnTo>
                  <a:lnTo>
                    <a:pt x="52589" y="181175"/>
                  </a:lnTo>
                  <a:lnTo>
                    <a:pt x="21976" y="153429"/>
                  </a:lnTo>
                  <a:cubicBezTo>
                    <a:pt x="19370" y="151327"/>
                    <a:pt x="18413" y="147785"/>
                    <a:pt x="19604" y="144656"/>
                  </a:cubicBezTo>
                  <a:cubicBezTo>
                    <a:pt x="20786" y="141905"/>
                    <a:pt x="23470" y="140102"/>
                    <a:pt x="26462" y="140046"/>
                  </a:cubicBezTo>
                  <a:lnTo>
                    <a:pt x="114092" y="140046"/>
                  </a:lnTo>
                  <a:cubicBezTo>
                    <a:pt x="133326" y="139774"/>
                    <a:pt x="150354" y="127550"/>
                    <a:pt x="156764" y="109414"/>
                  </a:cubicBezTo>
                  <a:lnTo>
                    <a:pt x="156869" y="109109"/>
                  </a:lnTo>
                  <a:lnTo>
                    <a:pt x="156974" y="108804"/>
                  </a:lnTo>
                  <a:lnTo>
                    <a:pt x="184463" y="24413"/>
                  </a:lnTo>
                  <a:cubicBezTo>
                    <a:pt x="185422" y="21412"/>
                    <a:pt x="188104" y="19292"/>
                    <a:pt x="191245" y="19050"/>
                  </a:cubicBezTo>
                  <a:moveTo>
                    <a:pt x="191245" y="0"/>
                  </a:moveTo>
                  <a:cubicBezTo>
                    <a:pt x="180000" y="208"/>
                    <a:pt x="170093" y="7447"/>
                    <a:pt x="166480" y="18097"/>
                  </a:cubicBezTo>
                  <a:lnTo>
                    <a:pt x="138857" y="102870"/>
                  </a:lnTo>
                  <a:cubicBezTo>
                    <a:pt x="135245" y="113521"/>
                    <a:pt x="125338" y="120760"/>
                    <a:pt x="114092" y="120968"/>
                  </a:cubicBezTo>
                  <a:lnTo>
                    <a:pt x="26462" y="120968"/>
                  </a:lnTo>
                  <a:cubicBezTo>
                    <a:pt x="11827" y="120988"/>
                    <a:pt x="-20" y="132867"/>
                    <a:pt x="0" y="147502"/>
                  </a:cubicBezTo>
                  <a:cubicBezTo>
                    <a:pt x="11" y="155255"/>
                    <a:pt x="3416" y="162614"/>
                    <a:pt x="9317" y="167640"/>
                  </a:cubicBezTo>
                  <a:lnTo>
                    <a:pt x="39797" y="195263"/>
                  </a:lnTo>
                  <a:lnTo>
                    <a:pt x="78850" y="229552"/>
                  </a:lnTo>
                  <a:cubicBezTo>
                    <a:pt x="82582" y="232816"/>
                    <a:pt x="85238" y="237133"/>
                    <a:pt x="86470" y="241935"/>
                  </a:cubicBezTo>
                  <a:cubicBezTo>
                    <a:pt x="87423" y="246970"/>
                    <a:pt x="87423" y="252140"/>
                    <a:pt x="86470" y="257175"/>
                  </a:cubicBezTo>
                  <a:lnTo>
                    <a:pt x="59800" y="346710"/>
                  </a:lnTo>
                  <a:cubicBezTo>
                    <a:pt x="56024" y="357292"/>
                    <a:pt x="59955" y="369085"/>
                    <a:pt x="69325" y="375285"/>
                  </a:cubicBezTo>
                  <a:cubicBezTo>
                    <a:pt x="73780" y="378671"/>
                    <a:pt x="79237" y="380475"/>
                    <a:pt x="84832" y="380409"/>
                  </a:cubicBezTo>
                  <a:cubicBezTo>
                    <a:pt x="90107" y="380390"/>
                    <a:pt x="95280" y="378949"/>
                    <a:pt x="99805" y="376238"/>
                  </a:cubicBezTo>
                  <a:lnTo>
                    <a:pt x="176005" y="322898"/>
                  </a:lnTo>
                  <a:cubicBezTo>
                    <a:pt x="184718" y="316231"/>
                    <a:pt x="196819" y="316231"/>
                    <a:pt x="205532" y="322898"/>
                  </a:cubicBezTo>
                  <a:lnTo>
                    <a:pt x="281732" y="376238"/>
                  </a:lnTo>
                  <a:cubicBezTo>
                    <a:pt x="285853" y="379186"/>
                    <a:pt x="290791" y="380778"/>
                    <a:pt x="295858" y="380790"/>
                  </a:cubicBezTo>
                  <a:cubicBezTo>
                    <a:pt x="301746" y="380681"/>
                    <a:pt x="307457" y="378759"/>
                    <a:pt x="312212" y="375285"/>
                  </a:cubicBezTo>
                  <a:cubicBezTo>
                    <a:pt x="320817" y="368523"/>
                    <a:pt x="324564" y="357283"/>
                    <a:pt x="321737" y="346710"/>
                  </a:cubicBezTo>
                  <a:lnTo>
                    <a:pt x="296020" y="257175"/>
                  </a:lnTo>
                  <a:cubicBezTo>
                    <a:pt x="293121" y="247267"/>
                    <a:pt x="296071" y="236572"/>
                    <a:pt x="303640" y="229552"/>
                  </a:cubicBezTo>
                  <a:lnTo>
                    <a:pt x="373172" y="167640"/>
                  </a:lnTo>
                  <a:cubicBezTo>
                    <a:pt x="381614" y="160345"/>
                    <a:pt x="384650" y="148581"/>
                    <a:pt x="380792" y="138113"/>
                  </a:cubicBezTo>
                  <a:cubicBezTo>
                    <a:pt x="377083" y="127666"/>
                    <a:pt x="367111" y="120763"/>
                    <a:pt x="356027" y="120968"/>
                  </a:cubicBezTo>
                  <a:lnTo>
                    <a:pt x="268397" y="120968"/>
                  </a:lnTo>
                  <a:cubicBezTo>
                    <a:pt x="257152" y="120761"/>
                    <a:pt x="247245" y="113521"/>
                    <a:pt x="243632" y="102870"/>
                  </a:cubicBezTo>
                  <a:lnTo>
                    <a:pt x="216010" y="18097"/>
                  </a:lnTo>
                  <a:cubicBezTo>
                    <a:pt x="212397" y="7447"/>
                    <a:pt x="202490" y="207"/>
                    <a:pt x="191245" y="0"/>
                  </a:cubicBezTo>
                  <a:close/>
                </a:path>
              </a:pathLst>
            </a:custGeom>
            <a:solidFill>
              <a:srgbClr val="000000"/>
            </a:solidFill>
            <a:ln w="9525" cap="flat">
              <a:solidFill>
                <a:schemeClr val="accent5">
                  <a:lumMod val="60000"/>
                  <a:lumOff val="40000"/>
                </a:schemeClr>
              </a:solid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AC60F838-7FEC-2FF1-E034-BD7669F7CC08}"/>
                </a:ext>
              </a:extLst>
            </p:cNvPr>
            <p:cNvSpPr/>
            <p:nvPr/>
          </p:nvSpPr>
          <p:spPr>
            <a:xfrm>
              <a:off x="7872912" y="928684"/>
              <a:ext cx="303498" cy="304334"/>
            </a:xfrm>
            <a:custGeom>
              <a:avLst/>
              <a:gdLst>
                <a:gd name="connsiteX0" fmla="*/ 151705 w 303498"/>
                <a:gd name="connsiteY0" fmla="*/ 19054 h 304334"/>
                <a:gd name="connsiteX1" fmla="*/ 153562 w 303498"/>
                <a:gd name="connsiteY1" fmla="*/ 20092 h 304334"/>
                <a:gd name="connsiteX2" fmla="*/ 175517 w 303498"/>
                <a:gd name="connsiteY2" fmla="*/ 88891 h 304334"/>
                <a:gd name="connsiteX3" fmla="*/ 213617 w 303498"/>
                <a:gd name="connsiteY3" fmla="*/ 116209 h 304334"/>
                <a:gd name="connsiteX4" fmla="*/ 281778 w 303498"/>
                <a:gd name="connsiteY4" fmla="*/ 116209 h 304334"/>
                <a:gd name="connsiteX5" fmla="*/ 284131 w 303498"/>
                <a:gd name="connsiteY5" fmla="*/ 117476 h 304334"/>
                <a:gd name="connsiteX6" fmla="*/ 284236 w 303498"/>
                <a:gd name="connsiteY6" fmla="*/ 117809 h 304334"/>
                <a:gd name="connsiteX7" fmla="*/ 284360 w 303498"/>
                <a:gd name="connsiteY7" fmla="*/ 118133 h 304334"/>
                <a:gd name="connsiteX8" fmla="*/ 283778 w 303498"/>
                <a:gd name="connsiteY8" fmla="*/ 120114 h 304334"/>
                <a:gd name="connsiteX9" fmla="*/ 229810 w 303498"/>
                <a:gd name="connsiteY9" fmla="*/ 168425 h 304334"/>
                <a:gd name="connsiteX10" fmla="*/ 217065 w 303498"/>
                <a:gd name="connsiteY10" fmla="*/ 209382 h 304334"/>
                <a:gd name="connsiteX11" fmla="*/ 217161 w 303498"/>
                <a:gd name="connsiteY11" fmla="*/ 209754 h 304334"/>
                <a:gd name="connsiteX12" fmla="*/ 217265 w 303498"/>
                <a:gd name="connsiteY12" fmla="*/ 210125 h 304334"/>
                <a:gd name="connsiteX13" fmla="*/ 238220 w 303498"/>
                <a:gd name="connsiteY13" fmla="*/ 281563 h 304334"/>
                <a:gd name="connsiteX14" fmla="*/ 238316 w 303498"/>
                <a:gd name="connsiteY14" fmla="*/ 281896 h 304334"/>
                <a:gd name="connsiteX15" fmla="*/ 238430 w 303498"/>
                <a:gd name="connsiteY15" fmla="*/ 282230 h 304334"/>
                <a:gd name="connsiteX16" fmla="*/ 237477 w 303498"/>
                <a:gd name="connsiteY16" fmla="*/ 284773 h 304334"/>
                <a:gd name="connsiteX17" fmla="*/ 236525 w 303498"/>
                <a:gd name="connsiteY17" fmla="*/ 285249 h 304334"/>
                <a:gd name="connsiteX18" fmla="*/ 235572 w 303498"/>
                <a:gd name="connsiteY18" fmla="*/ 284773 h 304334"/>
                <a:gd name="connsiteX19" fmla="*/ 235334 w 303498"/>
                <a:gd name="connsiteY19" fmla="*/ 284601 h 304334"/>
                <a:gd name="connsiteX20" fmla="*/ 235096 w 303498"/>
                <a:gd name="connsiteY20" fmla="*/ 284430 h 304334"/>
                <a:gd name="connsiteX21" fmla="*/ 174136 w 303498"/>
                <a:gd name="connsiteY21" fmla="*/ 241567 h 304334"/>
                <a:gd name="connsiteX22" fmla="*/ 173717 w 303498"/>
                <a:gd name="connsiteY22" fmla="*/ 241272 h 304334"/>
                <a:gd name="connsiteX23" fmla="*/ 173231 w 303498"/>
                <a:gd name="connsiteY23" fmla="*/ 240986 h 304334"/>
                <a:gd name="connsiteX24" fmla="*/ 150867 w 303498"/>
                <a:gd name="connsiteY24" fmla="*/ 234519 h 304334"/>
                <a:gd name="connsiteX25" fmla="*/ 128369 w 303498"/>
                <a:gd name="connsiteY25" fmla="*/ 241558 h 304334"/>
                <a:gd name="connsiteX26" fmla="*/ 67409 w 303498"/>
                <a:gd name="connsiteY26" fmla="*/ 284420 h 304334"/>
                <a:gd name="connsiteX27" fmla="*/ 66656 w 303498"/>
                <a:gd name="connsiteY27" fmla="*/ 284944 h 304334"/>
                <a:gd name="connsiteX28" fmla="*/ 66494 w 303498"/>
                <a:gd name="connsiteY28" fmla="*/ 285087 h 304334"/>
                <a:gd name="connsiteX29" fmla="*/ 65980 w 303498"/>
                <a:gd name="connsiteY29" fmla="*/ 284801 h 304334"/>
                <a:gd name="connsiteX30" fmla="*/ 65627 w 303498"/>
                <a:gd name="connsiteY30" fmla="*/ 284630 h 304334"/>
                <a:gd name="connsiteX31" fmla="*/ 64942 w 303498"/>
                <a:gd name="connsiteY31" fmla="*/ 284201 h 304334"/>
                <a:gd name="connsiteX32" fmla="*/ 65046 w 303498"/>
                <a:gd name="connsiteY32" fmla="*/ 283058 h 304334"/>
                <a:gd name="connsiteX33" fmla="*/ 87906 w 303498"/>
                <a:gd name="connsiteY33" fmla="*/ 212573 h 304334"/>
                <a:gd name="connsiteX34" fmla="*/ 88249 w 303498"/>
                <a:gd name="connsiteY34" fmla="*/ 211516 h 304334"/>
                <a:gd name="connsiteX35" fmla="*/ 88468 w 303498"/>
                <a:gd name="connsiteY35" fmla="*/ 210430 h 304334"/>
                <a:gd name="connsiteX36" fmla="*/ 88268 w 303498"/>
                <a:gd name="connsiteY36" fmla="*/ 189694 h 304334"/>
                <a:gd name="connsiteX37" fmla="*/ 87754 w 303498"/>
                <a:gd name="connsiteY37" fmla="*/ 187656 h 304334"/>
                <a:gd name="connsiteX38" fmla="*/ 86801 w 303498"/>
                <a:gd name="connsiteY38" fmla="*/ 185751 h 304334"/>
                <a:gd name="connsiteX39" fmla="*/ 76572 w 303498"/>
                <a:gd name="connsiteY39" fmla="*/ 170339 h 304334"/>
                <a:gd name="connsiteX40" fmla="*/ 76133 w 303498"/>
                <a:gd name="connsiteY40" fmla="*/ 169901 h 304334"/>
                <a:gd name="connsiteX41" fmla="*/ 75695 w 303498"/>
                <a:gd name="connsiteY41" fmla="*/ 169549 h 304334"/>
                <a:gd name="connsiteX42" fmla="*/ 44263 w 303498"/>
                <a:gd name="connsiteY42" fmla="*/ 141926 h 304334"/>
                <a:gd name="connsiteX43" fmla="*/ 19307 w 303498"/>
                <a:gd name="connsiteY43" fmla="*/ 119838 h 304334"/>
                <a:gd name="connsiteX44" fmla="*/ 19307 w 303498"/>
                <a:gd name="connsiteY44" fmla="*/ 117476 h 304334"/>
                <a:gd name="connsiteX45" fmla="*/ 20260 w 303498"/>
                <a:gd name="connsiteY45" fmla="*/ 116209 h 304334"/>
                <a:gd name="connsiteX46" fmla="*/ 89792 w 303498"/>
                <a:gd name="connsiteY46" fmla="*/ 116209 h 304334"/>
                <a:gd name="connsiteX47" fmla="*/ 127892 w 303498"/>
                <a:gd name="connsiteY47" fmla="*/ 88672 h 304334"/>
                <a:gd name="connsiteX48" fmla="*/ 149800 w 303498"/>
                <a:gd name="connsiteY48" fmla="*/ 20311 h 304334"/>
                <a:gd name="connsiteX49" fmla="*/ 151705 w 303498"/>
                <a:gd name="connsiteY49" fmla="*/ 19054 h 304334"/>
                <a:gd name="connsiteX50" fmla="*/ 151705 w 303498"/>
                <a:gd name="connsiteY50" fmla="*/ 4 h 304334"/>
                <a:gd name="connsiteX51" fmla="*/ 131702 w 303498"/>
                <a:gd name="connsiteY51" fmla="*/ 14291 h 304334"/>
                <a:gd name="connsiteX52" fmla="*/ 109795 w 303498"/>
                <a:gd name="connsiteY52" fmla="*/ 82871 h 304334"/>
                <a:gd name="connsiteX53" fmla="*/ 89792 w 303498"/>
                <a:gd name="connsiteY53" fmla="*/ 97159 h 304334"/>
                <a:gd name="connsiteX54" fmla="*/ 20260 w 303498"/>
                <a:gd name="connsiteY54" fmla="*/ 97159 h 304334"/>
                <a:gd name="connsiteX55" fmla="*/ 32 w 303498"/>
                <a:gd name="connsiteY55" fmla="*/ 119693 h 304334"/>
                <a:gd name="connsiteX56" fmla="*/ 6925 w 303498"/>
                <a:gd name="connsiteY56" fmla="*/ 134306 h 304334"/>
                <a:gd name="connsiteX57" fmla="*/ 31690 w 303498"/>
                <a:gd name="connsiteY57" fmla="*/ 156214 h 304334"/>
                <a:gd name="connsiteX58" fmla="*/ 63122 w 303498"/>
                <a:gd name="connsiteY58" fmla="*/ 183836 h 304334"/>
                <a:gd name="connsiteX59" fmla="*/ 69790 w 303498"/>
                <a:gd name="connsiteY59" fmla="*/ 194314 h 304334"/>
                <a:gd name="connsiteX60" fmla="*/ 69790 w 303498"/>
                <a:gd name="connsiteY60" fmla="*/ 206696 h 304334"/>
                <a:gd name="connsiteX61" fmla="*/ 46930 w 303498"/>
                <a:gd name="connsiteY61" fmla="*/ 277181 h 304334"/>
                <a:gd name="connsiteX62" fmla="*/ 54550 w 303498"/>
                <a:gd name="connsiteY62" fmla="*/ 300041 h 304334"/>
                <a:gd name="connsiteX63" fmla="*/ 66818 w 303498"/>
                <a:gd name="connsiteY63" fmla="*/ 304328 h 304334"/>
                <a:gd name="connsiteX64" fmla="*/ 78362 w 303498"/>
                <a:gd name="connsiteY64" fmla="*/ 300041 h 304334"/>
                <a:gd name="connsiteX65" fmla="*/ 139322 w 303498"/>
                <a:gd name="connsiteY65" fmla="*/ 257179 h 304334"/>
                <a:gd name="connsiteX66" fmla="*/ 150867 w 303498"/>
                <a:gd name="connsiteY66" fmla="*/ 253607 h 304334"/>
                <a:gd name="connsiteX67" fmla="*/ 163135 w 303498"/>
                <a:gd name="connsiteY67" fmla="*/ 257179 h 304334"/>
                <a:gd name="connsiteX68" fmla="*/ 224095 w 303498"/>
                <a:gd name="connsiteY68" fmla="*/ 300041 h 304334"/>
                <a:gd name="connsiteX69" fmla="*/ 248860 w 303498"/>
                <a:gd name="connsiteY69" fmla="*/ 300041 h 304334"/>
                <a:gd name="connsiteX70" fmla="*/ 256480 w 303498"/>
                <a:gd name="connsiteY70" fmla="*/ 276229 h 304334"/>
                <a:gd name="connsiteX71" fmla="*/ 235525 w 303498"/>
                <a:gd name="connsiteY71" fmla="*/ 204791 h 304334"/>
                <a:gd name="connsiteX72" fmla="*/ 242192 w 303498"/>
                <a:gd name="connsiteY72" fmla="*/ 182884 h 304334"/>
                <a:gd name="connsiteX73" fmla="*/ 296485 w 303498"/>
                <a:gd name="connsiteY73" fmla="*/ 134306 h 304334"/>
                <a:gd name="connsiteX74" fmla="*/ 302200 w 303498"/>
                <a:gd name="connsiteY74" fmla="*/ 111446 h 304334"/>
                <a:gd name="connsiteX75" fmla="*/ 283150 w 303498"/>
                <a:gd name="connsiteY75" fmla="*/ 97159 h 304334"/>
                <a:gd name="connsiteX76" fmla="*/ 213617 w 303498"/>
                <a:gd name="connsiteY76" fmla="*/ 97159 h 304334"/>
                <a:gd name="connsiteX77" fmla="*/ 193615 w 303498"/>
                <a:gd name="connsiteY77" fmla="*/ 82871 h 304334"/>
                <a:gd name="connsiteX78" fmla="*/ 171707 w 303498"/>
                <a:gd name="connsiteY78" fmla="*/ 14291 h 304334"/>
                <a:gd name="connsiteX79" fmla="*/ 151705 w 303498"/>
                <a:gd name="connsiteY79" fmla="*/ 4 h 30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3498" h="304334">
                  <a:moveTo>
                    <a:pt x="151705" y="19054"/>
                  </a:moveTo>
                  <a:cubicBezTo>
                    <a:pt x="152981" y="19054"/>
                    <a:pt x="153353" y="19482"/>
                    <a:pt x="153562" y="20092"/>
                  </a:cubicBezTo>
                  <a:lnTo>
                    <a:pt x="175517" y="88891"/>
                  </a:lnTo>
                  <a:cubicBezTo>
                    <a:pt x="181126" y="105166"/>
                    <a:pt x="196404" y="116120"/>
                    <a:pt x="213617" y="116209"/>
                  </a:cubicBezTo>
                  <a:lnTo>
                    <a:pt x="281778" y="116209"/>
                  </a:lnTo>
                  <a:cubicBezTo>
                    <a:pt x="282626" y="116371"/>
                    <a:pt x="283883" y="116742"/>
                    <a:pt x="284131" y="117476"/>
                  </a:cubicBezTo>
                  <a:lnTo>
                    <a:pt x="284236" y="117809"/>
                  </a:lnTo>
                  <a:lnTo>
                    <a:pt x="284360" y="118133"/>
                  </a:lnTo>
                  <a:cubicBezTo>
                    <a:pt x="284538" y="118850"/>
                    <a:pt x="284316" y="119606"/>
                    <a:pt x="283778" y="120114"/>
                  </a:cubicBezTo>
                  <a:lnTo>
                    <a:pt x="229810" y="168425"/>
                  </a:lnTo>
                  <a:cubicBezTo>
                    <a:pt x="218108" y="178537"/>
                    <a:pt x="213168" y="194417"/>
                    <a:pt x="217065" y="209382"/>
                  </a:cubicBezTo>
                  <a:lnTo>
                    <a:pt x="217161" y="209754"/>
                  </a:lnTo>
                  <a:lnTo>
                    <a:pt x="217265" y="210125"/>
                  </a:lnTo>
                  <a:lnTo>
                    <a:pt x="238220" y="281563"/>
                  </a:lnTo>
                  <a:lnTo>
                    <a:pt x="238316" y="281896"/>
                  </a:lnTo>
                  <a:lnTo>
                    <a:pt x="238430" y="282230"/>
                  </a:lnTo>
                  <a:cubicBezTo>
                    <a:pt x="238725" y="283195"/>
                    <a:pt x="238335" y="284238"/>
                    <a:pt x="237477" y="284773"/>
                  </a:cubicBezTo>
                  <a:cubicBezTo>
                    <a:pt x="237208" y="285013"/>
                    <a:pt x="236879" y="285177"/>
                    <a:pt x="236525" y="285249"/>
                  </a:cubicBezTo>
                  <a:cubicBezTo>
                    <a:pt x="236171" y="285179"/>
                    <a:pt x="235841" y="285015"/>
                    <a:pt x="235572" y="284773"/>
                  </a:cubicBezTo>
                  <a:lnTo>
                    <a:pt x="235334" y="284601"/>
                  </a:lnTo>
                  <a:lnTo>
                    <a:pt x="235096" y="284430"/>
                  </a:lnTo>
                  <a:lnTo>
                    <a:pt x="174136" y="241567"/>
                  </a:lnTo>
                  <a:lnTo>
                    <a:pt x="173717" y="241272"/>
                  </a:lnTo>
                  <a:lnTo>
                    <a:pt x="173231" y="240986"/>
                  </a:lnTo>
                  <a:cubicBezTo>
                    <a:pt x="166531" y="236775"/>
                    <a:pt x="158781" y="234534"/>
                    <a:pt x="150867" y="234519"/>
                  </a:cubicBezTo>
                  <a:cubicBezTo>
                    <a:pt x="142815" y="234453"/>
                    <a:pt x="134947" y="236915"/>
                    <a:pt x="128369" y="241558"/>
                  </a:cubicBezTo>
                  <a:lnTo>
                    <a:pt x="67409" y="284420"/>
                  </a:lnTo>
                  <a:lnTo>
                    <a:pt x="66656" y="284944"/>
                  </a:lnTo>
                  <a:lnTo>
                    <a:pt x="66494" y="285087"/>
                  </a:lnTo>
                  <a:cubicBezTo>
                    <a:pt x="66317" y="285002"/>
                    <a:pt x="66146" y="284907"/>
                    <a:pt x="65980" y="284801"/>
                  </a:cubicBezTo>
                  <a:lnTo>
                    <a:pt x="65627" y="284630"/>
                  </a:lnTo>
                  <a:lnTo>
                    <a:pt x="64942" y="284201"/>
                  </a:lnTo>
                  <a:cubicBezTo>
                    <a:pt x="64858" y="283818"/>
                    <a:pt x="64895" y="283419"/>
                    <a:pt x="65046" y="283058"/>
                  </a:cubicBezTo>
                  <a:lnTo>
                    <a:pt x="87906" y="212573"/>
                  </a:lnTo>
                  <a:lnTo>
                    <a:pt x="88249" y="211516"/>
                  </a:lnTo>
                  <a:lnTo>
                    <a:pt x="88468" y="210430"/>
                  </a:lnTo>
                  <a:cubicBezTo>
                    <a:pt x="89990" y="203594"/>
                    <a:pt x="89922" y="196500"/>
                    <a:pt x="88268" y="189694"/>
                  </a:cubicBezTo>
                  <a:lnTo>
                    <a:pt x="87754" y="187656"/>
                  </a:lnTo>
                  <a:lnTo>
                    <a:pt x="86801" y="185751"/>
                  </a:lnTo>
                  <a:cubicBezTo>
                    <a:pt x="84269" y="180083"/>
                    <a:pt x="80812" y="174874"/>
                    <a:pt x="76572" y="170339"/>
                  </a:cubicBezTo>
                  <a:lnTo>
                    <a:pt x="76133" y="169901"/>
                  </a:lnTo>
                  <a:lnTo>
                    <a:pt x="75695" y="169549"/>
                  </a:lnTo>
                  <a:lnTo>
                    <a:pt x="44263" y="141926"/>
                  </a:lnTo>
                  <a:lnTo>
                    <a:pt x="19307" y="119838"/>
                  </a:lnTo>
                  <a:cubicBezTo>
                    <a:pt x="19098" y="119666"/>
                    <a:pt x="18660" y="119285"/>
                    <a:pt x="19307" y="117476"/>
                  </a:cubicBezTo>
                  <a:cubicBezTo>
                    <a:pt x="19622" y="116523"/>
                    <a:pt x="20174" y="116209"/>
                    <a:pt x="20260" y="116209"/>
                  </a:cubicBezTo>
                  <a:lnTo>
                    <a:pt x="89792" y="116209"/>
                  </a:lnTo>
                  <a:cubicBezTo>
                    <a:pt x="107156" y="116377"/>
                    <a:pt x="122605" y="105212"/>
                    <a:pt x="127892" y="88672"/>
                  </a:cubicBezTo>
                  <a:lnTo>
                    <a:pt x="149800" y="20311"/>
                  </a:lnTo>
                  <a:cubicBezTo>
                    <a:pt x="150218" y="19632"/>
                    <a:pt x="150915" y="19171"/>
                    <a:pt x="151705" y="19054"/>
                  </a:cubicBezTo>
                  <a:moveTo>
                    <a:pt x="151705" y="4"/>
                  </a:moveTo>
                  <a:cubicBezTo>
                    <a:pt x="142703" y="106"/>
                    <a:pt x="134719" y="5809"/>
                    <a:pt x="131702" y="14291"/>
                  </a:cubicBezTo>
                  <a:lnTo>
                    <a:pt x="109795" y="82871"/>
                  </a:lnTo>
                  <a:cubicBezTo>
                    <a:pt x="107013" y="91528"/>
                    <a:pt x="98883" y="97334"/>
                    <a:pt x="89792" y="97159"/>
                  </a:cubicBezTo>
                  <a:lnTo>
                    <a:pt x="20260" y="97159"/>
                  </a:lnTo>
                  <a:cubicBezTo>
                    <a:pt x="8452" y="97796"/>
                    <a:pt x="-605" y="107885"/>
                    <a:pt x="32" y="119693"/>
                  </a:cubicBezTo>
                  <a:cubicBezTo>
                    <a:pt x="333" y="125278"/>
                    <a:pt x="2807" y="130522"/>
                    <a:pt x="6925" y="134306"/>
                  </a:cubicBezTo>
                  <a:lnTo>
                    <a:pt x="31690" y="156214"/>
                  </a:lnTo>
                  <a:lnTo>
                    <a:pt x="63122" y="183836"/>
                  </a:lnTo>
                  <a:cubicBezTo>
                    <a:pt x="65886" y="186954"/>
                    <a:pt x="68136" y="190491"/>
                    <a:pt x="69790" y="194314"/>
                  </a:cubicBezTo>
                  <a:cubicBezTo>
                    <a:pt x="70745" y="198386"/>
                    <a:pt x="70745" y="202624"/>
                    <a:pt x="69790" y="206696"/>
                  </a:cubicBezTo>
                  <a:lnTo>
                    <a:pt x="46930" y="277181"/>
                  </a:lnTo>
                  <a:cubicBezTo>
                    <a:pt x="43879" y="285646"/>
                    <a:pt x="47030" y="295100"/>
                    <a:pt x="54550" y="300041"/>
                  </a:cubicBezTo>
                  <a:cubicBezTo>
                    <a:pt x="58066" y="302764"/>
                    <a:pt x="62372" y="304268"/>
                    <a:pt x="66818" y="304328"/>
                  </a:cubicBezTo>
                  <a:cubicBezTo>
                    <a:pt x="71057" y="304336"/>
                    <a:pt x="75156" y="302814"/>
                    <a:pt x="78362" y="300041"/>
                  </a:cubicBezTo>
                  <a:lnTo>
                    <a:pt x="139322" y="257179"/>
                  </a:lnTo>
                  <a:cubicBezTo>
                    <a:pt x="142704" y="254814"/>
                    <a:pt x="146740" y="253565"/>
                    <a:pt x="150867" y="253607"/>
                  </a:cubicBezTo>
                  <a:cubicBezTo>
                    <a:pt x="155209" y="253628"/>
                    <a:pt x="159460" y="254865"/>
                    <a:pt x="163135" y="257179"/>
                  </a:cubicBezTo>
                  <a:lnTo>
                    <a:pt x="224095" y="300041"/>
                  </a:lnTo>
                  <a:cubicBezTo>
                    <a:pt x="231358" y="305766"/>
                    <a:pt x="241597" y="305766"/>
                    <a:pt x="248860" y="300041"/>
                  </a:cubicBezTo>
                  <a:cubicBezTo>
                    <a:pt x="256300" y="294600"/>
                    <a:pt x="259378" y="284979"/>
                    <a:pt x="256480" y="276229"/>
                  </a:cubicBezTo>
                  <a:lnTo>
                    <a:pt x="235525" y="204791"/>
                  </a:lnTo>
                  <a:cubicBezTo>
                    <a:pt x="233373" y="196815"/>
                    <a:pt x="235962" y="188309"/>
                    <a:pt x="242192" y="182884"/>
                  </a:cubicBezTo>
                  <a:lnTo>
                    <a:pt x="296485" y="134306"/>
                  </a:lnTo>
                  <a:cubicBezTo>
                    <a:pt x="302916" y="128590"/>
                    <a:pt x="305185" y="119516"/>
                    <a:pt x="302200" y="111446"/>
                  </a:cubicBezTo>
                  <a:cubicBezTo>
                    <a:pt x="299279" y="103303"/>
                    <a:pt x="291785" y="97683"/>
                    <a:pt x="283150" y="97159"/>
                  </a:cubicBezTo>
                  <a:lnTo>
                    <a:pt x="213617" y="97159"/>
                  </a:lnTo>
                  <a:cubicBezTo>
                    <a:pt x="204615" y="97057"/>
                    <a:pt x="196631" y="91353"/>
                    <a:pt x="193615" y="82871"/>
                  </a:cubicBezTo>
                  <a:lnTo>
                    <a:pt x="171707" y="14291"/>
                  </a:lnTo>
                  <a:cubicBezTo>
                    <a:pt x="168925" y="5635"/>
                    <a:pt x="160795" y="-171"/>
                    <a:pt x="151705" y="4"/>
                  </a:cubicBezTo>
                  <a:close/>
                </a:path>
              </a:pathLst>
            </a:custGeom>
            <a:solidFill>
              <a:srgbClr val="000000"/>
            </a:solidFill>
            <a:ln w="9525" cap="flat">
              <a:solidFill>
                <a:schemeClr val="accent5">
                  <a:lumMod val="60000"/>
                  <a:lumOff val="40000"/>
                </a:schemeClr>
              </a:solid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03F06743-7C6B-ACA5-3238-7C81DCA154C1}"/>
                </a:ext>
              </a:extLst>
            </p:cNvPr>
            <p:cNvSpPr/>
            <p:nvPr/>
          </p:nvSpPr>
          <p:spPr>
            <a:xfrm>
              <a:off x="7681941" y="1233488"/>
              <a:ext cx="228079" cy="227648"/>
            </a:xfrm>
            <a:custGeom>
              <a:avLst/>
              <a:gdLst>
                <a:gd name="connsiteX0" fmla="*/ 113828 w 228079"/>
                <a:gd name="connsiteY0" fmla="*/ 25718 h 227648"/>
                <a:gd name="connsiteX1" fmla="*/ 113948 w 228079"/>
                <a:gd name="connsiteY1" fmla="*/ 25657 h 227648"/>
                <a:gd name="connsiteX2" fmla="*/ 114009 w 228079"/>
                <a:gd name="connsiteY2" fmla="*/ 25718 h 227648"/>
                <a:gd name="connsiteX3" fmla="*/ 128392 w 228079"/>
                <a:gd name="connsiteY3" fmla="*/ 68856 h 227648"/>
                <a:gd name="connsiteX4" fmla="*/ 160748 w 228079"/>
                <a:gd name="connsiteY4" fmla="*/ 92392 h 227648"/>
                <a:gd name="connsiteX5" fmla="*/ 203182 w 228079"/>
                <a:gd name="connsiteY5" fmla="*/ 92392 h 227648"/>
                <a:gd name="connsiteX6" fmla="*/ 203287 w 228079"/>
                <a:gd name="connsiteY6" fmla="*/ 92477 h 227648"/>
                <a:gd name="connsiteX7" fmla="*/ 203249 w 228079"/>
                <a:gd name="connsiteY7" fmla="*/ 92564 h 227648"/>
                <a:gd name="connsiteX8" fmla="*/ 168511 w 228079"/>
                <a:gd name="connsiteY8" fmla="*/ 122558 h 227648"/>
                <a:gd name="connsiteX9" fmla="*/ 157805 w 228079"/>
                <a:gd name="connsiteY9" fmla="*/ 159067 h 227648"/>
                <a:gd name="connsiteX10" fmla="*/ 170930 w 228079"/>
                <a:gd name="connsiteY10" fmla="*/ 203092 h 227648"/>
                <a:gd name="connsiteX11" fmla="*/ 170863 w 228079"/>
                <a:gd name="connsiteY11" fmla="*/ 203208 h 227648"/>
                <a:gd name="connsiteX12" fmla="*/ 170788 w 228079"/>
                <a:gd name="connsiteY12" fmla="*/ 203197 h 227648"/>
                <a:gd name="connsiteX13" fmla="*/ 133640 w 228079"/>
                <a:gd name="connsiteY13" fmla="*/ 176898 h 227648"/>
                <a:gd name="connsiteX14" fmla="*/ 133421 w 228079"/>
                <a:gd name="connsiteY14" fmla="*/ 176746 h 227648"/>
                <a:gd name="connsiteX15" fmla="*/ 133202 w 228079"/>
                <a:gd name="connsiteY15" fmla="*/ 176594 h 227648"/>
                <a:gd name="connsiteX16" fmla="*/ 93968 w 228079"/>
                <a:gd name="connsiteY16" fmla="*/ 176594 h 227648"/>
                <a:gd name="connsiteX17" fmla="*/ 93740 w 228079"/>
                <a:gd name="connsiteY17" fmla="*/ 176746 h 227648"/>
                <a:gd name="connsiteX18" fmla="*/ 93521 w 228079"/>
                <a:gd name="connsiteY18" fmla="*/ 176898 h 227648"/>
                <a:gd name="connsiteX19" fmla="*/ 56373 w 228079"/>
                <a:gd name="connsiteY19" fmla="*/ 203197 h 227648"/>
                <a:gd name="connsiteX20" fmla="*/ 56242 w 228079"/>
                <a:gd name="connsiteY20" fmla="*/ 203167 h 227648"/>
                <a:gd name="connsiteX21" fmla="*/ 56230 w 228079"/>
                <a:gd name="connsiteY21" fmla="*/ 203092 h 227648"/>
                <a:gd name="connsiteX22" fmla="*/ 69394 w 228079"/>
                <a:gd name="connsiteY22" fmla="*/ 159067 h 227648"/>
                <a:gd name="connsiteX23" fmla="*/ 69280 w 228079"/>
                <a:gd name="connsiteY23" fmla="*/ 138798 h 227648"/>
                <a:gd name="connsiteX24" fmla="*/ 59917 w 228079"/>
                <a:gd name="connsiteY24" fmla="*/ 123730 h 227648"/>
                <a:gd name="connsiteX25" fmla="*/ 24674 w 228079"/>
                <a:gd name="connsiteY25" fmla="*/ 91640 h 227648"/>
                <a:gd name="connsiteX26" fmla="*/ 24674 w 228079"/>
                <a:gd name="connsiteY26" fmla="*/ 91506 h 227648"/>
                <a:gd name="connsiteX27" fmla="*/ 24731 w 228079"/>
                <a:gd name="connsiteY27" fmla="*/ 91478 h 227648"/>
                <a:gd name="connsiteX28" fmla="*/ 67403 w 228079"/>
                <a:gd name="connsiteY28" fmla="*/ 91478 h 227648"/>
                <a:gd name="connsiteX29" fmla="*/ 99864 w 228079"/>
                <a:gd name="connsiteY29" fmla="*/ 67666 h 227648"/>
                <a:gd name="connsiteX30" fmla="*/ 114076 w 228079"/>
                <a:gd name="connsiteY30" fmla="*/ 0 h 227648"/>
                <a:gd name="connsiteX31" fmla="*/ 98836 w 228079"/>
                <a:gd name="connsiteY31" fmla="*/ 10477 h 227648"/>
                <a:gd name="connsiteX32" fmla="*/ 81691 w 228079"/>
                <a:gd name="connsiteY32" fmla="*/ 61913 h 227648"/>
                <a:gd name="connsiteX33" fmla="*/ 67403 w 228079"/>
                <a:gd name="connsiteY33" fmla="*/ 72390 h 227648"/>
                <a:gd name="connsiteX34" fmla="*/ 15016 w 228079"/>
                <a:gd name="connsiteY34" fmla="*/ 72390 h 227648"/>
                <a:gd name="connsiteX35" fmla="*/ 728 w 228079"/>
                <a:gd name="connsiteY35" fmla="*/ 82867 h 227648"/>
                <a:gd name="connsiteX36" fmla="*/ 5491 w 228079"/>
                <a:gd name="connsiteY36" fmla="*/ 100013 h 227648"/>
                <a:gd name="connsiteX37" fmla="*/ 23588 w 228079"/>
                <a:gd name="connsiteY37" fmla="*/ 116205 h 227648"/>
                <a:gd name="connsiteX38" fmla="*/ 46448 w 228079"/>
                <a:gd name="connsiteY38" fmla="*/ 137160 h 227648"/>
                <a:gd name="connsiteX39" fmla="*/ 51211 w 228079"/>
                <a:gd name="connsiteY39" fmla="*/ 144780 h 227648"/>
                <a:gd name="connsiteX40" fmla="*/ 51211 w 228079"/>
                <a:gd name="connsiteY40" fmla="*/ 153352 h 227648"/>
                <a:gd name="connsiteX41" fmla="*/ 35018 w 228079"/>
                <a:gd name="connsiteY41" fmla="*/ 207645 h 227648"/>
                <a:gd name="connsiteX42" fmla="*/ 40733 w 228079"/>
                <a:gd name="connsiteY42" fmla="*/ 224790 h 227648"/>
                <a:gd name="connsiteX43" fmla="*/ 58831 w 228079"/>
                <a:gd name="connsiteY43" fmla="*/ 224790 h 227648"/>
                <a:gd name="connsiteX44" fmla="*/ 104551 w 228079"/>
                <a:gd name="connsiteY44" fmla="*/ 192405 h 227648"/>
                <a:gd name="connsiteX45" fmla="*/ 122648 w 228079"/>
                <a:gd name="connsiteY45" fmla="*/ 192405 h 227648"/>
                <a:gd name="connsiteX46" fmla="*/ 168368 w 228079"/>
                <a:gd name="connsiteY46" fmla="*/ 224790 h 227648"/>
                <a:gd name="connsiteX47" fmla="*/ 186466 w 228079"/>
                <a:gd name="connsiteY47" fmla="*/ 224790 h 227648"/>
                <a:gd name="connsiteX48" fmla="*/ 192181 w 228079"/>
                <a:gd name="connsiteY48" fmla="*/ 207645 h 227648"/>
                <a:gd name="connsiteX49" fmla="*/ 175988 w 228079"/>
                <a:gd name="connsiteY49" fmla="*/ 153352 h 227648"/>
                <a:gd name="connsiteX50" fmla="*/ 180751 w 228079"/>
                <a:gd name="connsiteY50" fmla="*/ 137160 h 227648"/>
                <a:gd name="connsiteX51" fmla="*/ 222661 w 228079"/>
                <a:gd name="connsiteY51" fmla="*/ 100965 h 227648"/>
                <a:gd name="connsiteX52" fmla="*/ 227423 w 228079"/>
                <a:gd name="connsiteY52" fmla="*/ 83820 h 227648"/>
                <a:gd name="connsiteX53" fmla="*/ 213136 w 228079"/>
                <a:gd name="connsiteY53" fmla="*/ 73342 h 227648"/>
                <a:gd name="connsiteX54" fmla="*/ 160748 w 228079"/>
                <a:gd name="connsiteY54" fmla="*/ 73342 h 227648"/>
                <a:gd name="connsiteX55" fmla="*/ 146461 w 228079"/>
                <a:gd name="connsiteY55" fmla="*/ 62865 h 227648"/>
                <a:gd name="connsiteX56" fmla="*/ 129316 w 228079"/>
                <a:gd name="connsiteY56" fmla="*/ 11430 h 227648"/>
                <a:gd name="connsiteX57" fmla="*/ 114076 w 228079"/>
                <a:gd name="connsiteY57" fmla="*/ 0 h 22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28079" h="227648">
                  <a:moveTo>
                    <a:pt x="113828" y="25718"/>
                  </a:moveTo>
                  <a:cubicBezTo>
                    <a:pt x="113844" y="25668"/>
                    <a:pt x="113899" y="25640"/>
                    <a:pt x="113948" y="25657"/>
                  </a:cubicBezTo>
                  <a:cubicBezTo>
                    <a:pt x="113977" y="25666"/>
                    <a:pt x="114000" y="25689"/>
                    <a:pt x="114009" y="25718"/>
                  </a:cubicBezTo>
                  <a:lnTo>
                    <a:pt x="128392" y="68856"/>
                  </a:lnTo>
                  <a:cubicBezTo>
                    <a:pt x="133087" y="82775"/>
                    <a:pt x="146060" y="92212"/>
                    <a:pt x="160748" y="92392"/>
                  </a:cubicBezTo>
                  <a:lnTo>
                    <a:pt x="203182" y="92392"/>
                  </a:lnTo>
                  <a:cubicBezTo>
                    <a:pt x="203234" y="92387"/>
                    <a:pt x="203281" y="92425"/>
                    <a:pt x="203287" y="92477"/>
                  </a:cubicBezTo>
                  <a:cubicBezTo>
                    <a:pt x="203291" y="92511"/>
                    <a:pt x="203276" y="92544"/>
                    <a:pt x="203249" y="92564"/>
                  </a:cubicBezTo>
                  <a:lnTo>
                    <a:pt x="168511" y="122558"/>
                  </a:lnTo>
                  <a:cubicBezTo>
                    <a:pt x="157813" y="131394"/>
                    <a:pt x="153572" y="145853"/>
                    <a:pt x="157805" y="159067"/>
                  </a:cubicBezTo>
                  <a:lnTo>
                    <a:pt x="170930" y="203092"/>
                  </a:lnTo>
                  <a:cubicBezTo>
                    <a:pt x="170944" y="203143"/>
                    <a:pt x="170913" y="203195"/>
                    <a:pt x="170863" y="203208"/>
                  </a:cubicBezTo>
                  <a:cubicBezTo>
                    <a:pt x="170837" y="203215"/>
                    <a:pt x="170809" y="203211"/>
                    <a:pt x="170788" y="203197"/>
                  </a:cubicBezTo>
                  <a:lnTo>
                    <a:pt x="133640" y="176898"/>
                  </a:lnTo>
                  <a:lnTo>
                    <a:pt x="133421" y="176746"/>
                  </a:lnTo>
                  <a:lnTo>
                    <a:pt x="133202" y="176594"/>
                  </a:lnTo>
                  <a:cubicBezTo>
                    <a:pt x="121371" y="168517"/>
                    <a:pt x="105799" y="168517"/>
                    <a:pt x="93968" y="176594"/>
                  </a:cubicBezTo>
                  <a:lnTo>
                    <a:pt x="93740" y="176746"/>
                  </a:lnTo>
                  <a:lnTo>
                    <a:pt x="93521" y="176898"/>
                  </a:lnTo>
                  <a:lnTo>
                    <a:pt x="56373" y="203197"/>
                  </a:lnTo>
                  <a:cubicBezTo>
                    <a:pt x="56328" y="203224"/>
                    <a:pt x="56270" y="203211"/>
                    <a:pt x="56242" y="203167"/>
                  </a:cubicBezTo>
                  <a:cubicBezTo>
                    <a:pt x="56228" y="203144"/>
                    <a:pt x="56224" y="203118"/>
                    <a:pt x="56230" y="203092"/>
                  </a:cubicBezTo>
                  <a:lnTo>
                    <a:pt x="69394" y="159067"/>
                  </a:lnTo>
                  <a:cubicBezTo>
                    <a:pt x="71526" y="152473"/>
                    <a:pt x="71486" y="145369"/>
                    <a:pt x="69280" y="138798"/>
                  </a:cubicBezTo>
                  <a:cubicBezTo>
                    <a:pt x="67331" y="133136"/>
                    <a:pt x="64130" y="127986"/>
                    <a:pt x="59917" y="123730"/>
                  </a:cubicBezTo>
                  <a:lnTo>
                    <a:pt x="24674" y="91640"/>
                  </a:lnTo>
                  <a:cubicBezTo>
                    <a:pt x="24637" y="91603"/>
                    <a:pt x="24637" y="91543"/>
                    <a:pt x="24674" y="91506"/>
                  </a:cubicBezTo>
                  <a:cubicBezTo>
                    <a:pt x="24689" y="91490"/>
                    <a:pt x="24709" y="91480"/>
                    <a:pt x="24731" y="91478"/>
                  </a:cubicBezTo>
                  <a:lnTo>
                    <a:pt x="67403" y="91478"/>
                  </a:lnTo>
                  <a:cubicBezTo>
                    <a:pt x="82320" y="91659"/>
                    <a:pt x="95557" y="81948"/>
                    <a:pt x="99864" y="67666"/>
                  </a:cubicBezTo>
                  <a:close/>
                  <a:moveTo>
                    <a:pt x="114076" y="0"/>
                  </a:moveTo>
                  <a:cubicBezTo>
                    <a:pt x="107444" y="391"/>
                    <a:pt x="101576" y="4426"/>
                    <a:pt x="98836" y="10477"/>
                  </a:cubicBezTo>
                  <a:lnTo>
                    <a:pt x="81691" y="61913"/>
                  </a:lnTo>
                  <a:cubicBezTo>
                    <a:pt x="79930" y="68292"/>
                    <a:pt x="74017" y="72628"/>
                    <a:pt x="67403" y="72390"/>
                  </a:cubicBezTo>
                  <a:lnTo>
                    <a:pt x="15016" y="72390"/>
                  </a:lnTo>
                  <a:cubicBezTo>
                    <a:pt x="8402" y="72152"/>
                    <a:pt x="2489" y="76488"/>
                    <a:pt x="728" y="82867"/>
                  </a:cubicBezTo>
                  <a:cubicBezTo>
                    <a:pt x="-1162" y="89023"/>
                    <a:pt x="697" y="95714"/>
                    <a:pt x="5491" y="100013"/>
                  </a:cubicBezTo>
                  <a:lnTo>
                    <a:pt x="23588" y="116205"/>
                  </a:lnTo>
                  <a:lnTo>
                    <a:pt x="46448" y="137160"/>
                  </a:lnTo>
                  <a:cubicBezTo>
                    <a:pt x="48573" y="139321"/>
                    <a:pt x="50199" y="141923"/>
                    <a:pt x="51211" y="144780"/>
                  </a:cubicBezTo>
                  <a:cubicBezTo>
                    <a:pt x="52163" y="147558"/>
                    <a:pt x="52163" y="150574"/>
                    <a:pt x="51211" y="153352"/>
                  </a:cubicBezTo>
                  <a:lnTo>
                    <a:pt x="35018" y="207645"/>
                  </a:lnTo>
                  <a:cubicBezTo>
                    <a:pt x="32846" y="213995"/>
                    <a:pt x="35186" y="221013"/>
                    <a:pt x="40733" y="224790"/>
                  </a:cubicBezTo>
                  <a:cubicBezTo>
                    <a:pt x="46164" y="228601"/>
                    <a:pt x="53400" y="228601"/>
                    <a:pt x="58831" y="224790"/>
                  </a:cubicBezTo>
                  <a:lnTo>
                    <a:pt x="104551" y="192405"/>
                  </a:lnTo>
                  <a:cubicBezTo>
                    <a:pt x="109982" y="188594"/>
                    <a:pt x="117217" y="188594"/>
                    <a:pt x="122648" y="192405"/>
                  </a:cubicBezTo>
                  <a:lnTo>
                    <a:pt x="168368" y="224790"/>
                  </a:lnTo>
                  <a:cubicBezTo>
                    <a:pt x="173799" y="228600"/>
                    <a:pt x="181035" y="228600"/>
                    <a:pt x="186466" y="224790"/>
                  </a:cubicBezTo>
                  <a:cubicBezTo>
                    <a:pt x="191886" y="220918"/>
                    <a:pt x="194194" y="213994"/>
                    <a:pt x="192181" y="207645"/>
                  </a:cubicBezTo>
                  <a:lnTo>
                    <a:pt x="175988" y="153352"/>
                  </a:lnTo>
                  <a:cubicBezTo>
                    <a:pt x="174098" y="147489"/>
                    <a:pt x="175987" y="141066"/>
                    <a:pt x="180751" y="137160"/>
                  </a:cubicBezTo>
                  <a:lnTo>
                    <a:pt x="222661" y="100965"/>
                  </a:lnTo>
                  <a:cubicBezTo>
                    <a:pt x="227343" y="96599"/>
                    <a:pt x="229182" y="89976"/>
                    <a:pt x="227423" y="83820"/>
                  </a:cubicBezTo>
                  <a:cubicBezTo>
                    <a:pt x="225091" y="77855"/>
                    <a:pt x="219525" y="73773"/>
                    <a:pt x="213136" y="73342"/>
                  </a:cubicBezTo>
                  <a:lnTo>
                    <a:pt x="160748" y="73342"/>
                  </a:lnTo>
                  <a:cubicBezTo>
                    <a:pt x="154260" y="73191"/>
                    <a:pt x="148555" y="69008"/>
                    <a:pt x="146461" y="62865"/>
                  </a:cubicBezTo>
                  <a:lnTo>
                    <a:pt x="129316" y="11430"/>
                  </a:lnTo>
                  <a:cubicBezTo>
                    <a:pt x="126982" y="4912"/>
                    <a:pt x="120986" y="415"/>
                    <a:pt x="114076" y="0"/>
                  </a:cubicBezTo>
                  <a:close/>
                </a:path>
              </a:pathLst>
            </a:custGeom>
            <a:solidFill>
              <a:srgbClr val="000000"/>
            </a:solidFill>
            <a:ln w="9525" cap="flat">
              <a:solidFill>
                <a:schemeClr val="accent5">
                  <a:lumMod val="60000"/>
                  <a:lumOff val="40000"/>
                </a:schemeClr>
              </a:solidFill>
              <a:prstDash val="solid"/>
              <a:miter/>
            </a:ln>
          </p:spPr>
          <p:txBody>
            <a:bodyPr rtlCol="0" anchor="ctr"/>
            <a:lstStyle/>
            <a:p>
              <a:endParaRPr lang="en-US"/>
            </a:p>
          </p:txBody>
        </p:sp>
      </p:grpSp>
      <p:sp>
        <p:nvSpPr>
          <p:cNvPr id="20" name="Text Placeholder 19">
            <a:extLst>
              <a:ext uri="{FF2B5EF4-FFF2-40B4-BE49-F238E27FC236}">
                <a16:creationId xmlns:a16="http://schemas.microsoft.com/office/drawing/2014/main" id="{37E0EBC8-219D-19EB-22B9-E458E2AF3F08}"/>
              </a:ext>
            </a:extLst>
          </p:cNvPr>
          <p:cNvSpPr>
            <a:spLocks noGrp="1"/>
          </p:cNvSpPr>
          <p:nvPr>
            <p:ph type="body" sz="quarter" idx="11" hasCustomPrompt="1"/>
          </p:nvPr>
        </p:nvSpPr>
        <p:spPr>
          <a:xfrm>
            <a:off x="5179469" y="3685340"/>
            <a:ext cx="1682750" cy="1678491"/>
          </a:xfrm>
          <a:prstGeom prst="rect">
            <a:avLst/>
          </a:prstGeom>
        </p:spPr>
        <p:txBody>
          <a:bodyPr/>
          <a:lstStyle>
            <a:lvl1pPr marL="0" indent="0" algn="ctr">
              <a:buNone/>
              <a:defRPr sz="2200">
                <a:solidFill>
                  <a:srgbClr val="F0781E"/>
                </a:solidFill>
                <a:latin typeface="Frutiger LT Pro 57 Condensed" panose="020B0606020204020204"/>
              </a:defRPr>
            </a:lvl1pPr>
          </a:lstStyle>
          <a:p>
            <a:pPr lvl="0"/>
            <a:r>
              <a:rPr lang="en-US"/>
              <a:t>Donors</a:t>
            </a:r>
          </a:p>
          <a:p>
            <a:pPr lvl="0"/>
            <a:r>
              <a:rPr lang="en-US"/>
              <a:t>Board </a:t>
            </a:r>
          </a:p>
          <a:p>
            <a:pPr lvl="0"/>
            <a:r>
              <a:rPr lang="en-US"/>
              <a:t>JAB</a:t>
            </a:r>
          </a:p>
        </p:txBody>
      </p:sp>
      <p:sp>
        <p:nvSpPr>
          <p:cNvPr id="22" name="Text Placeholder 21">
            <a:extLst>
              <a:ext uri="{FF2B5EF4-FFF2-40B4-BE49-F238E27FC236}">
                <a16:creationId xmlns:a16="http://schemas.microsoft.com/office/drawing/2014/main" id="{DFD5C4C8-F267-2898-641F-1AADD7B0BDF6}"/>
              </a:ext>
            </a:extLst>
          </p:cNvPr>
          <p:cNvSpPr>
            <a:spLocks noGrp="1"/>
          </p:cNvSpPr>
          <p:nvPr>
            <p:ph type="body" sz="quarter" idx="12"/>
          </p:nvPr>
        </p:nvSpPr>
        <p:spPr>
          <a:xfrm>
            <a:off x="8142288" y="3685340"/>
            <a:ext cx="1335087" cy="1678491"/>
          </a:xfrm>
          <a:prstGeom prst="rect">
            <a:avLst/>
          </a:prstGeom>
        </p:spPr>
        <p:txBody>
          <a:bodyPr/>
          <a:lstStyle>
            <a:lvl1pPr marL="0" indent="0" algn="ctr">
              <a:buNone/>
              <a:defRPr sz="2200">
                <a:solidFill>
                  <a:srgbClr val="F0781E"/>
                </a:solidFill>
                <a:latin typeface="Frutiger LT Pro 57 Condensed" panose="020B0606020204020204"/>
              </a:defRPr>
            </a:lvl1pPr>
            <a:lvl2pPr marL="457200" indent="0" algn="l">
              <a:buNone/>
              <a:defRPr sz="2200">
                <a:latin typeface="Frutiger LT Pro 57 Condensed" panose="020B0606020204020204"/>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p:txBody>
      </p:sp>
      <p:sp>
        <p:nvSpPr>
          <p:cNvPr id="24" name="Text Placeholder 23">
            <a:extLst>
              <a:ext uri="{FF2B5EF4-FFF2-40B4-BE49-F238E27FC236}">
                <a16:creationId xmlns:a16="http://schemas.microsoft.com/office/drawing/2014/main" id="{EA2D089A-F6FB-249B-B2CB-8F38F1B13565}"/>
              </a:ext>
            </a:extLst>
          </p:cNvPr>
          <p:cNvSpPr>
            <a:spLocks noGrp="1"/>
          </p:cNvSpPr>
          <p:nvPr>
            <p:ph type="body" sz="quarter" idx="13" hasCustomPrompt="1"/>
          </p:nvPr>
        </p:nvSpPr>
        <p:spPr>
          <a:xfrm>
            <a:off x="854884" y="786294"/>
            <a:ext cx="9900202" cy="790413"/>
          </a:xfrm>
          <a:prstGeom prst="rect">
            <a:avLst/>
          </a:prstGeom>
        </p:spPr>
        <p:txBody>
          <a:bodyPr/>
          <a:lstStyle>
            <a:lvl1pPr marL="0" indent="0">
              <a:buNone/>
              <a:defRPr sz="4400" b="1">
                <a:solidFill>
                  <a:srgbClr val="D20028"/>
                </a:solidFill>
                <a:latin typeface="Frutiger LT Pro 57 Condensed" panose="020B0606020204020204"/>
              </a:defRPr>
            </a:lvl1pPr>
          </a:lstStyle>
          <a:p>
            <a:pPr lvl="0"/>
            <a:r>
              <a:rPr lang="en-US"/>
              <a:t>WHOSE Stories Do We Tell? (Sample title) </a:t>
            </a:r>
          </a:p>
        </p:txBody>
      </p:sp>
      <p:sp>
        <p:nvSpPr>
          <p:cNvPr id="26" name="Text Placeholder 25">
            <a:extLst>
              <a:ext uri="{FF2B5EF4-FFF2-40B4-BE49-F238E27FC236}">
                <a16:creationId xmlns:a16="http://schemas.microsoft.com/office/drawing/2014/main" id="{F17E8EFF-23D8-240F-19EE-A978F83093ED}"/>
              </a:ext>
            </a:extLst>
          </p:cNvPr>
          <p:cNvSpPr>
            <a:spLocks noGrp="1"/>
          </p:cNvSpPr>
          <p:nvPr>
            <p:ph type="body" sz="quarter" idx="14" hasCustomPrompt="1"/>
          </p:nvPr>
        </p:nvSpPr>
        <p:spPr>
          <a:xfrm>
            <a:off x="2077494" y="1855289"/>
            <a:ext cx="8037012" cy="592484"/>
          </a:xfrm>
          <a:prstGeom prst="rect">
            <a:avLst/>
          </a:prstGeom>
        </p:spPr>
        <p:txBody>
          <a:bodyPr/>
          <a:lstStyle>
            <a:lvl1pPr marL="0" indent="0" algn="ctr">
              <a:buNone/>
              <a:defRPr sz="2400" b="1">
                <a:latin typeface="Frutiger LT Pro 57 Condensed" panose="020B0606020204020204"/>
              </a:defRPr>
            </a:lvl1pPr>
          </a:lstStyle>
          <a:p>
            <a:pPr lvl="0"/>
            <a:r>
              <a:rPr lang="en-US"/>
              <a:t>Taking a 10k foot view of storytelling across Her Justice…</a:t>
            </a:r>
          </a:p>
        </p:txBody>
      </p:sp>
    </p:spTree>
    <p:extLst>
      <p:ext uri="{BB962C8B-B14F-4D97-AF65-F5344CB8AC3E}">
        <p14:creationId xmlns:p14="http://schemas.microsoft.com/office/powerpoint/2010/main" val="440588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w to align items on you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3BE417-9CD4-361D-AFEA-B8B085EA46E0}"/>
              </a:ext>
            </a:extLst>
          </p:cNvPr>
          <p:cNvPicPr>
            <a:picLocks noChangeAspect="1"/>
          </p:cNvPicPr>
          <p:nvPr userDrawn="1"/>
        </p:nvPicPr>
        <p:blipFill>
          <a:blip r:embed="rId2"/>
          <a:stretch>
            <a:fillRect/>
          </a:stretch>
        </p:blipFill>
        <p:spPr>
          <a:xfrm>
            <a:off x="2036873" y="1176724"/>
            <a:ext cx="8118253" cy="5399923"/>
          </a:xfrm>
          <a:prstGeom prst="rect">
            <a:avLst/>
          </a:prstGeom>
        </p:spPr>
      </p:pic>
      <p:sp>
        <p:nvSpPr>
          <p:cNvPr id="4" name="TextBox 3">
            <a:extLst>
              <a:ext uri="{FF2B5EF4-FFF2-40B4-BE49-F238E27FC236}">
                <a16:creationId xmlns:a16="http://schemas.microsoft.com/office/drawing/2014/main" id="{A9483126-280C-9302-3FF5-CB7F3B4110FB}"/>
              </a:ext>
            </a:extLst>
          </p:cNvPr>
          <p:cNvSpPr txBox="1"/>
          <p:nvPr userDrawn="1"/>
        </p:nvSpPr>
        <p:spPr>
          <a:xfrm>
            <a:off x="565210" y="407230"/>
            <a:ext cx="11061577" cy="646331"/>
          </a:xfrm>
          <a:prstGeom prst="rect">
            <a:avLst/>
          </a:prstGeom>
          <a:noFill/>
        </p:spPr>
        <p:txBody>
          <a:bodyPr wrap="square" rtlCol="0">
            <a:spAutoFit/>
          </a:bodyPr>
          <a:lstStyle/>
          <a:p>
            <a:r>
              <a:rPr lang="en-US" sz="3600" b="1" dirty="0">
                <a:solidFill>
                  <a:srgbClr val="D20028"/>
                </a:solidFill>
              </a:rPr>
              <a:t>How to Align the Items on Your Slides:</a:t>
            </a:r>
          </a:p>
        </p:txBody>
      </p:sp>
    </p:spTree>
    <p:extLst>
      <p:ext uri="{BB962C8B-B14F-4D97-AF65-F5344CB8AC3E}">
        <p14:creationId xmlns:p14="http://schemas.microsoft.com/office/powerpoint/2010/main" val="1804047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o Do We Tell Stories t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C9F8DB-199E-3033-AEA3-4CBEBF21751B}"/>
              </a:ext>
            </a:extLst>
          </p:cNvPr>
          <p:cNvSpPr>
            <a:spLocks noGrp="1"/>
          </p:cNvSpPr>
          <p:nvPr>
            <p:ph type="title" hasCustomPrompt="1"/>
          </p:nvPr>
        </p:nvSpPr>
        <p:spPr>
          <a:xfrm>
            <a:off x="854884" y="797114"/>
            <a:ext cx="10515599" cy="831546"/>
          </a:xfrm>
          <a:prstGeom prst="rect">
            <a:avLst/>
          </a:prstGeom>
        </p:spPr>
        <p:txBody>
          <a:bodyPr>
            <a:normAutofit/>
          </a:bodyPr>
          <a:lstStyle>
            <a:lvl1pPr>
              <a:defRPr/>
            </a:lvl1pPr>
          </a:lstStyle>
          <a:p>
            <a:r>
              <a:rPr lang="en-US" b="1">
                <a:solidFill>
                  <a:srgbClr val="D20028"/>
                </a:solidFill>
                <a:latin typeface="Frutiger LT Pro 57 Condensed" panose="020B0606020204020204"/>
              </a:rPr>
              <a:t>WHO do we tell them to? </a:t>
            </a:r>
          </a:p>
        </p:txBody>
      </p:sp>
      <p:sp>
        <p:nvSpPr>
          <p:cNvPr id="7" name="Right Triangle 6">
            <a:extLst>
              <a:ext uri="{FF2B5EF4-FFF2-40B4-BE49-F238E27FC236}">
                <a16:creationId xmlns:a16="http://schemas.microsoft.com/office/drawing/2014/main" id="{F40DA657-F22E-E6E6-A6F1-DBF3DD23AA71}"/>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Content Placeholder 3">
            <a:extLst>
              <a:ext uri="{FF2B5EF4-FFF2-40B4-BE49-F238E27FC236}">
                <a16:creationId xmlns:a16="http://schemas.microsoft.com/office/drawing/2014/main" id="{63B6B41A-0B2A-A14F-31FF-01CEE93EE9D0}"/>
              </a:ext>
            </a:extLst>
          </p:cNvPr>
          <p:cNvSpPr txBox="1">
            <a:spLocks/>
          </p:cNvSpPr>
          <p:nvPr userDrawn="1"/>
        </p:nvSpPr>
        <p:spPr>
          <a:xfrm>
            <a:off x="2009775" y="2157413"/>
            <a:ext cx="7886700" cy="33766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alibri" panose="020F0502020204030204" pitchFamily="34" charset="0"/>
              <a:ea typeface="Calibri" panose="020F0502020204030204" pitchFamily="34" charset="0"/>
            </a:endParaRPr>
          </a:p>
          <a:p>
            <a:endParaRPr lang="en-US"/>
          </a:p>
        </p:txBody>
      </p:sp>
      <p:sp>
        <p:nvSpPr>
          <p:cNvPr id="9" name="Content Placeholder 3">
            <a:extLst>
              <a:ext uri="{FF2B5EF4-FFF2-40B4-BE49-F238E27FC236}">
                <a16:creationId xmlns:a16="http://schemas.microsoft.com/office/drawing/2014/main" id="{8EEDB440-818C-C4B4-64DE-3A6E4442E566}"/>
              </a:ext>
            </a:extLst>
          </p:cNvPr>
          <p:cNvSpPr txBox="1">
            <a:spLocks/>
          </p:cNvSpPr>
          <p:nvPr userDrawn="1"/>
        </p:nvSpPr>
        <p:spPr>
          <a:xfrm>
            <a:off x="2009775" y="2157413"/>
            <a:ext cx="7886700" cy="390048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alibri" panose="020F0502020204030204" pitchFamily="34" charset="0"/>
              <a:ea typeface="Calibri" panose="020F0502020204030204" pitchFamily="34" charset="0"/>
            </a:endParaRPr>
          </a:p>
          <a:p>
            <a:endParaRPr lang="en-US"/>
          </a:p>
        </p:txBody>
      </p:sp>
      <p:sp>
        <p:nvSpPr>
          <p:cNvPr id="10" name="Rectangle 9">
            <a:extLst>
              <a:ext uri="{FF2B5EF4-FFF2-40B4-BE49-F238E27FC236}">
                <a16:creationId xmlns:a16="http://schemas.microsoft.com/office/drawing/2014/main" id="{C8A9AA46-E7FF-2CC3-7440-99A5DF2EF4A6}"/>
              </a:ext>
            </a:extLst>
          </p:cNvPr>
          <p:cNvSpPr/>
          <p:nvPr userDrawn="1"/>
        </p:nvSpPr>
        <p:spPr>
          <a:xfrm>
            <a:off x="2066770" y="4846320"/>
            <a:ext cx="8058460" cy="1148080"/>
          </a:xfrm>
          <a:prstGeom prst="rect">
            <a:avLst/>
          </a:prstGeom>
          <a:noFill/>
          <a:ln w="57150">
            <a:solidFill>
              <a:srgbClr val="D20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rgbClr val="D20028"/>
                </a:solidFill>
                <a:latin typeface="Frutiger LT Pro 57 Condensed" panose="020B0606020204020204"/>
              </a:rPr>
              <a:t>WHO ELSE?</a:t>
            </a:r>
          </a:p>
        </p:txBody>
      </p:sp>
      <p:pic>
        <p:nvPicPr>
          <p:cNvPr id="11" name="Graphic 10" descr="Confused person outline">
            <a:extLst>
              <a:ext uri="{FF2B5EF4-FFF2-40B4-BE49-F238E27FC236}">
                <a16:creationId xmlns:a16="http://schemas.microsoft.com/office/drawing/2014/main" id="{D2CD81B2-AB24-B0DC-CFC5-703A5BC34E8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7304" y="2849098"/>
            <a:ext cx="2077395" cy="2077395"/>
          </a:xfrm>
          <a:prstGeom prst="rect">
            <a:avLst/>
          </a:prstGeom>
        </p:spPr>
      </p:pic>
      <p:sp>
        <p:nvSpPr>
          <p:cNvPr id="12" name="Rectangle 11">
            <a:extLst>
              <a:ext uri="{FF2B5EF4-FFF2-40B4-BE49-F238E27FC236}">
                <a16:creationId xmlns:a16="http://schemas.microsoft.com/office/drawing/2014/main" id="{5560FDEB-0A2D-F636-F88B-458297B0BA58}"/>
              </a:ext>
            </a:extLst>
          </p:cNvPr>
          <p:cNvSpPr/>
          <p:nvPr userDrawn="1"/>
        </p:nvSpPr>
        <p:spPr>
          <a:xfrm>
            <a:off x="2043143" y="2062548"/>
            <a:ext cx="2589817"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Donors</a:t>
            </a:r>
          </a:p>
        </p:txBody>
      </p:sp>
      <p:sp>
        <p:nvSpPr>
          <p:cNvPr id="13" name="Rectangle 12">
            <a:extLst>
              <a:ext uri="{FF2B5EF4-FFF2-40B4-BE49-F238E27FC236}">
                <a16:creationId xmlns:a16="http://schemas.microsoft.com/office/drawing/2014/main" id="{9D4D5B7D-CCB7-5B44-F779-02A31492E56C}"/>
              </a:ext>
            </a:extLst>
          </p:cNvPr>
          <p:cNvSpPr/>
          <p:nvPr userDrawn="1"/>
        </p:nvSpPr>
        <p:spPr>
          <a:xfrm>
            <a:off x="2043142" y="2898620"/>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Community partners</a:t>
            </a:r>
          </a:p>
        </p:txBody>
      </p:sp>
      <p:sp>
        <p:nvSpPr>
          <p:cNvPr id="14" name="Rectangle 13">
            <a:extLst>
              <a:ext uri="{FF2B5EF4-FFF2-40B4-BE49-F238E27FC236}">
                <a16:creationId xmlns:a16="http://schemas.microsoft.com/office/drawing/2014/main" id="{858BBA75-37EC-F76D-0D1E-BE3C5F624E3C}"/>
              </a:ext>
            </a:extLst>
          </p:cNvPr>
          <p:cNvSpPr/>
          <p:nvPr userDrawn="1"/>
        </p:nvSpPr>
        <p:spPr>
          <a:xfrm>
            <a:off x="7623493" y="2898620"/>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Corporate partners </a:t>
            </a:r>
          </a:p>
        </p:txBody>
      </p:sp>
      <p:sp>
        <p:nvSpPr>
          <p:cNvPr id="15" name="Rectangle 14">
            <a:extLst>
              <a:ext uri="{FF2B5EF4-FFF2-40B4-BE49-F238E27FC236}">
                <a16:creationId xmlns:a16="http://schemas.microsoft.com/office/drawing/2014/main" id="{CECB6F93-5487-624B-43B0-39DF9A9FF1BD}"/>
              </a:ext>
            </a:extLst>
          </p:cNvPr>
          <p:cNvSpPr/>
          <p:nvPr userDrawn="1"/>
        </p:nvSpPr>
        <p:spPr>
          <a:xfrm>
            <a:off x="7592408" y="2059958"/>
            <a:ext cx="2589817"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Policymakers</a:t>
            </a:r>
          </a:p>
        </p:txBody>
      </p:sp>
      <p:sp>
        <p:nvSpPr>
          <p:cNvPr id="16" name="Rectangle 15">
            <a:extLst>
              <a:ext uri="{FF2B5EF4-FFF2-40B4-BE49-F238E27FC236}">
                <a16:creationId xmlns:a16="http://schemas.microsoft.com/office/drawing/2014/main" id="{12797153-390F-6D69-B8C8-EA48406121AD}"/>
              </a:ext>
            </a:extLst>
          </p:cNvPr>
          <p:cNvSpPr/>
          <p:nvPr userDrawn="1"/>
        </p:nvSpPr>
        <p:spPr>
          <a:xfrm>
            <a:off x="4817776" y="2067251"/>
            <a:ext cx="2589817"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Clients </a:t>
            </a:r>
          </a:p>
        </p:txBody>
      </p:sp>
      <p:sp>
        <p:nvSpPr>
          <p:cNvPr id="17" name="Rectangle 16">
            <a:extLst>
              <a:ext uri="{FF2B5EF4-FFF2-40B4-BE49-F238E27FC236}">
                <a16:creationId xmlns:a16="http://schemas.microsoft.com/office/drawing/2014/main" id="{0D4541F0-FE0B-9B62-56AE-5535E8951CD5}"/>
              </a:ext>
            </a:extLst>
          </p:cNvPr>
          <p:cNvSpPr/>
          <p:nvPr userDrawn="1"/>
        </p:nvSpPr>
        <p:spPr>
          <a:xfrm>
            <a:off x="2054070" y="3757920"/>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General public / media</a:t>
            </a:r>
          </a:p>
        </p:txBody>
      </p:sp>
      <p:sp>
        <p:nvSpPr>
          <p:cNvPr id="18" name="Rectangle 17">
            <a:extLst>
              <a:ext uri="{FF2B5EF4-FFF2-40B4-BE49-F238E27FC236}">
                <a16:creationId xmlns:a16="http://schemas.microsoft.com/office/drawing/2014/main" id="{5748CEDF-0706-8688-151C-FFC3BFF8C88F}"/>
              </a:ext>
            </a:extLst>
          </p:cNvPr>
          <p:cNvSpPr/>
          <p:nvPr userDrawn="1"/>
        </p:nvSpPr>
        <p:spPr>
          <a:xfrm>
            <a:off x="7634421" y="3749833"/>
            <a:ext cx="2589818" cy="741207"/>
          </a:xfrm>
          <a:prstGeom prst="rect">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Frutiger LT Pro 57 Condensed" panose="020B0606020204020204"/>
              </a:rPr>
              <a:t>Prospective </a:t>
            </a:r>
          </a:p>
          <a:p>
            <a:pPr algn="ctr"/>
            <a:r>
              <a:rPr lang="en-US" sz="2200" b="1">
                <a:latin typeface="Frutiger LT Pro 57 Condensed" panose="020B0606020204020204"/>
              </a:rPr>
              <a:t>pro bono attorneys</a:t>
            </a:r>
          </a:p>
        </p:txBody>
      </p:sp>
      <p:pic>
        <p:nvPicPr>
          <p:cNvPr id="19" name="Picture 18" descr="A red and yellow arrows&#10;&#10;Description automatically generated">
            <a:extLst>
              <a:ext uri="{FF2B5EF4-FFF2-40B4-BE49-F238E27FC236}">
                <a16:creationId xmlns:a16="http://schemas.microsoft.com/office/drawing/2014/main" id="{390FC820-74F7-9DA6-8926-748D69D62CF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473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85152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00" b="1" i="0" baseline="0">
                <a:latin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lang="en-US" sz="2300" baseline="0" dirty="0" smtClean="0">
                <a:latin typeface="Arial" pitchFamily="34" charset="0"/>
              </a:defRPr>
            </a:lvl1pPr>
            <a:lvl2pPr>
              <a:lnSpc>
                <a:spcPct val="100000"/>
              </a:lnSpc>
              <a:defRPr sz="1900" baseline="0">
                <a:latin typeface="Arial" pitchFamily="34" charset="0"/>
              </a:defRPr>
            </a:lvl2pPr>
            <a:lvl3pPr>
              <a:lnSpc>
                <a:spcPct val="100000"/>
              </a:lnSpc>
              <a:defRPr sz="1700" baseline="0">
                <a:latin typeface="Arial" pitchFamily="34" charset="0"/>
              </a:defRPr>
            </a:lvl3pPr>
            <a:lvl4pPr>
              <a:lnSpc>
                <a:spcPct val="100000"/>
              </a:lnSpc>
              <a:defRPr sz="1500" baseline="0">
                <a:latin typeface="Arial" pitchFamily="34" charset="0"/>
              </a:defRPr>
            </a:lvl4pPr>
            <a:lvl5pPr>
              <a:lnSpc>
                <a:spcPct val="100000"/>
              </a:lnSpc>
              <a:defRPr sz="15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5234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32" descr="Her Justice_Title Master Artwork_RGB_10-17-13">
            <a:extLst>
              <a:ext uri="{FF2B5EF4-FFF2-40B4-BE49-F238E27FC236}">
                <a16:creationId xmlns:a16="http://schemas.microsoft.com/office/drawing/2014/main" id="{D8736291-B44F-AD0A-7947-BAE740570C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E8421608-DA75-67A7-2FEB-C50944E6B3A5}"/>
              </a:ext>
            </a:extLst>
          </p:cNvPr>
          <p:cNvSpPr>
            <a:spLocks noChangeArrowheads="1"/>
          </p:cNvSpPr>
          <p:nvPr userDrawn="1"/>
        </p:nvSpPr>
        <p:spPr bwMode="black">
          <a:xfrm>
            <a:off x="1" y="4240213"/>
            <a:ext cx="10858500" cy="228600"/>
          </a:xfrm>
          <a:prstGeom prst="rect">
            <a:avLst/>
          </a:prstGeom>
          <a:solidFill>
            <a:srgbClr val="D20028"/>
          </a:solidFill>
          <a:ln>
            <a:noFill/>
          </a:ln>
        </p:spPr>
        <p:txBody>
          <a:bodyPr wrap="none" anchor="ctr"/>
          <a:lstStyle>
            <a:lvl1pPr>
              <a:defRPr sz="2100" b="1" u="sng">
                <a:solidFill>
                  <a:schemeClr val="bg1"/>
                </a:solidFill>
                <a:latin typeface="Arial" charset="0"/>
                <a:ea typeface="Arial Unicode MS" pitchFamily="34" charset="-128"/>
                <a:cs typeface="Arial Unicode MS" pitchFamily="34" charset="-128"/>
              </a:defRPr>
            </a:lvl1pPr>
            <a:lvl2pPr marL="742950" indent="-285750">
              <a:defRPr sz="2100" b="1" u="sng">
                <a:solidFill>
                  <a:schemeClr val="bg1"/>
                </a:solidFill>
                <a:latin typeface="Arial" charset="0"/>
                <a:ea typeface="Arial Unicode MS" pitchFamily="34" charset="-128"/>
                <a:cs typeface="Arial Unicode MS" pitchFamily="34" charset="-128"/>
              </a:defRPr>
            </a:lvl2pPr>
            <a:lvl3pPr marL="1143000" indent="-228600">
              <a:defRPr sz="2100" b="1" u="sng">
                <a:solidFill>
                  <a:schemeClr val="bg1"/>
                </a:solidFill>
                <a:latin typeface="Arial" charset="0"/>
                <a:ea typeface="Arial Unicode MS" pitchFamily="34" charset="-128"/>
                <a:cs typeface="Arial Unicode MS" pitchFamily="34" charset="-128"/>
              </a:defRPr>
            </a:lvl3pPr>
            <a:lvl4pPr marL="1600200" indent="-228600">
              <a:defRPr sz="2100" b="1" u="sng">
                <a:solidFill>
                  <a:schemeClr val="bg1"/>
                </a:solidFill>
                <a:latin typeface="Arial" charset="0"/>
                <a:ea typeface="Arial Unicode MS" pitchFamily="34" charset="-128"/>
                <a:cs typeface="Arial Unicode MS" pitchFamily="34" charset="-128"/>
              </a:defRPr>
            </a:lvl4pPr>
            <a:lvl5pPr marL="2057400" indent="-228600">
              <a:defRPr sz="2100" b="1" u="sng">
                <a:solidFill>
                  <a:schemeClr val="bg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9pPr>
          </a:lstStyle>
          <a:p>
            <a:pPr>
              <a:spcAft>
                <a:spcPct val="75000"/>
              </a:spcAft>
              <a:buClr>
                <a:schemeClr val="accent1"/>
              </a:buClr>
              <a:buFontTx/>
              <a:buChar char="•"/>
              <a:defRPr/>
            </a:pPr>
            <a:endParaRPr lang="en-US" altLang="en-US" sz="2500" u="none"/>
          </a:p>
        </p:txBody>
      </p:sp>
      <p:sp>
        <p:nvSpPr>
          <p:cNvPr id="4" name="AutoShape 5">
            <a:extLst>
              <a:ext uri="{FF2B5EF4-FFF2-40B4-BE49-F238E27FC236}">
                <a16:creationId xmlns:a16="http://schemas.microsoft.com/office/drawing/2014/main" id="{776AB298-5C19-71BD-C60B-7F5F05EDF7FC}"/>
              </a:ext>
            </a:extLst>
          </p:cNvPr>
          <p:cNvSpPr>
            <a:spLocks noChangeArrowheads="1"/>
          </p:cNvSpPr>
          <p:nvPr userDrawn="1"/>
        </p:nvSpPr>
        <p:spPr bwMode="blackWhite">
          <a:xfrm>
            <a:off x="4265084" y="3371851"/>
            <a:ext cx="7154333" cy="1116013"/>
          </a:xfrm>
          <a:prstGeom prst="roundRect">
            <a:avLst>
              <a:gd name="adj" fmla="val 36130"/>
            </a:avLst>
          </a:prstGeom>
          <a:solidFill>
            <a:schemeClr val="bg1"/>
          </a:solidFill>
          <a:ln w="38100">
            <a:solidFill>
              <a:srgbClr val="F0781E"/>
            </a:solidFill>
            <a:round/>
            <a:headEnd/>
            <a:tailEnd/>
          </a:ln>
        </p:spPr>
        <p:txBody>
          <a:bodyPr anchor="b"/>
          <a:lstStyle>
            <a:lvl1pPr>
              <a:defRPr sz="2100" b="1" u="sng">
                <a:solidFill>
                  <a:schemeClr val="bg1"/>
                </a:solidFill>
                <a:latin typeface="Arial" charset="0"/>
                <a:ea typeface="Arial Unicode MS" pitchFamily="34" charset="-128"/>
                <a:cs typeface="Arial Unicode MS" pitchFamily="34" charset="-128"/>
              </a:defRPr>
            </a:lvl1pPr>
            <a:lvl2pPr marL="742950" indent="-285750">
              <a:defRPr sz="2100" b="1" u="sng">
                <a:solidFill>
                  <a:schemeClr val="bg1"/>
                </a:solidFill>
                <a:latin typeface="Arial" charset="0"/>
                <a:ea typeface="Arial Unicode MS" pitchFamily="34" charset="-128"/>
                <a:cs typeface="Arial Unicode MS" pitchFamily="34" charset="-128"/>
              </a:defRPr>
            </a:lvl2pPr>
            <a:lvl3pPr marL="1143000" indent="-228600">
              <a:defRPr sz="2100" b="1" u="sng">
                <a:solidFill>
                  <a:schemeClr val="bg1"/>
                </a:solidFill>
                <a:latin typeface="Arial" charset="0"/>
                <a:ea typeface="Arial Unicode MS" pitchFamily="34" charset="-128"/>
                <a:cs typeface="Arial Unicode MS" pitchFamily="34" charset="-128"/>
              </a:defRPr>
            </a:lvl3pPr>
            <a:lvl4pPr marL="1600200" indent="-228600">
              <a:defRPr sz="2100" b="1" u="sng">
                <a:solidFill>
                  <a:schemeClr val="bg1"/>
                </a:solidFill>
                <a:latin typeface="Arial" charset="0"/>
                <a:ea typeface="Arial Unicode MS" pitchFamily="34" charset="-128"/>
                <a:cs typeface="Arial Unicode MS" pitchFamily="34" charset="-128"/>
              </a:defRPr>
            </a:lvl4pPr>
            <a:lvl5pPr marL="2057400" indent="-228600">
              <a:defRPr sz="2100" b="1" u="sng">
                <a:solidFill>
                  <a:schemeClr val="bg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75000"/>
              </a:spcAft>
              <a:buClr>
                <a:schemeClr val="accent1"/>
              </a:buClr>
              <a:buChar char="•"/>
              <a:defRPr sz="2100" b="1" u="sng">
                <a:solidFill>
                  <a:schemeClr val="bg1"/>
                </a:solidFill>
                <a:latin typeface="Arial" charset="0"/>
                <a:ea typeface="Arial Unicode MS" pitchFamily="34" charset="-128"/>
                <a:cs typeface="Arial Unicode MS" pitchFamily="34" charset="-128"/>
              </a:defRPr>
            </a:lvl9pPr>
          </a:lstStyle>
          <a:p>
            <a:pPr algn="r">
              <a:lnSpc>
                <a:spcPct val="90000"/>
              </a:lnSpc>
              <a:defRPr/>
            </a:pPr>
            <a:endParaRPr lang="en-US" altLang="en-US" sz="2400" b="0" u="none">
              <a:solidFill>
                <a:srgbClr val="080808"/>
              </a:solidFill>
            </a:endParaRPr>
          </a:p>
        </p:txBody>
      </p:sp>
    </p:spTree>
    <p:extLst>
      <p:ext uri="{BB962C8B-B14F-4D97-AF65-F5344CB8AC3E}">
        <p14:creationId xmlns:p14="http://schemas.microsoft.com/office/powerpoint/2010/main" val="20569272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080419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03206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General Body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939129E-22BF-B276-579C-F917714D632E}"/>
              </a:ext>
            </a:extLst>
          </p:cNvPr>
          <p:cNvSpPr>
            <a:spLocks noGrp="1"/>
          </p:cNvSpPr>
          <p:nvPr>
            <p:ph type="title" hasCustomPrompt="1"/>
          </p:nvPr>
        </p:nvSpPr>
        <p:spPr>
          <a:xfrm>
            <a:off x="838200" y="681036"/>
            <a:ext cx="10515599" cy="1009651"/>
          </a:xfrm>
          <a:prstGeom prst="rect">
            <a:avLst/>
          </a:prstGeom>
        </p:spPr>
        <p:txBody>
          <a:bodyPr>
            <a:normAutofit/>
          </a:bodyPr>
          <a:lstStyle>
            <a:lvl1pPr>
              <a:defRPr b="0"/>
            </a:lvl1pPr>
          </a:lstStyle>
          <a:p>
            <a:r>
              <a:rPr lang="en-US" b="1">
                <a:solidFill>
                  <a:srgbClr val="D20028"/>
                </a:solidFill>
                <a:latin typeface="Frutiger LT Pro 57 Condensed" panose="020B0606020204020204"/>
              </a:rPr>
              <a:t>Heading</a:t>
            </a:r>
          </a:p>
        </p:txBody>
      </p:sp>
      <p:sp>
        <p:nvSpPr>
          <p:cNvPr id="10" name="Right Triangle 9">
            <a:extLst>
              <a:ext uri="{FF2B5EF4-FFF2-40B4-BE49-F238E27FC236}">
                <a16:creationId xmlns:a16="http://schemas.microsoft.com/office/drawing/2014/main" id="{7C69D85E-A341-0C35-5644-8803265D6025}"/>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B0890C3D-1439-AD33-F5E3-CB5DD48FAF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C44CCD2B-9A71-C1F9-56CB-636DD7CAEA99}"/>
              </a:ext>
            </a:extLst>
          </p:cNvPr>
          <p:cNvSpPr>
            <a:spLocks noGrp="1"/>
          </p:cNvSpPr>
          <p:nvPr>
            <p:ph type="body" sz="quarter" idx="11" hasCustomPrompt="1"/>
          </p:nvPr>
        </p:nvSpPr>
        <p:spPr>
          <a:xfrm>
            <a:off x="838200" y="1690687"/>
            <a:ext cx="10515599" cy="4486277"/>
          </a:xfrm>
          <a:prstGeom prst="rect">
            <a:avLst/>
          </a:prstGeom>
        </p:spPr>
        <p:txBody>
          <a:bodyPr/>
          <a:lstStyle>
            <a:lvl1pPr>
              <a:defRPr sz="2600">
                <a:latin typeface="Frutiger LT Pro 57 Condensed" panose="020B0606020204020204"/>
              </a:defRPr>
            </a:lvl1pPr>
            <a:lvl2pPr>
              <a:defRPr sz="2600">
                <a:latin typeface="Frutiger LT Pro 57 Condensed" panose="020B0606020204020204"/>
              </a:defRPr>
            </a:lvl2pPr>
            <a:lvl3pPr>
              <a:defRPr sz="2600"/>
            </a:lvl3pPr>
            <a:lvl4pPr marL="1371600" indent="0">
              <a:buNone/>
              <a:defRPr/>
            </a:lvl4pPr>
          </a:lstStyle>
          <a:p>
            <a:pPr lvl="0"/>
            <a:r>
              <a:rPr lang="en-US"/>
              <a:t>Click to insert text</a:t>
            </a:r>
          </a:p>
          <a:p>
            <a:pPr lvl="1"/>
            <a:r>
              <a:rPr lang="en-US"/>
              <a:t>Second level</a:t>
            </a:r>
          </a:p>
          <a:p>
            <a:pPr lvl="2"/>
            <a:r>
              <a:rPr lang="en-US"/>
              <a:t>Third level</a:t>
            </a:r>
          </a:p>
          <a:p>
            <a:pPr lvl="3"/>
            <a:endParaRPr lang="en-US"/>
          </a:p>
          <a:p>
            <a:pPr lvl="1"/>
            <a:endParaRPr lang="en-US"/>
          </a:p>
        </p:txBody>
      </p:sp>
    </p:spTree>
    <p:extLst>
      <p:ext uri="{BB962C8B-B14F-4D97-AF65-F5344CB8AC3E}">
        <p14:creationId xmlns:p14="http://schemas.microsoft.com/office/powerpoint/2010/main" val="2139727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D5C56FBC-3172-DFBC-EACA-F48B68C31B12}"/>
              </a:ext>
            </a:extLst>
          </p:cNvPr>
          <p:cNvSpPr/>
          <p:nvPr userDrawn="1"/>
        </p:nvSpPr>
        <p:spPr>
          <a:xfrm flipH="1">
            <a:off x="7790131" y="3429001"/>
            <a:ext cx="4401866" cy="3428999"/>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7F5160E-7C02-0DD9-06DE-242CFCE0148F}"/>
              </a:ext>
            </a:extLst>
          </p:cNvPr>
          <p:cNvPicPr>
            <a:picLocks noChangeAspect="1"/>
          </p:cNvPicPr>
          <p:nvPr userDrawn="1"/>
        </p:nvPicPr>
        <p:blipFill>
          <a:blip r:embed="rId2"/>
          <a:stretch>
            <a:fillRect/>
          </a:stretch>
        </p:blipFill>
        <p:spPr>
          <a:xfrm>
            <a:off x="2620201" y="3641834"/>
            <a:ext cx="6951595" cy="313787"/>
          </a:xfrm>
          <a:prstGeom prst="rect">
            <a:avLst/>
          </a:prstGeom>
          <a:solidFill>
            <a:srgbClr val="D20028"/>
          </a:solidFill>
        </p:spPr>
      </p:pic>
      <p:pic>
        <p:nvPicPr>
          <p:cNvPr id="11" name="Picture 10" descr="A white text on a black background&#10;&#10;Description automatically generated">
            <a:extLst>
              <a:ext uri="{FF2B5EF4-FFF2-40B4-BE49-F238E27FC236}">
                <a16:creationId xmlns:a16="http://schemas.microsoft.com/office/drawing/2014/main" id="{CABE1A97-7B77-CD03-79E8-E9FD3A3C34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9700" y="6323790"/>
            <a:ext cx="1596122" cy="311553"/>
          </a:xfrm>
          <a:prstGeom prst="rect">
            <a:avLst/>
          </a:prstGeom>
        </p:spPr>
      </p:pic>
      <p:sp>
        <p:nvSpPr>
          <p:cNvPr id="3" name="Title 2">
            <a:extLst>
              <a:ext uri="{FF2B5EF4-FFF2-40B4-BE49-F238E27FC236}">
                <a16:creationId xmlns:a16="http://schemas.microsoft.com/office/drawing/2014/main" id="{EC3516C8-A68B-2655-D0D5-6980BC6FBBBA}"/>
              </a:ext>
            </a:extLst>
          </p:cNvPr>
          <p:cNvSpPr>
            <a:spLocks noGrp="1"/>
          </p:cNvSpPr>
          <p:nvPr>
            <p:ph type="title" hasCustomPrompt="1"/>
          </p:nvPr>
        </p:nvSpPr>
        <p:spPr>
          <a:xfrm>
            <a:off x="838197" y="2365380"/>
            <a:ext cx="10515600" cy="679904"/>
          </a:xfrm>
          <a:prstGeom prst="rect">
            <a:avLst/>
          </a:prstGeom>
        </p:spPr>
        <p:txBody>
          <a:bodyPr/>
          <a:lstStyle>
            <a:lvl1pPr algn="ctr">
              <a:defRPr sz="4400" b="1"/>
            </a:lvl1pPr>
          </a:lstStyle>
          <a:p>
            <a:r>
              <a:rPr lang="en-US"/>
              <a:t>TITLE GOES HERE </a:t>
            </a:r>
          </a:p>
        </p:txBody>
      </p:sp>
      <p:sp>
        <p:nvSpPr>
          <p:cNvPr id="18" name="Subtitle 2">
            <a:extLst>
              <a:ext uri="{FF2B5EF4-FFF2-40B4-BE49-F238E27FC236}">
                <a16:creationId xmlns:a16="http://schemas.microsoft.com/office/drawing/2014/main" id="{88560842-A12E-7211-E537-0D4AED21659D}"/>
              </a:ext>
            </a:extLst>
          </p:cNvPr>
          <p:cNvSpPr>
            <a:spLocks noGrp="1"/>
          </p:cNvSpPr>
          <p:nvPr>
            <p:ph type="subTitle" idx="1" hasCustomPrompt="1"/>
          </p:nvPr>
        </p:nvSpPr>
        <p:spPr>
          <a:xfrm>
            <a:off x="1523996" y="3099037"/>
            <a:ext cx="9144000" cy="580572"/>
          </a:xfrm>
          <a:prstGeom prst="rect">
            <a:avLst/>
          </a:prstGeom>
        </p:spPr>
        <p:txBody>
          <a:bodyPr>
            <a:normAutofit/>
          </a:bodyPr>
          <a:lstStyle>
            <a:lvl1pPr marL="0" indent="0" algn="ctr">
              <a:buNone/>
              <a:defRPr sz="2800">
                <a:solidFill>
                  <a:srgbClr val="D20028"/>
                </a:solidFill>
                <a:latin typeface="Frutiger LT Pro 57 Condensed" panose="020B06060202040202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If You Have | Sections You Can | Indicate Like This</a:t>
            </a:r>
          </a:p>
        </p:txBody>
      </p:sp>
      <p:sp>
        <p:nvSpPr>
          <p:cNvPr id="25" name="Text Placeholder 24">
            <a:extLst>
              <a:ext uri="{FF2B5EF4-FFF2-40B4-BE49-F238E27FC236}">
                <a16:creationId xmlns:a16="http://schemas.microsoft.com/office/drawing/2014/main" id="{77552F57-B4EB-961F-2951-FA5328D99825}"/>
              </a:ext>
            </a:extLst>
          </p:cNvPr>
          <p:cNvSpPr>
            <a:spLocks noGrp="1"/>
          </p:cNvSpPr>
          <p:nvPr>
            <p:ph type="body" sz="quarter" idx="10" hasCustomPrompt="1"/>
          </p:nvPr>
        </p:nvSpPr>
        <p:spPr>
          <a:xfrm>
            <a:off x="4978396" y="4024879"/>
            <a:ext cx="2235200" cy="473539"/>
          </a:xfrm>
          <a:prstGeom prst="rect">
            <a:avLst/>
          </a:prstGeom>
        </p:spPr>
        <p:txBody>
          <a:bodyPr/>
          <a:lstStyle>
            <a:lvl1pPr marL="0" indent="0" algn="ctr">
              <a:buNone/>
              <a:defRPr sz="1800">
                <a:latin typeface="Frutiger LT Pro 57 Condensed" panose="020B0606020204020204"/>
              </a:defRPr>
            </a:lvl1pPr>
          </a:lstStyle>
          <a:p>
            <a:pPr lvl="0"/>
            <a:r>
              <a:rPr lang="en-US" dirty="0"/>
              <a:t>Insert Date</a:t>
            </a:r>
          </a:p>
        </p:txBody>
      </p:sp>
    </p:spTree>
    <p:extLst>
      <p:ext uri="{BB962C8B-B14F-4D97-AF65-F5344CB8AC3E}">
        <p14:creationId xmlns:p14="http://schemas.microsoft.com/office/powerpoint/2010/main" val="2521195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ur Mission">
    <p:spTree>
      <p:nvGrpSpPr>
        <p:cNvPr id="1" name=""/>
        <p:cNvGrpSpPr/>
        <p:nvPr/>
      </p:nvGrpSpPr>
      <p:grpSpPr>
        <a:xfrm>
          <a:off x="0" y="0"/>
          <a:ext cx="0" cy="0"/>
          <a:chOff x="0" y="0"/>
          <a:chExt cx="0" cy="0"/>
        </a:xfrm>
      </p:grpSpPr>
      <p:pic>
        <p:nvPicPr>
          <p:cNvPr id="7" name="Content Placeholder 4" descr="A couple of women standing together&#10;&#10;Description automatically generated">
            <a:extLst>
              <a:ext uri="{FF2B5EF4-FFF2-40B4-BE49-F238E27FC236}">
                <a16:creationId xmlns:a16="http://schemas.microsoft.com/office/drawing/2014/main" id="{5D30E564-8D11-5975-B2EF-0CBC1C4C5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0193" y="666901"/>
            <a:ext cx="4072386" cy="5776431"/>
          </a:xfrm>
          <a:prstGeom prst="rect">
            <a:avLst/>
          </a:prstGeom>
        </p:spPr>
      </p:pic>
      <p:sp>
        <p:nvSpPr>
          <p:cNvPr id="8" name="Title 2">
            <a:extLst>
              <a:ext uri="{FF2B5EF4-FFF2-40B4-BE49-F238E27FC236}">
                <a16:creationId xmlns:a16="http://schemas.microsoft.com/office/drawing/2014/main" id="{ED3C074C-FC2A-0DBB-12CF-81A6B47EB12A}"/>
              </a:ext>
            </a:extLst>
          </p:cNvPr>
          <p:cNvSpPr txBox="1">
            <a:spLocks/>
          </p:cNvSpPr>
          <p:nvPr userDrawn="1"/>
        </p:nvSpPr>
        <p:spPr>
          <a:xfrm>
            <a:off x="1687950" y="562151"/>
            <a:ext cx="9864953" cy="897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b="1">
                <a:solidFill>
                  <a:srgbClr val="D20028"/>
                </a:solidFill>
                <a:latin typeface="Frutiger LT Pro 57 Condensed" panose="020B0606020204020204"/>
              </a:rPr>
              <a:t>Our Mission</a:t>
            </a:r>
          </a:p>
        </p:txBody>
      </p:sp>
      <p:sp>
        <p:nvSpPr>
          <p:cNvPr id="9" name="TextBox 8">
            <a:extLst>
              <a:ext uri="{FF2B5EF4-FFF2-40B4-BE49-F238E27FC236}">
                <a16:creationId xmlns:a16="http://schemas.microsoft.com/office/drawing/2014/main" id="{4E9DD288-21B1-2BD8-F959-D4CC17FAA568}"/>
              </a:ext>
            </a:extLst>
          </p:cNvPr>
          <p:cNvSpPr txBox="1"/>
          <p:nvPr userDrawn="1"/>
        </p:nvSpPr>
        <p:spPr>
          <a:xfrm>
            <a:off x="5080733" y="1656566"/>
            <a:ext cx="6334518" cy="3046988"/>
          </a:xfrm>
          <a:prstGeom prst="rect">
            <a:avLst/>
          </a:prstGeom>
          <a:noFill/>
          <a:ln w="38100">
            <a:noFill/>
          </a:ln>
        </p:spPr>
        <p:txBody>
          <a:bodyPr wrap="square">
            <a:spAutoFit/>
          </a:bodyPr>
          <a:lstStyle/>
          <a:p>
            <a:pPr defTabSz="457200">
              <a:spcAft>
                <a:spcPts val="600"/>
              </a:spcAft>
            </a:pPr>
            <a:r>
              <a:rPr lang="en-US" sz="3200">
                <a:solidFill>
                  <a:prstClr val="black"/>
                </a:solidFill>
                <a:latin typeface="Frutiger LT Pro 57 Condensed" panose="020B0606020204020204" pitchFamily="34" charset="0"/>
              </a:rPr>
              <a:t>Her Justice stands with women living in poverty in New York City by recruiting and mentoring volunteer lawyers to provide free legal help to address individual and systemic barriers.</a:t>
            </a:r>
          </a:p>
        </p:txBody>
      </p:sp>
      <p:sp>
        <p:nvSpPr>
          <p:cNvPr id="10" name="Right Triangle 9">
            <a:extLst>
              <a:ext uri="{FF2B5EF4-FFF2-40B4-BE49-F238E27FC236}">
                <a16:creationId xmlns:a16="http://schemas.microsoft.com/office/drawing/2014/main" id="{457FB54C-D7FD-06E7-F185-CDC81D233AD2}"/>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arrows&#10;&#10;Description automatically generated">
            <a:extLst>
              <a:ext uri="{FF2B5EF4-FFF2-40B4-BE49-F238E27FC236}">
                <a16:creationId xmlns:a16="http://schemas.microsoft.com/office/drawing/2014/main" id="{26387DF5-7248-3050-CE02-9E3EBA7A220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97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 Bono Model">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E561B030-13D7-BA3A-8859-5F43B514641D}"/>
              </a:ext>
            </a:extLst>
          </p:cNvPr>
          <p:cNvSpPr txBox="1">
            <a:spLocks/>
          </p:cNvSpPr>
          <p:nvPr userDrawn="1"/>
        </p:nvSpPr>
        <p:spPr>
          <a:xfrm>
            <a:off x="1355834" y="759229"/>
            <a:ext cx="11051627" cy="7061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D20028"/>
                </a:solidFill>
                <a:latin typeface="Frutiger LT Pro 57 Condensed" panose="020B0606020204020204"/>
              </a:rPr>
              <a:t>The Her Justice “Pro Bono First” Model</a:t>
            </a:r>
          </a:p>
        </p:txBody>
      </p:sp>
      <p:pic>
        <p:nvPicPr>
          <p:cNvPr id="8" name="Picture 7" descr="A person holding a child&#10;&#10;Description automatically generated">
            <a:extLst>
              <a:ext uri="{FF2B5EF4-FFF2-40B4-BE49-F238E27FC236}">
                <a16:creationId xmlns:a16="http://schemas.microsoft.com/office/drawing/2014/main" id="{D01255DA-8EF3-32AF-63F6-0054FCFD74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3131" y="1401250"/>
            <a:ext cx="3424165" cy="5119205"/>
          </a:xfrm>
          <a:prstGeom prst="rect">
            <a:avLst/>
          </a:prstGeom>
        </p:spPr>
      </p:pic>
      <p:grpSp>
        <p:nvGrpSpPr>
          <p:cNvPr id="9" name="Group 8">
            <a:extLst>
              <a:ext uri="{FF2B5EF4-FFF2-40B4-BE49-F238E27FC236}">
                <a16:creationId xmlns:a16="http://schemas.microsoft.com/office/drawing/2014/main" id="{8260622E-0CB2-EA5B-D96C-830071D01574}"/>
              </a:ext>
            </a:extLst>
          </p:cNvPr>
          <p:cNvGrpSpPr/>
          <p:nvPr userDrawn="1"/>
        </p:nvGrpSpPr>
        <p:grpSpPr>
          <a:xfrm>
            <a:off x="5613985" y="1712508"/>
            <a:ext cx="5876916" cy="4613368"/>
            <a:chOff x="3530708" y="1798114"/>
            <a:chExt cx="5876916" cy="4613368"/>
          </a:xfrm>
        </p:grpSpPr>
        <p:sp>
          <p:nvSpPr>
            <p:cNvPr id="10" name="TextBox 9">
              <a:extLst>
                <a:ext uri="{FF2B5EF4-FFF2-40B4-BE49-F238E27FC236}">
                  <a16:creationId xmlns:a16="http://schemas.microsoft.com/office/drawing/2014/main" id="{DFB7C8C2-91F7-2C38-47BD-555B4CCDEF07}"/>
                </a:ext>
              </a:extLst>
            </p:cNvPr>
            <p:cNvSpPr txBox="1"/>
            <p:nvPr userDrawn="1"/>
          </p:nvSpPr>
          <p:spPr>
            <a:xfrm>
              <a:off x="3530708" y="1798114"/>
              <a:ext cx="1650892" cy="369332"/>
            </a:xfrm>
            <a:prstGeom prst="rect">
              <a:avLst/>
            </a:prstGeom>
            <a:noFill/>
          </p:spPr>
          <p:txBody>
            <a:bodyPr wrap="square" rtlCol="0">
              <a:spAutoFit/>
            </a:bodyPr>
            <a:lstStyle/>
            <a:p>
              <a:r>
                <a:rPr lang="en-US" b="1">
                  <a:solidFill>
                    <a:srgbClr val="C00000"/>
                  </a:solidFill>
                </a:rPr>
                <a:t>In FY 2023</a:t>
              </a:r>
            </a:p>
          </p:txBody>
        </p:sp>
        <p:sp>
          <p:nvSpPr>
            <p:cNvPr id="11" name="TextBox 10">
              <a:extLst>
                <a:ext uri="{FF2B5EF4-FFF2-40B4-BE49-F238E27FC236}">
                  <a16:creationId xmlns:a16="http://schemas.microsoft.com/office/drawing/2014/main" id="{A40BD2D5-EF03-EA25-F1E7-559CB7E86943}"/>
                </a:ext>
              </a:extLst>
            </p:cNvPr>
            <p:cNvSpPr txBox="1"/>
            <p:nvPr userDrawn="1"/>
          </p:nvSpPr>
          <p:spPr>
            <a:xfrm>
              <a:off x="3571279" y="2059766"/>
              <a:ext cx="825230" cy="707886"/>
            </a:xfrm>
            <a:prstGeom prst="rect">
              <a:avLst/>
            </a:prstGeom>
            <a:noFill/>
          </p:spPr>
          <p:txBody>
            <a:bodyPr wrap="square" rtlCol="0">
              <a:spAutoFit/>
            </a:bodyPr>
            <a:lstStyle/>
            <a:p>
              <a:r>
                <a:rPr lang="en-US" sz="4000" b="1" kern="1200">
                  <a:solidFill>
                    <a:srgbClr val="E41A38"/>
                  </a:solidFill>
                  <a:latin typeface="Frutiger LT Pro 57 Condensed" panose="020B0606020204020204" pitchFamily="34" charset="0"/>
                  <a:ea typeface="+mj-ea"/>
                  <a:cs typeface="+mj-cs"/>
                </a:rPr>
                <a:t>13</a:t>
              </a:r>
            </a:p>
          </p:txBody>
        </p:sp>
        <p:sp>
          <p:nvSpPr>
            <p:cNvPr id="12" name="TextBox 11">
              <a:extLst>
                <a:ext uri="{FF2B5EF4-FFF2-40B4-BE49-F238E27FC236}">
                  <a16:creationId xmlns:a16="http://schemas.microsoft.com/office/drawing/2014/main" id="{600AF003-D33C-9AA9-FDA6-6EF13FBF4864}"/>
                </a:ext>
              </a:extLst>
            </p:cNvPr>
            <p:cNvSpPr txBox="1"/>
            <p:nvPr userDrawn="1"/>
          </p:nvSpPr>
          <p:spPr>
            <a:xfrm>
              <a:off x="4186704" y="2195209"/>
              <a:ext cx="3003804" cy="954107"/>
            </a:xfrm>
            <a:prstGeom prst="rect">
              <a:avLst/>
            </a:prstGeom>
            <a:noFill/>
          </p:spPr>
          <p:txBody>
            <a:bodyPr wrap="square" rtlCol="0">
              <a:spAutoFit/>
            </a:bodyPr>
            <a:lstStyle/>
            <a:p>
              <a:r>
                <a:rPr lang="en-US" sz="2800" b="0" kern="1200">
                  <a:solidFill>
                    <a:schemeClr val="tx1"/>
                  </a:solidFill>
                  <a:latin typeface="Frutiger LT Pro 57 Condensed" panose="020B0606020204020204" pitchFamily="34" charset="0"/>
                  <a:ea typeface="+mj-ea"/>
                  <a:cs typeface="+mj-cs"/>
                </a:rPr>
                <a:t>Her Justice lawyers</a:t>
              </a:r>
            </a:p>
          </p:txBody>
        </p:sp>
        <p:sp>
          <p:nvSpPr>
            <p:cNvPr id="13" name="TextBox 12">
              <a:extLst>
                <a:ext uri="{FF2B5EF4-FFF2-40B4-BE49-F238E27FC236}">
                  <a16:creationId xmlns:a16="http://schemas.microsoft.com/office/drawing/2014/main" id="{1AE1F60D-50FB-2E2B-2474-6491DCF26AD7}"/>
                </a:ext>
              </a:extLst>
            </p:cNvPr>
            <p:cNvSpPr txBox="1"/>
            <p:nvPr userDrawn="1"/>
          </p:nvSpPr>
          <p:spPr>
            <a:xfrm>
              <a:off x="3626695" y="2727719"/>
              <a:ext cx="1650892" cy="369332"/>
            </a:xfrm>
            <a:prstGeom prst="rect">
              <a:avLst/>
            </a:prstGeom>
            <a:noFill/>
          </p:spPr>
          <p:txBody>
            <a:bodyPr wrap="square" rtlCol="0">
              <a:spAutoFit/>
            </a:bodyPr>
            <a:lstStyle/>
            <a:p>
              <a:r>
                <a:rPr lang="en-US"/>
                <a:t>mentored</a:t>
              </a:r>
            </a:p>
          </p:txBody>
        </p:sp>
        <p:sp>
          <p:nvSpPr>
            <p:cNvPr id="14" name="TextBox 13">
              <a:extLst>
                <a:ext uri="{FF2B5EF4-FFF2-40B4-BE49-F238E27FC236}">
                  <a16:creationId xmlns:a16="http://schemas.microsoft.com/office/drawing/2014/main" id="{7B173E42-81F3-7018-F62D-96F2EFCBA9EE}"/>
                </a:ext>
              </a:extLst>
            </p:cNvPr>
            <p:cNvSpPr txBox="1"/>
            <p:nvPr userDrawn="1"/>
          </p:nvSpPr>
          <p:spPr>
            <a:xfrm>
              <a:off x="4856340" y="3107908"/>
              <a:ext cx="3003804" cy="954107"/>
            </a:xfrm>
            <a:prstGeom prst="rect">
              <a:avLst/>
            </a:prstGeom>
            <a:noFill/>
          </p:spPr>
          <p:txBody>
            <a:bodyPr wrap="square" rtlCol="0">
              <a:spAutoFit/>
            </a:bodyPr>
            <a:lstStyle/>
            <a:p>
              <a:r>
                <a:rPr lang="en-US" sz="2800" b="0" kern="1200">
                  <a:solidFill>
                    <a:schemeClr val="tx1"/>
                  </a:solidFill>
                  <a:latin typeface="Frutiger LT Pro 57 Condensed" panose="020B0606020204020204" pitchFamily="34" charset="0"/>
                  <a:ea typeface="+mj-ea"/>
                  <a:cs typeface="+mj-cs"/>
                </a:rPr>
                <a:t>volunteer attorneys</a:t>
              </a:r>
            </a:p>
          </p:txBody>
        </p:sp>
        <p:sp>
          <p:nvSpPr>
            <p:cNvPr id="15" name="TextBox 14">
              <a:extLst>
                <a:ext uri="{FF2B5EF4-FFF2-40B4-BE49-F238E27FC236}">
                  <a16:creationId xmlns:a16="http://schemas.microsoft.com/office/drawing/2014/main" id="{885B4B3A-46CE-9F85-6F22-84C8864AAF9C}"/>
                </a:ext>
              </a:extLst>
            </p:cNvPr>
            <p:cNvSpPr txBox="1"/>
            <p:nvPr userDrawn="1"/>
          </p:nvSpPr>
          <p:spPr>
            <a:xfrm>
              <a:off x="3638952" y="3628726"/>
              <a:ext cx="1650892" cy="369332"/>
            </a:xfrm>
            <a:prstGeom prst="rect">
              <a:avLst/>
            </a:prstGeom>
            <a:noFill/>
          </p:spPr>
          <p:txBody>
            <a:bodyPr wrap="square" rtlCol="0">
              <a:spAutoFit/>
            </a:bodyPr>
            <a:lstStyle/>
            <a:p>
              <a:r>
                <a:rPr lang="en-US"/>
                <a:t>reaching</a:t>
              </a:r>
            </a:p>
          </p:txBody>
        </p:sp>
        <p:sp>
          <p:nvSpPr>
            <p:cNvPr id="16" name="TextBox 15">
              <a:extLst>
                <a:ext uri="{FF2B5EF4-FFF2-40B4-BE49-F238E27FC236}">
                  <a16:creationId xmlns:a16="http://schemas.microsoft.com/office/drawing/2014/main" id="{AD2A87F3-F0BD-441D-9B7A-7ECC9B0767D1}"/>
                </a:ext>
              </a:extLst>
            </p:cNvPr>
            <p:cNvSpPr txBox="1"/>
            <p:nvPr userDrawn="1"/>
          </p:nvSpPr>
          <p:spPr>
            <a:xfrm>
              <a:off x="3558416" y="3852755"/>
              <a:ext cx="1610321" cy="707886"/>
            </a:xfrm>
            <a:prstGeom prst="rect">
              <a:avLst/>
            </a:prstGeom>
            <a:noFill/>
          </p:spPr>
          <p:txBody>
            <a:bodyPr wrap="square" rtlCol="0">
              <a:spAutoFit/>
            </a:bodyPr>
            <a:lstStyle/>
            <a:p>
              <a:r>
                <a:rPr lang="en-US" sz="4000" b="1" kern="1200">
                  <a:solidFill>
                    <a:srgbClr val="E41A38"/>
                  </a:solidFill>
                  <a:latin typeface="Frutiger LT Pro 57 Condensed" panose="020B0606020204020204" pitchFamily="34" charset="0"/>
                  <a:ea typeface="+mj-ea"/>
                  <a:cs typeface="+mj-cs"/>
                </a:rPr>
                <a:t>4,131</a:t>
              </a:r>
            </a:p>
          </p:txBody>
        </p:sp>
        <p:sp>
          <p:nvSpPr>
            <p:cNvPr id="17" name="TextBox 16">
              <a:extLst>
                <a:ext uri="{FF2B5EF4-FFF2-40B4-BE49-F238E27FC236}">
                  <a16:creationId xmlns:a16="http://schemas.microsoft.com/office/drawing/2014/main" id="{F848C0B6-7030-7753-6FC7-6041EAE1AC3D}"/>
                </a:ext>
              </a:extLst>
            </p:cNvPr>
            <p:cNvSpPr txBox="1"/>
            <p:nvPr userDrawn="1"/>
          </p:nvSpPr>
          <p:spPr>
            <a:xfrm>
              <a:off x="4843478" y="3987419"/>
              <a:ext cx="3003804" cy="954107"/>
            </a:xfrm>
            <a:prstGeom prst="rect">
              <a:avLst/>
            </a:prstGeom>
            <a:noFill/>
          </p:spPr>
          <p:txBody>
            <a:bodyPr wrap="square" rtlCol="0">
              <a:spAutoFit/>
            </a:bodyPr>
            <a:lstStyle/>
            <a:p>
              <a:r>
                <a:rPr lang="en-US" sz="2800" b="0" kern="1200">
                  <a:solidFill>
                    <a:schemeClr val="tx1"/>
                  </a:solidFill>
                  <a:latin typeface="Frutiger LT Pro 57 Condensed" panose="020B0606020204020204" pitchFamily="34" charset="0"/>
                  <a:ea typeface="+mj-ea"/>
                  <a:cs typeface="+mj-cs"/>
                </a:rPr>
                <a:t>women and children</a:t>
              </a:r>
            </a:p>
          </p:txBody>
        </p:sp>
        <p:sp>
          <p:nvSpPr>
            <p:cNvPr id="18" name="TextBox 17">
              <a:extLst>
                <a:ext uri="{FF2B5EF4-FFF2-40B4-BE49-F238E27FC236}">
                  <a16:creationId xmlns:a16="http://schemas.microsoft.com/office/drawing/2014/main" id="{0FA63810-2C99-D212-D250-313D55AB49E5}"/>
                </a:ext>
              </a:extLst>
            </p:cNvPr>
            <p:cNvSpPr txBox="1"/>
            <p:nvPr userDrawn="1"/>
          </p:nvSpPr>
          <p:spPr>
            <a:xfrm>
              <a:off x="3626695" y="4569521"/>
              <a:ext cx="1650892" cy="369332"/>
            </a:xfrm>
            <a:prstGeom prst="rect">
              <a:avLst/>
            </a:prstGeom>
            <a:noFill/>
          </p:spPr>
          <p:txBody>
            <a:bodyPr wrap="square" rtlCol="0">
              <a:spAutoFit/>
            </a:bodyPr>
            <a:lstStyle/>
            <a:p>
              <a:r>
                <a:rPr lang="en-US"/>
                <a:t>for a total of</a:t>
              </a:r>
            </a:p>
          </p:txBody>
        </p:sp>
        <p:sp>
          <p:nvSpPr>
            <p:cNvPr id="19" name="TextBox 18">
              <a:extLst>
                <a:ext uri="{FF2B5EF4-FFF2-40B4-BE49-F238E27FC236}">
                  <a16:creationId xmlns:a16="http://schemas.microsoft.com/office/drawing/2014/main" id="{B534E62B-5BD3-4F64-8A18-6A675D4B90CB}"/>
                </a:ext>
              </a:extLst>
            </p:cNvPr>
            <p:cNvSpPr txBox="1"/>
            <p:nvPr userDrawn="1"/>
          </p:nvSpPr>
          <p:spPr>
            <a:xfrm>
              <a:off x="3626695" y="4824085"/>
              <a:ext cx="1691463" cy="707886"/>
            </a:xfrm>
            <a:prstGeom prst="rect">
              <a:avLst/>
            </a:prstGeom>
            <a:noFill/>
          </p:spPr>
          <p:txBody>
            <a:bodyPr wrap="square" rtlCol="0">
              <a:spAutoFit/>
            </a:bodyPr>
            <a:lstStyle/>
            <a:p>
              <a:r>
                <a:rPr lang="en-US" sz="4000" b="1" kern="1200">
                  <a:solidFill>
                    <a:srgbClr val="E41A38"/>
                  </a:solidFill>
                  <a:latin typeface="Frutiger LT Pro 57 Condensed" panose="020B0606020204020204" pitchFamily="34" charset="0"/>
                  <a:ea typeface="+mj-ea"/>
                  <a:cs typeface="+mj-cs"/>
                </a:rPr>
                <a:t>51,920</a:t>
              </a:r>
            </a:p>
          </p:txBody>
        </p:sp>
        <p:sp>
          <p:nvSpPr>
            <p:cNvPr id="20" name="TextBox 19">
              <a:extLst>
                <a:ext uri="{FF2B5EF4-FFF2-40B4-BE49-F238E27FC236}">
                  <a16:creationId xmlns:a16="http://schemas.microsoft.com/office/drawing/2014/main" id="{459863DE-4F0F-081C-097C-56F732E37D0E}"/>
                </a:ext>
              </a:extLst>
            </p:cNvPr>
            <p:cNvSpPr txBox="1"/>
            <p:nvPr userDrawn="1"/>
          </p:nvSpPr>
          <p:spPr>
            <a:xfrm>
              <a:off x="5200072" y="4966954"/>
              <a:ext cx="3003804" cy="523220"/>
            </a:xfrm>
            <a:prstGeom prst="rect">
              <a:avLst/>
            </a:prstGeom>
            <a:noFill/>
          </p:spPr>
          <p:txBody>
            <a:bodyPr wrap="square" rtlCol="0">
              <a:spAutoFit/>
            </a:bodyPr>
            <a:lstStyle/>
            <a:p>
              <a:r>
                <a:rPr lang="en-US" sz="2800" b="0" kern="1200">
                  <a:solidFill>
                    <a:schemeClr val="tx1"/>
                  </a:solidFill>
                  <a:latin typeface="Frutiger LT Pro 57 Condensed" panose="020B0606020204020204" pitchFamily="34" charset="0"/>
                  <a:ea typeface="+mj-ea"/>
                  <a:cs typeface="+mj-cs"/>
                </a:rPr>
                <a:t>hours donated</a:t>
              </a:r>
            </a:p>
          </p:txBody>
        </p:sp>
        <p:sp>
          <p:nvSpPr>
            <p:cNvPr id="21" name="TextBox 20">
              <a:extLst>
                <a:ext uri="{FF2B5EF4-FFF2-40B4-BE49-F238E27FC236}">
                  <a16:creationId xmlns:a16="http://schemas.microsoft.com/office/drawing/2014/main" id="{C722F9F2-785D-0014-ABB1-0D4DF8BD47A1}"/>
                </a:ext>
              </a:extLst>
            </p:cNvPr>
            <p:cNvSpPr txBox="1"/>
            <p:nvPr userDrawn="1"/>
          </p:nvSpPr>
          <p:spPr>
            <a:xfrm>
              <a:off x="3638952" y="5449032"/>
              <a:ext cx="1650892" cy="369332"/>
            </a:xfrm>
            <a:prstGeom prst="rect">
              <a:avLst/>
            </a:prstGeom>
            <a:noFill/>
          </p:spPr>
          <p:txBody>
            <a:bodyPr wrap="square" rtlCol="0">
              <a:spAutoFit/>
            </a:bodyPr>
            <a:lstStyle/>
            <a:p>
              <a:r>
                <a:rPr lang="en-US"/>
                <a:t>representing</a:t>
              </a:r>
            </a:p>
          </p:txBody>
        </p:sp>
        <p:sp>
          <p:nvSpPr>
            <p:cNvPr id="22" name="TextBox 21">
              <a:extLst>
                <a:ext uri="{FF2B5EF4-FFF2-40B4-BE49-F238E27FC236}">
                  <a16:creationId xmlns:a16="http://schemas.microsoft.com/office/drawing/2014/main" id="{F890FD13-B430-1FF1-8354-2D8F4F4B0190}"/>
                </a:ext>
              </a:extLst>
            </p:cNvPr>
            <p:cNvSpPr txBox="1"/>
            <p:nvPr userDrawn="1"/>
          </p:nvSpPr>
          <p:spPr>
            <a:xfrm>
              <a:off x="3638952" y="5703596"/>
              <a:ext cx="3075884" cy="707886"/>
            </a:xfrm>
            <a:prstGeom prst="rect">
              <a:avLst/>
            </a:prstGeom>
            <a:noFill/>
          </p:spPr>
          <p:txBody>
            <a:bodyPr wrap="square" rtlCol="0">
              <a:spAutoFit/>
            </a:bodyPr>
            <a:lstStyle/>
            <a:p>
              <a:r>
                <a:rPr lang="en-US" sz="4000" b="1" kern="1200">
                  <a:solidFill>
                    <a:srgbClr val="E41A38"/>
                  </a:solidFill>
                  <a:latin typeface="Frutiger LT Pro 57 Condensed" panose="020B0606020204020204" pitchFamily="34" charset="0"/>
                  <a:ea typeface="+mj-ea"/>
                  <a:cs typeface="+mj-cs"/>
                </a:rPr>
                <a:t>$43,525,305</a:t>
              </a:r>
            </a:p>
          </p:txBody>
        </p:sp>
        <p:sp>
          <p:nvSpPr>
            <p:cNvPr id="23" name="TextBox 22">
              <a:extLst>
                <a:ext uri="{FF2B5EF4-FFF2-40B4-BE49-F238E27FC236}">
                  <a16:creationId xmlns:a16="http://schemas.microsoft.com/office/drawing/2014/main" id="{9642D865-FC89-37CE-66F9-E7CBBDEA46AD}"/>
                </a:ext>
              </a:extLst>
            </p:cNvPr>
            <p:cNvSpPr txBox="1"/>
            <p:nvPr userDrawn="1"/>
          </p:nvSpPr>
          <p:spPr>
            <a:xfrm>
              <a:off x="6403820" y="5827993"/>
              <a:ext cx="3003804" cy="523220"/>
            </a:xfrm>
            <a:prstGeom prst="rect">
              <a:avLst/>
            </a:prstGeom>
            <a:noFill/>
          </p:spPr>
          <p:txBody>
            <a:bodyPr wrap="square" rtlCol="0">
              <a:spAutoFit/>
            </a:bodyPr>
            <a:lstStyle/>
            <a:p>
              <a:r>
                <a:rPr lang="en-US" sz="2800" b="0" kern="1200">
                  <a:solidFill>
                    <a:schemeClr val="tx1"/>
                  </a:solidFill>
                  <a:latin typeface="Frutiger LT Pro 57 Condensed" panose="020B0606020204020204" pitchFamily="34" charset="0"/>
                  <a:ea typeface="+mj-ea"/>
                  <a:cs typeface="+mj-cs"/>
                </a:rPr>
                <a:t>in value.</a:t>
              </a:r>
            </a:p>
          </p:txBody>
        </p:sp>
        <p:sp>
          <p:nvSpPr>
            <p:cNvPr id="24" name="TextBox 23">
              <a:extLst>
                <a:ext uri="{FF2B5EF4-FFF2-40B4-BE49-F238E27FC236}">
                  <a16:creationId xmlns:a16="http://schemas.microsoft.com/office/drawing/2014/main" id="{76D2577C-73C3-D659-4036-42FD5FB03D15}"/>
                </a:ext>
              </a:extLst>
            </p:cNvPr>
            <p:cNvSpPr txBox="1"/>
            <p:nvPr userDrawn="1"/>
          </p:nvSpPr>
          <p:spPr>
            <a:xfrm>
              <a:off x="3571278" y="2973244"/>
              <a:ext cx="1610321" cy="707886"/>
            </a:xfrm>
            <a:prstGeom prst="rect">
              <a:avLst/>
            </a:prstGeom>
            <a:noFill/>
          </p:spPr>
          <p:txBody>
            <a:bodyPr wrap="square" rtlCol="0">
              <a:spAutoFit/>
            </a:bodyPr>
            <a:lstStyle/>
            <a:p>
              <a:r>
                <a:rPr lang="en-US" sz="4000" b="1" kern="1200">
                  <a:solidFill>
                    <a:srgbClr val="E41A38"/>
                  </a:solidFill>
                  <a:latin typeface="Frutiger LT Pro 57 Condensed" panose="020B0606020204020204" pitchFamily="34" charset="0"/>
                  <a:ea typeface="+mj-ea"/>
                  <a:cs typeface="+mj-cs"/>
                </a:rPr>
                <a:t>1,641</a:t>
              </a:r>
            </a:p>
          </p:txBody>
        </p:sp>
      </p:grpSp>
      <p:sp>
        <p:nvSpPr>
          <p:cNvPr id="25" name="Right Triangle 24">
            <a:extLst>
              <a:ext uri="{FF2B5EF4-FFF2-40B4-BE49-F238E27FC236}">
                <a16:creationId xmlns:a16="http://schemas.microsoft.com/office/drawing/2014/main" id="{398E1861-42D3-1C1B-C51A-12E8A4D81F4F}"/>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red and yellow arrows&#10;&#10;Description automatically generated">
            <a:extLst>
              <a:ext uri="{FF2B5EF4-FFF2-40B4-BE49-F238E27FC236}">
                <a16:creationId xmlns:a16="http://schemas.microsoft.com/office/drawing/2014/main" id="{2AF638A8-9B7F-4531-65B0-D893542C41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80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o We Serve">
    <p:spTree>
      <p:nvGrpSpPr>
        <p:cNvPr id="1" name=""/>
        <p:cNvGrpSpPr/>
        <p:nvPr/>
      </p:nvGrpSpPr>
      <p:grpSpPr>
        <a:xfrm>
          <a:off x="0" y="0"/>
          <a:ext cx="0" cy="0"/>
          <a:chOff x="0" y="0"/>
          <a:chExt cx="0" cy="0"/>
        </a:xfrm>
      </p:grpSpPr>
      <p:pic>
        <p:nvPicPr>
          <p:cNvPr id="8" name="Content Placeholder 5" descr="A diagram of a person's population&#10;&#10;Description automatically generated">
            <a:extLst>
              <a:ext uri="{FF2B5EF4-FFF2-40B4-BE49-F238E27FC236}">
                <a16:creationId xmlns:a16="http://schemas.microsoft.com/office/drawing/2014/main" id="{8670961E-ED16-1E21-4E88-63D5251709E0}"/>
              </a:ext>
            </a:extLst>
          </p:cNvPr>
          <p:cNvPicPr>
            <a:picLocks noChangeAspect="1"/>
          </p:cNvPicPr>
          <p:nvPr userDrawn="1"/>
        </p:nvPicPr>
        <p:blipFill>
          <a:blip r:embed="rId2"/>
          <a:stretch>
            <a:fillRect/>
          </a:stretch>
        </p:blipFill>
        <p:spPr>
          <a:xfrm>
            <a:off x="4920118" y="607263"/>
            <a:ext cx="6387187" cy="5572821"/>
          </a:xfrm>
          <a:prstGeom prst="rect">
            <a:avLst/>
          </a:prstGeom>
        </p:spPr>
      </p:pic>
      <p:sp>
        <p:nvSpPr>
          <p:cNvPr id="9" name="Title 2">
            <a:extLst>
              <a:ext uri="{FF2B5EF4-FFF2-40B4-BE49-F238E27FC236}">
                <a16:creationId xmlns:a16="http://schemas.microsoft.com/office/drawing/2014/main" id="{46D3E6CC-7785-A476-ABD2-B22F413A4352}"/>
              </a:ext>
            </a:extLst>
          </p:cNvPr>
          <p:cNvSpPr txBox="1">
            <a:spLocks/>
          </p:cNvSpPr>
          <p:nvPr userDrawn="1"/>
        </p:nvSpPr>
        <p:spPr>
          <a:xfrm>
            <a:off x="884695" y="1406902"/>
            <a:ext cx="503215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b="1">
                <a:solidFill>
                  <a:srgbClr val="D20028"/>
                </a:solidFill>
                <a:latin typeface="Frutiger LT Pro 57 Condensed" panose="020B0606020204020204"/>
              </a:rPr>
              <a:t>Who We Serve</a:t>
            </a:r>
          </a:p>
        </p:txBody>
      </p:sp>
      <p:sp>
        <p:nvSpPr>
          <p:cNvPr id="10" name="TextBox 9">
            <a:extLst>
              <a:ext uri="{FF2B5EF4-FFF2-40B4-BE49-F238E27FC236}">
                <a16:creationId xmlns:a16="http://schemas.microsoft.com/office/drawing/2014/main" id="{29004754-C44C-570E-FA66-15820B4E926F}"/>
              </a:ext>
            </a:extLst>
          </p:cNvPr>
          <p:cNvSpPr txBox="1"/>
          <p:nvPr userDrawn="1"/>
        </p:nvSpPr>
        <p:spPr>
          <a:xfrm>
            <a:off x="644708" y="2583875"/>
            <a:ext cx="4275410" cy="1938992"/>
          </a:xfrm>
          <a:prstGeom prst="rect">
            <a:avLst/>
          </a:prstGeom>
          <a:noFill/>
        </p:spPr>
        <p:txBody>
          <a:bodyPr wrap="square">
            <a:spAutoFit/>
          </a:bodyPr>
          <a:lstStyle/>
          <a:p>
            <a:pPr algn="ctr">
              <a:spcAft>
                <a:spcPts val="600"/>
              </a:spcAft>
            </a:pPr>
            <a:r>
              <a:rPr lang="en-US" sz="2400" b="0" kern="1200">
                <a:solidFill>
                  <a:schemeClr val="tx1"/>
                </a:solidFill>
                <a:latin typeface="Frutiger LT Pro 57 Condensed" panose="020B0606020204020204" pitchFamily="34" charset="0"/>
                <a:ea typeface="+mj-ea"/>
                <a:cs typeface="+mj-cs"/>
              </a:rPr>
              <a:t>Her Justice clients are women living in poverty in New York City who have legal needs in the areas of immigration, family, and matrimonial law </a:t>
            </a:r>
          </a:p>
        </p:txBody>
      </p:sp>
      <p:sp>
        <p:nvSpPr>
          <p:cNvPr id="11" name="Right Triangle 10">
            <a:extLst>
              <a:ext uri="{FF2B5EF4-FFF2-40B4-BE49-F238E27FC236}">
                <a16:creationId xmlns:a16="http://schemas.microsoft.com/office/drawing/2014/main" id="{84767A1F-38C4-7D83-9DD0-5C0356A8B825}"/>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F8F3CE6-269B-324D-88D2-9CFF1BB8BE1B}"/>
              </a:ext>
            </a:extLst>
          </p:cNvPr>
          <p:cNvSpPr txBox="1"/>
          <p:nvPr userDrawn="1"/>
        </p:nvSpPr>
        <p:spPr>
          <a:xfrm>
            <a:off x="6667061" y="6250737"/>
            <a:ext cx="2893299" cy="415498"/>
          </a:xfrm>
          <a:prstGeom prst="rect">
            <a:avLst/>
          </a:prstGeom>
          <a:noFill/>
        </p:spPr>
        <p:txBody>
          <a:bodyPr wrap="square">
            <a:spAutoFit/>
          </a:bodyPr>
          <a:lstStyle/>
          <a:p>
            <a:pPr algn="ctr">
              <a:spcAft>
                <a:spcPts val="600"/>
              </a:spcAft>
            </a:pPr>
            <a:r>
              <a:rPr lang="en-US" sz="2100" b="0" kern="1200">
                <a:solidFill>
                  <a:schemeClr val="tx1">
                    <a:lumMod val="75000"/>
                    <a:lumOff val="25000"/>
                  </a:schemeClr>
                </a:solidFill>
                <a:latin typeface="Frutiger LT Pro 57 Condensed" panose="020B0606020204020204" pitchFamily="34" charset="0"/>
                <a:ea typeface="+mj-ea"/>
                <a:cs typeface="+mj-cs"/>
              </a:rPr>
              <a:t>FY2023 Data</a:t>
            </a:r>
          </a:p>
        </p:txBody>
      </p:sp>
      <p:pic>
        <p:nvPicPr>
          <p:cNvPr id="13" name="Picture 12" descr="A red and yellow arrows&#10;&#10;Description automatically generated">
            <a:extLst>
              <a:ext uri="{FF2B5EF4-FFF2-40B4-BE49-F238E27FC236}">
                <a16:creationId xmlns:a16="http://schemas.microsoft.com/office/drawing/2014/main" id="{84A29615-F3CF-8C72-BD0D-B4CDBF6C08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637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nguage Access Principles">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EB007E3-E977-23D3-FA4B-EA72A28B2941}"/>
              </a:ext>
            </a:extLst>
          </p:cNvPr>
          <p:cNvSpPr txBox="1">
            <a:spLocks/>
          </p:cNvSpPr>
          <p:nvPr userDrawn="1"/>
        </p:nvSpPr>
        <p:spPr>
          <a:xfrm>
            <a:off x="2038273" y="563301"/>
            <a:ext cx="8115455" cy="954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D20028"/>
                </a:solidFill>
                <a:latin typeface="Frutiger LT Pro 57 Condensed" panose="020B0606020204020204"/>
              </a:rPr>
              <a:t>Language Access Principles</a:t>
            </a:r>
          </a:p>
        </p:txBody>
      </p:sp>
      <p:sp>
        <p:nvSpPr>
          <p:cNvPr id="11" name="TextBox 10">
            <a:extLst>
              <a:ext uri="{FF2B5EF4-FFF2-40B4-BE49-F238E27FC236}">
                <a16:creationId xmlns:a16="http://schemas.microsoft.com/office/drawing/2014/main" id="{8BDDFE6A-42B2-288D-DE38-A474A18B0CB9}"/>
              </a:ext>
            </a:extLst>
          </p:cNvPr>
          <p:cNvSpPr txBox="1"/>
          <p:nvPr userDrawn="1"/>
        </p:nvSpPr>
        <p:spPr>
          <a:xfrm>
            <a:off x="766926" y="1497987"/>
            <a:ext cx="10624483" cy="954107"/>
          </a:xfrm>
          <a:prstGeom prst="rect">
            <a:avLst/>
          </a:prstGeom>
          <a:solidFill>
            <a:srgbClr val="FFA711"/>
          </a:solidFill>
          <a:ln w="28575">
            <a:solidFill>
              <a:srgbClr val="FFA711"/>
            </a:solidFill>
          </a:ln>
        </p:spPr>
        <p:txBody>
          <a:bodyPr wrap="square">
            <a:spAutoFit/>
          </a:bodyPr>
          <a:lstStyle/>
          <a:p>
            <a:pPr algn="ctr"/>
            <a:r>
              <a:rPr lang="en-US" sz="2800" b="1">
                <a:solidFill>
                  <a:schemeClr val="bg1"/>
                </a:solidFill>
                <a:latin typeface="Frutiger LT Pro 57 Condensed" panose="020B0606020204020204" pitchFamily="34" charset="0"/>
                <a:ea typeface="+mj-ea"/>
                <a:cs typeface="+mj-cs"/>
              </a:rPr>
              <a:t>How do we ensure meaningful + competent</a:t>
            </a:r>
          </a:p>
          <a:p>
            <a:pPr algn="ctr"/>
            <a:r>
              <a:rPr lang="en-US" sz="2800" b="1">
                <a:solidFill>
                  <a:schemeClr val="bg1"/>
                </a:solidFill>
                <a:latin typeface="Frutiger LT Pro 57 Condensed" panose="020B0606020204020204" pitchFamily="34" charset="0"/>
                <a:ea typeface="+mj-ea"/>
                <a:cs typeface="+mj-cs"/>
              </a:rPr>
              <a:t>interpretation on pro bono matters?</a:t>
            </a:r>
          </a:p>
        </p:txBody>
      </p:sp>
      <p:sp>
        <p:nvSpPr>
          <p:cNvPr id="12" name="TextBox 11">
            <a:extLst>
              <a:ext uri="{FF2B5EF4-FFF2-40B4-BE49-F238E27FC236}">
                <a16:creationId xmlns:a16="http://schemas.microsoft.com/office/drawing/2014/main" id="{FAAFFAC0-49E4-D53B-4E8E-CFEC442C29CB}"/>
              </a:ext>
            </a:extLst>
          </p:cNvPr>
          <p:cNvSpPr txBox="1"/>
          <p:nvPr userDrawn="1"/>
        </p:nvSpPr>
        <p:spPr>
          <a:xfrm>
            <a:off x="1469311" y="5345515"/>
            <a:ext cx="9253378" cy="830997"/>
          </a:xfrm>
          <a:prstGeom prst="rect">
            <a:avLst/>
          </a:prstGeom>
          <a:noFill/>
        </p:spPr>
        <p:txBody>
          <a:bodyPr wrap="square" rtlCol="0">
            <a:spAutoFit/>
          </a:bodyPr>
          <a:lstStyle/>
          <a:p>
            <a:pPr algn="ctr"/>
            <a:r>
              <a:rPr lang="en-US" sz="2400" b="1">
                <a:latin typeface="Frutiger LT Pro 57 Condensed" panose="020B0606020204020204" pitchFamily="34" charset="0"/>
                <a:ea typeface="+mj-ea"/>
                <a:cs typeface="+mj-cs"/>
              </a:rPr>
              <a:t>Recorded trainings: </a:t>
            </a:r>
            <a:br>
              <a:rPr lang="en-US" sz="2400">
                <a:latin typeface="Frutiger LT Pro 57 Condensed" panose="020B0606020204020204" pitchFamily="34" charset="0"/>
                <a:ea typeface="+mj-ea"/>
                <a:cs typeface="+mj-cs"/>
              </a:rPr>
            </a:br>
            <a:r>
              <a:rPr lang="en-US" sz="2400">
                <a:latin typeface="Frutiger LT Pro 57 Condensed" panose="020B0606020204020204" pitchFamily="34" charset="0"/>
                <a:ea typeface="+mj-ea"/>
                <a:cs typeface="+mj-cs"/>
              </a:rPr>
              <a:t>Interpretation | Working With Interpreters | Trauma-Informed Lawyering</a:t>
            </a:r>
          </a:p>
        </p:txBody>
      </p:sp>
      <p:sp>
        <p:nvSpPr>
          <p:cNvPr id="13" name="Right Triangle 12">
            <a:extLst>
              <a:ext uri="{FF2B5EF4-FFF2-40B4-BE49-F238E27FC236}">
                <a16:creationId xmlns:a16="http://schemas.microsoft.com/office/drawing/2014/main" id="{43043FEC-B5B9-3CF3-9938-BCFA7478D1D9}"/>
              </a:ext>
            </a:extLst>
          </p:cNvPr>
          <p:cNvSpPr/>
          <p:nvPr userDrawn="1"/>
        </p:nvSpPr>
        <p:spPr>
          <a:xfrm flipV="1">
            <a:off x="0" y="-1"/>
            <a:ext cx="2711668" cy="1135118"/>
          </a:xfrm>
          <a:prstGeom prst="rtTriangle">
            <a:avLst/>
          </a:prstGeom>
          <a:solidFill>
            <a:srgbClr val="FFA7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5A19C97-6D1C-6310-6C91-28E1AA4B8BF0}"/>
              </a:ext>
            </a:extLst>
          </p:cNvPr>
          <p:cNvGrpSpPr/>
          <p:nvPr userDrawn="1"/>
        </p:nvGrpSpPr>
        <p:grpSpPr>
          <a:xfrm>
            <a:off x="2890855" y="2734945"/>
            <a:ext cx="6410291" cy="2493618"/>
            <a:chOff x="2869824" y="2734945"/>
            <a:chExt cx="6410291" cy="2493618"/>
          </a:xfrm>
        </p:grpSpPr>
        <p:cxnSp>
          <p:nvCxnSpPr>
            <p:cNvPr id="15" name="Straight Connector 14">
              <a:extLst>
                <a:ext uri="{FF2B5EF4-FFF2-40B4-BE49-F238E27FC236}">
                  <a16:creationId xmlns:a16="http://schemas.microsoft.com/office/drawing/2014/main" id="{90B8B7D6-A92B-A813-4539-95571251C966}"/>
                </a:ext>
              </a:extLst>
            </p:cNvPr>
            <p:cNvCxnSpPr>
              <a:cxnSpLocks/>
            </p:cNvCxnSpPr>
            <p:nvPr/>
          </p:nvCxnSpPr>
          <p:spPr>
            <a:xfrm>
              <a:off x="2869824" y="2734945"/>
              <a:ext cx="0" cy="2431951"/>
            </a:xfrm>
            <a:prstGeom prst="line">
              <a:avLst/>
            </a:prstGeom>
            <a:ln w="57150">
              <a:solidFill>
                <a:srgbClr val="E41C39"/>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EBD73F93-F6DE-C4E1-F27D-EF8E41FBF72B}"/>
                </a:ext>
              </a:extLst>
            </p:cNvPr>
            <p:cNvCxnSpPr>
              <a:cxnSpLocks/>
            </p:cNvCxnSpPr>
            <p:nvPr/>
          </p:nvCxnSpPr>
          <p:spPr>
            <a:xfrm>
              <a:off x="6074970" y="2750163"/>
              <a:ext cx="0" cy="2431951"/>
            </a:xfrm>
            <a:prstGeom prst="line">
              <a:avLst/>
            </a:prstGeom>
            <a:ln w="57150">
              <a:solidFill>
                <a:srgbClr val="E41C39"/>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E59FC40-739B-E359-78E4-79AA30D55624}"/>
                </a:ext>
              </a:extLst>
            </p:cNvPr>
            <p:cNvCxnSpPr>
              <a:cxnSpLocks/>
            </p:cNvCxnSpPr>
            <p:nvPr/>
          </p:nvCxnSpPr>
          <p:spPr>
            <a:xfrm>
              <a:off x="9280115" y="2796612"/>
              <a:ext cx="0" cy="2431951"/>
            </a:xfrm>
            <a:prstGeom prst="line">
              <a:avLst/>
            </a:prstGeom>
            <a:ln w="57150">
              <a:solidFill>
                <a:srgbClr val="E41C39"/>
              </a:solidFill>
            </a:ln>
          </p:spPr>
          <p:style>
            <a:lnRef idx="1">
              <a:schemeClr val="accent2"/>
            </a:lnRef>
            <a:fillRef idx="0">
              <a:schemeClr val="accent2"/>
            </a:fillRef>
            <a:effectRef idx="0">
              <a:schemeClr val="accent2"/>
            </a:effectRef>
            <a:fontRef idx="minor">
              <a:schemeClr val="tx1"/>
            </a:fontRef>
          </p:style>
        </p:cxnSp>
      </p:grpSp>
      <p:sp>
        <p:nvSpPr>
          <p:cNvPr id="18" name="TextBox 17">
            <a:extLst>
              <a:ext uri="{FF2B5EF4-FFF2-40B4-BE49-F238E27FC236}">
                <a16:creationId xmlns:a16="http://schemas.microsoft.com/office/drawing/2014/main" id="{C6133A47-80B9-EE14-1689-E9D679AA2C9C}"/>
              </a:ext>
            </a:extLst>
          </p:cNvPr>
          <p:cNvSpPr txBox="1"/>
          <p:nvPr userDrawn="1"/>
        </p:nvSpPr>
        <p:spPr>
          <a:xfrm>
            <a:off x="542707" y="3429000"/>
            <a:ext cx="2327117" cy="523220"/>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Ask clients</a:t>
            </a:r>
          </a:p>
        </p:txBody>
      </p:sp>
      <p:sp>
        <p:nvSpPr>
          <p:cNvPr id="19" name="TextBox 18">
            <a:extLst>
              <a:ext uri="{FF2B5EF4-FFF2-40B4-BE49-F238E27FC236}">
                <a16:creationId xmlns:a16="http://schemas.microsoft.com/office/drawing/2014/main" id="{EBD00A52-65EB-5F5E-0AAF-4487289F3CA4}"/>
              </a:ext>
            </a:extLst>
          </p:cNvPr>
          <p:cNvSpPr txBox="1"/>
          <p:nvPr userDrawn="1"/>
        </p:nvSpPr>
        <p:spPr>
          <a:xfrm>
            <a:off x="2987811" y="3329061"/>
            <a:ext cx="3014232" cy="954107"/>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Secure </a:t>
            </a:r>
            <a:br>
              <a:rPr lang="en-US" sz="2800">
                <a:latin typeface="Frutiger LT Pro 57 Condensed" panose="020B0606020204020204" pitchFamily="34" charset="0"/>
                <a:ea typeface="+mj-ea"/>
                <a:cs typeface="+mj-cs"/>
              </a:rPr>
            </a:br>
            <a:r>
              <a:rPr lang="en-US" sz="2800">
                <a:latin typeface="Frutiger LT Pro 57 Condensed" panose="020B0606020204020204" pitchFamily="34" charset="0"/>
                <a:ea typeface="+mj-ea"/>
                <a:cs typeface="+mj-cs"/>
              </a:rPr>
              <a:t>interpretation</a:t>
            </a:r>
          </a:p>
        </p:txBody>
      </p:sp>
      <p:sp>
        <p:nvSpPr>
          <p:cNvPr id="20" name="TextBox 19">
            <a:extLst>
              <a:ext uri="{FF2B5EF4-FFF2-40B4-BE49-F238E27FC236}">
                <a16:creationId xmlns:a16="http://schemas.microsoft.com/office/drawing/2014/main" id="{73AC04F6-F98C-55DF-F7FE-B60A68BD2D91}"/>
              </a:ext>
            </a:extLst>
          </p:cNvPr>
          <p:cNvSpPr txBox="1"/>
          <p:nvPr userDrawn="1"/>
        </p:nvSpPr>
        <p:spPr>
          <a:xfrm>
            <a:off x="6307362" y="3329063"/>
            <a:ext cx="2811139" cy="954107"/>
          </a:xfrm>
          <a:prstGeom prst="rect">
            <a:avLst/>
          </a:prstGeom>
          <a:noFill/>
        </p:spPr>
        <p:txBody>
          <a:bodyPr wrap="square" rtlCol="0">
            <a:spAutoFit/>
          </a:bodyPr>
          <a:lstStyle/>
          <a:p>
            <a:pPr algn="ctr"/>
            <a:r>
              <a:rPr lang="en-US" sz="2800" dirty="0">
                <a:latin typeface="Frutiger LT Pro 57 Condensed" panose="020B0606020204020204" pitchFamily="34" charset="0"/>
                <a:ea typeface="+mj-ea"/>
                <a:cs typeface="+mj-cs"/>
              </a:rPr>
              <a:t>Do not use </a:t>
            </a:r>
            <a:br>
              <a:rPr lang="en-US" sz="2800" dirty="0">
                <a:latin typeface="Frutiger LT Pro 57 Condensed" panose="020B0606020204020204" pitchFamily="34" charset="0"/>
                <a:ea typeface="+mj-ea"/>
                <a:cs typeface="+mj-cs"/>
              </a:rPr>
            </a:br>
            <a:r>
              <a:rPr lang="en-US" sz="2800" dirty="0">
                <a:latin typeface="Frutiger LT Pro 57 Condensed" panose="020B0606020204020204" pitchFamily="34" charset="0"/>
                <a:ea typeface="+mj-ea"/>
                <a:cs typeface="+mj-cs"/>
              </a:rPr>
              <a:t>family or friends</a:t>
            </a:r>
          </a:p>
        </p:txBody>
      </p:sp>
      <p:sp>
        <p:nvSpPr>
          <p:cNvPr id="21" name="TextBox 20">
            <a:extLst>
              <a:ext uri="{FF2B5EF4-FFF2-40B4-BE49-F238E27FC236}">
                <a16:creationId xmlns:a16="http://schemas.microsoft.com/office/drawing/2014/main" id="{1105F0C2-A3C6-6A38-0C03-6820D31FB96D}"/>
              </a:ext>
            </a:extLst>
          </p:cNvPr>
          <p:cNvSpPr txBox="1"/>
          <p:nvPr userDrawn="1"/>
        </p:nvSpPr>
        <p:spPr>
          <a:xfrm>
            <a:off x="9280115" y="3329063"/>
            <a:ext cx="2111305" cy="954107"/>
          </a:xfrm>
          <a:prstGeom prst="rect">
            <a:avLst/>
          </a:prstGeom>
          <a:noFill/>
        </p:spPr>
        <p:txBody>
          <a:bodyPr wrap="square" rtlCol="0">
            <a:spAutoFit/>
          </a:bodyPr>
          <a:lstStyle/>
          <a:p>
            <a:pPr algn="ctr"/>
            <a:r>
              <a:rPr lang="en-US" sz="2800">
                <a:latin typeface="Frutiger LT Pro 57 Condensed" panose="020B0606020204020204" pitchFamily="34" charset="0"/>
                <a:ea typeface="+mj-ea"/>
                <a:cs typeface="+mj-cs"/>
              </a:rPr>
              <a:t>Ensure</a:t>
            </a:r>
          </a:p>
          <a:p>
            <a:pPr algn="ctr"/>
            <a:r>
              <a:rPr lang="en-US" sz="2800">
                <a:latin typeface="Frutiger LT Pro 57 Condensed" panose="020B0606020204020204" pitchFamily="34" charset="0"/>
                <a:ea typeface="+mj-ea"/>
                <a:cs typeface="+mj-cs"/>
              </a:rPr>
              <a:t>quality</a:t>
            </a:r>
          </a:p>
        </p:txBody>
      </p:sp>
      <p:pic>
        <p:nvPicPr>
          <p:cNvPr id="22" name="Picture 21" descr="A red and yellow arrows&#10;&#10;Description automatically generated">
            <a:extLst>
              <a:ext uri="{FF2B5EF4-FFF2-40B4-BE49-F238E27FC236}">
                <a16:creationId xmlns:a16="http://schemas.microsoft.com/office/drawing/2014/main" id="{FD1F204F-A2FA-CE0C-0BA2-21D8978139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9700" y="6323791"/>
            <a:ext cx="1601188" cy="31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893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theme" Target="../theme/theme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9274B-C2C3-6A3A-453A-0F2908659A1D}"/>
              </a:ext>
            </a:extLst>
          </p:cNvPr>
          <p:cNvSpPr>
            <a:spLocks noGrp="1"/>
          </p:cNvSpPr>
          <p:nvPr>
            <p:ph type="body" idx="1"/>
          </p:nvPr>
        </p:nvSpPr>
        <p:spPr>
          <a:xfrm>
            <a:off x="838200" y="1825625"/>
            <a:ext cx="498555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endParaRPr lang="en-US" dirty="0"/>
          </a:p>
          <a:p>
            <a:pPr lvl="0"/>
            <a:r>
              <a:rPr lang="en-US" dirty="0"/>
              <a:t>Also, this size is an option</a:t>
            </a:r>
          </a:p>
        </p:txBody>
      </p:sp>
      <p:sp>
        <p:nvSpPr>
          <p:cNvPr id="3" name="Title Placeholder 2">
            <a:extLst>
              <a:ext uri="{FF2B5EF4-FFF2-40B4-BE49-F238E27FC236}">
                <a16:creationId xmlns:a16="http://schemas.microsoft.com/office/drawing/2014/main" id="{507C20F7-014E-AC3B-E905-B444AAD017A5}"/>
              </a:ext>
            </a:extLst>
          </p:cNvPr>
          <p:cNvSpPr>
            <a:spLocks noGrp="1"/>
          </p:cNvSpPr>
          <p:nvPr>
            <p:ph type="title"/>
          </p:nvPr>
        </p:nvSpPr>
        <p:spPr>
          <a:xfrm>
            <a:off x="838200" y="587067"/>
            <a:ext cx="9681839" cy="922137"/>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277762514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63" r:id="rId14"/>
    <p:sldLayoutId id="2147483658" r:id="rId15"/>
    <p:sldLayoutId id="2147483659" r:id="rId16"/>
    <p:sldLayoutId id="2147483660" r:id="rId17"/>
    <p:sldLayoutId id="2147483661" r:id="rId18"/>
    <p:sldLayoutId id="2147483662" r:id="rId19"/>
  </p:sldLayoutIdLst>
  <p:txStyles>
    <p:titleStyle>
      <a:lvl1pPr algn="l" defTabSz="914400" rtl="0" eaLnBrk="1" latinLnBrk="0" hangingPunct="1">
        <a:lnSpc>
          <a:spcPct val="90000"/>
        </a:lnSpc>
        <a:spcBef>
          <a:spcPct val="0"/>
        </a:spcBef>
        <a:buNone/>
        <a:defRPr sz="4400" b="1" kern="1200">
          <a:solidFill>
            <a:srgbClr val="D20028"/>
          </a:solidFill>
          <a:latin typeface="Frutiger LT Pro 57 Condensed" panose="020B0606020204020204"/>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Frutiger LT Pro 57 Condensed" panose="020B0606020204020204"/>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Frutiger LT Pro 57 Condensed" panose="020B06060202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T Pro 57 Condensed" panose="020B0606020204020204"/>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Frutiger LT Pro 57 Condensed" panose="020B0606020204020204"/>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Frutiger LT Pro 57 Condensed" panose="020B06060202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D9274B-C2C3-6A3A-453A-0F2908659A1D}"/>
              </a:ext>
            </a:extLst>
          </p:cNvPr>
          <p:cNvSpPr>
            <a:spLocks noGrp="1"/>
          </p:cNvSpPr>
          <p:nvPr>
            <p:ph type="body" idx="1"/>
          </p:nvPr>
        </p:nvSpPr>
        <p:spPr>
          <a:xfrm>
            <a:off x="838200" y="1825625"/>
            <a:ext cx="498555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a:p>
            <a:pPr lvl="0"/>
            <a:r>
              <a:rPr lang="en-US"/>
              <a:t>Also, this size is an option</a:t>
            </a:r>
          </a:p>
        </p:txBody>
      </p:sp>
      <p:sp>
        <p:nvSpPr>
          <p:cNvPr id="3" name="Title Placeholder 2">
            <a:extLst>
              <a:ext uri="{FF2B5EF4-FFF2-40B4-BE49-F238E27FC236}">
                <a16:creationId xmlns:a16="http://schemas.microsoft.com/office/drawing/2014/main" id="{507C20F7-014E-AC3B-E905-B444AAD017A5}"/>
              </a:ext>
            </a:extLst>
          </p:cNvPr>
          <p:cNvSpPr>
            <a:spLocks noGrp="1"/>
          </p:cNvSpPr>
          <p:nvPr>
            <p:ph type="title"/>
          </p:nvPr>
        </p:nvSpPr>
        <p:spPr>
          <a:xfrm>
            <a:off x="838200" y="587067"/>
            <a:ext cx="9681839" cy="922137"/>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95369497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Lst>
  <p:txStyles>
    <p:titleStyle>
      <a:lvl1pPr algn="l" defTabSz="914400" rtl="0" eaLnBrk="1" latinLnBrk="0" hangingPunct="1">
        <a:lnSpc>
          <a:spcPct val="90000"/>
        </a:lnSpc>
        <a:spcBef>
          <a:spcPct val="0"/>
        </a:spcBef>
        <a:buNone/>
        <a:defRPr sz="4400" b="1" kern="1200">
          <a:solidFill>
            <a:srgbClr val="D20028"/>
          </a:solidFill>
          <a:latin typeface="Frutiger LT Pro 57 Condensed" panose="020B0606020204020204"/>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Frutiger LT Pro 57 Condensed" panose="020B0606020204020204"/>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Frutiger LT Pro 57 Condensed" panose="020B06060202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T Pro 57 Condensed" panose="020B0606020204020204"/>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Frutiger LT Pro 57 Condensed" panose="020B0606020204020204"/>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Frutiger LT Pro 57 Condensed" panose="020B06060202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BB32-CE6C-100D-8413-788F12D27893}"/>
              </a:ext>
            </a:extLst>
          </p:cNvPr>
          <p:cNvSpPr>
            <a:spLocks noGrp="1"/>
          </p:cNvSpPr>
          <p:nvPr>
            <p:ph type="title"/>
          </p:nvPr>
        </p:nvSpPr>
        <p:spPr>
          <a:xfrm>
            <a:off x="838196" y="2246498"/>
            <a:ext cx="10515600" cy="679904"/>
          </a:xfrm>
        </p:spPr>
        <p:txBody>
          <a:bodyPr>
            <a:normAutofit fontScale="90000"/>
          </a:bodyPr>
          <a:lstStyle/>
          <a:p>
            <a:r>
              <a:rPr lang="en-US" dirty="0"/>
              <a:t>Navigating Child Support Cases</a:t>
            </a:r>
          </a:p>
        </p:txBody>
      </p:sp>
      <p:sp>
        <p:nvSpPr>
          <p:cNvPr id="3" name="Subtitle 2">
            <a:extLst>
              <a:ext uri="{FF2B5EF4-FFF2-40B4-BE49-F238E27FC236}">
                <a16:creationId xmlns:a16="http://schemas.microsoft.com/office/drawing/2014/main" id="{345F4C01-99DD-739A-E8DF-38911042463F}"/>
              </a:ext>
            </a:extLst>
          </p:cNvPr>
          <p:cNvSpPr>
            <a:spLocks noGrp="1"/>
          </p:cNvSpPr>
          <p:nvPr>
            <p:ph type="subTitle" idx="1"/>
          </p:nvPr>
        </p:nvSpPr>
        <p:spPr>
          <a:xfrm>
            <a:off x="1523996" y="3297161"/>
            <a:ext cx="9144000" cy="473539"/>
          </a:xfrm>
        </p:spPr>
        <p:txBody>
          <a:bodyPr>
            <a:normAutofit lnSpcReduction="10000"/>
          </a:bodyPr>
          <a:lstStyle/>
          <a:p>
            <a:r>
              <a:rPr lang="en-US" dirty="0"/>
              <a:t>Anna Maria Diamanti, Esq.</a:t>
            </a:r>
          </a:p>
          <a:p>
            <a:endParaRPr lang="en-US" dirty="0"/>
          </a:p>
        </p:txBody>
      </p:sp>
      <p:sp>
        <p:nvSpPr>
          <p:cNvPr id="4" name="Text Placeholder 3">
            <a:extLst>
              <a:ext uri="{FF2B5EF4-FFF2-40B4-BE49-F238E27FC236}">
                <a16:creationId xmlns:a16="http://schemas.microsoft.com/office/drawing/2014/main" id="{363593F9-EDAB-DAFE-9EAE-9A9AA84F7736}"/>
              </a:ext>
            </a:extLst>
          </p:cNvPr>
          <p:cNvSpPr>
            <a:spLocks noGrp="1"/>
          </p:cNvSpPr>
          <p:nvPr>
            <p:ph type="body" sz="quarter" idx="10"/>
          </p:nvPr>
        </p:nvSpPr>
        <p:spPr/>
        <p:txBody>
          <a:bodyPr/>
          <a:lstStyle/>
          <a:p>
            <a:r>
              <a:rPr lang="en-US" dirty="0"/>
              <a:t>June 26, 2025</a:t>
            </a:r>
          </a:p>
        </p:txBody>
      </p:sp>
    </p:spTree>
    <p:extLst>
      <p:ext uri="{BB962C8B-B14F-4D97-AF65-F5344CB8AC3E}">
        <p14:creationId xmlns:p14="http://schemas.microsoft.com/office/powerpoint/2010/main" val="422830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1DE29-1110-B1E4-BAD9-035ADDC3D5A0}"/>
              </a:ext>
            </a:extLst>
          </p:cNvPr>
          <p:cNvSpPr>
            <a:spLocks noGrp="1"/>
          </p:cNvSpPr>
          <p:nvPr>
            <p:ph type="title"/>
          </p:nvPr>
        </p:nvSpPr>
        <p:spPr/>
        <p:txBody>
          <a:bodyPr/>
          <a:lstStyle/>
          <a:p>
            <a:r>
              <a:rPr lang="en-US" b="1" dirty="0"/>
              <a:t>Basic Child Support</a:t>
            </a:r>
          </a:p>
        </p:txBody>
      </p:sp>
      <p:sp>
        <p:nvSpPr>
          <p:cNvPr id="3" name="Text Placeholder 2">
            <a:extLst>
              <a:ext uri="{FF2B5EF4-FFF2-40B4-BE49-F238E27FC236}">
                <a16:creationId xmlns:a16="http://schemas.microsoft.com/office/drawing/2014/main" id="{3F0160A5-D621-FADB-F6DB-2FF117DFEFD5}"/>
              </a:ext>
            </a:extLst>
          </p:cNvPr>
          <p:cNvSpPr>
            <a:spLocks noGrp="1"/>
          </p:cNvSpPr>
          <p:nvPr>
            <p:ph type="body" sz="quarter" idx="11"/>
          </p:nvPr>
        </p:nvSpPr>
        <p:spPr/>
        <p:txBody>
          <a:bodyPr>
            <a:normAutofit/>
          </a:bodyPr>
          <a:lstStyle/>
          <a:p>
            <a:r>
              <a:rPr lang="en-US" dirty="0"/>
              <a:t>CSSA – Child Support Standards Act:</a:t>
            </a:r>
          </a:p>
          <a:p>
            <a:pPr marL="0" indent="0"/>
            <a:r>
              <a:rPr lang="en-US" dirty="0"/>
              <a:t>	Statutory Formula Based on Number of Children and Combined</a:t>
            </a:r>
          </a:p>
          <a:p>
            <a:pPr marL="0" indent="0"/>
            <a:r>
              <a:rPr lang="en-US" dirty="0"/>
              <a:t>	Parental Income up to $183,000:</a:t>
            </a:r>
          </a:p>
          <a:p>
            <a:pPr marL="1143000" lvl="1" indent="-457200"/>
            <a:r>
              <a:rPr lang="en-US" dirty="0"/>
              <a:t>1 Child = </a:t>
            </a:r>
            <a:r>
              <a:rPr lang="en-US" dirty="0">
                <a:solidFill>
                  <a:srgbClr val="D20028"/>
                </a:solidFill>
              </a:rPr>
              <a:t>17%</a:t>
            </a:r>
          </a:p>
          <a:p>
            <a:pPr marL="1143000" lvl="1" indent="-457200"/>
            <a:r>
              <a:rPr lang="en-US" dirty="0"/>
              <a:t>2 Children: </a:t>
            </a:r>
            <a:r>
              <a:rPr lang="en-US" dirty="0">
                <a:solidFill>
                  <a:srgbClr val="D20028"/>
                </a:solidFill>
              </a:rPr>
              <a:t>25%</a:t>
            </a:r>
          </a:p>
          <a:p>
            <a:pPr marL="1143000" lvl="1" indent="-457200"/>
            <a:r>
              <a:rPr lang="en-US" dirty="0"/>
              <a:t>3 Children: </a:t>
            </a:r>
            <a:r>
              <a:rPr lang="en-US" dirty="0">
                <a:solidFill>
                  <a:srgbClr val="D20028"/>
                </a:solidFill>
              </a:rPr>
              <a:t>29%</a:t>
            </a:r>
          </a:p>
          <a:p>
            <a:pPr marL="1143000" lvl="1" indent="-457200"/>
            <a:r>
              <a:rPr lang="en-US" dirty="0"/>
              <a:t>4 Children: </a:t>
            </a:r>
            <a:r>
              <a:rPr lang="en-US" dirty="0">
                <a:solidFill>
                  <a:srgbClr val="D20028"/>
                </a:solidFill>
              </a:rPr>
              <a:t>31%</a:t>
            </a:r>
          </a:p>
          <a:p>
            <a:pPr marL="1143000" lvl="1" indent="-457200"/>
            <a:r>
              <a:rPr lang="en-US" dirty="0"/>
              <a:t>5 or More Children: at least</a:t>
            </a:r>
            <a:r>
              <a:rPr lang="en-US" dirty="0">
                <a:solidFill>
                  <a:srgbClr val="D20028"/>
                </a:solidFill>
              </a:rPr>
              <a:t> 35%</a:t>
            </a:r>
          </a:p>
          <a:p>
            <a:pPr marL="0" indent="0"/>
            <a:endParaRPr lang="en-US" dirty="0"/>
          </a:p>
          <a:p>
            <a:pPr>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6140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29FC-426A-BAC7-40F0-3D63B76CF9E1}"/>
              </a:ext>
            </a:extLst>
          </p:cNvPr>
          <p:cNvSpPr>
            <a:spLocks noGrp="1"/>
          </p:cNvSpPr>
          <p:nvPr>
            <p:ph type="title"/>
          </p:nvPr>
        </p:nvSpPr>
        <p:spPr/>
        <p:txBody>
          <a:bodyPr>
            <a:normAutofit/>
          </a:bodyPr>
          <a:lstStyle/>
          <a:p>
            <a:r>
              <a:rPr lang="en-US" b="1" dirty="0"/>
              <a:t>Calculating Step by Step (Example)</a:t>
            </a:r>
          </a:p>
        </p:txBody>
      </p:sp>
      <p:sp>
        <p:nvSpPr>
          <p:cNvPr id="3" name="Text Placeholder 2">
            <a:extLst>
              <a:ext uri="{FF2B5EF4-FFF2-40B4-BE49-F238E27FC236}">
                <a16:creationId xmlns:a16="http://schemas.microsoft.com/office/drawing/2014/main" id="{1BA58A9C-E755-25AA-C858-F9213B124ED1}"/>
              </a:ext>
            </a:extLst>
          </p:cNvPr>
          <p:cNvSpPr>
            <a:spLocks noGrp="1"/>
          </p:cNvSpPr>
          <p:nvPr>
            <p:ph type="body" sz="quarter" idx="11"/>
          </p:nvPr>
        </p:nvSpPr>
        <p:spPr>
          <a:xfrm>
            <a:off x="838200" y="1690687"/>
            <a:ext cx="10515599" cy="2911293"/>
          </a:xfrm>
        </p:spPr>
        <p:txBody>
          <a:bodyPr>
            <a:normAutofit fontScale="92500" lnSpcReduction="20000"/>
          </a:bodyPr>
          <a:lstStyle/>
          <a:p>
            <a:pPr eaLnBrk="1" hangingPunct="1">
              <a:spcAft>
                <a:spcPct val="55000"/>
              </a:spcAft>
            </a:pPr>
            <a:r>
              <a:rPr lang="en-US" altLang="en-US" sz="2800" dirty="0"/>
              <a:t>Payor</a:t>
            </a:r>
            <a:r>
              <a:rPr lang="en-US" altLang="en-US" sz="2800" u="none" dirty="0"/>
              <a:t>’s adjusted gross income:	 $75,000	</a:t>
            </a:r>
            <a:r>
              <a:rPr lang="en-US" altLang="en-US" sz="2800" u="none" dirty="0">
                <a:solidFill>
                  <a:srgbClr val="F0781E"/>
                </a:solidFill>
              </a:rPr>
              <a:t>Step 1: </a:t>
            </a:r>
            <a:r>
              <a:rPr lang="en-US" altLang="en-US" sz="2800" u="none" dirty="0"/>
              <a:t>Determine income</a:t>
            </a:r>
          </a:p>
          <a:p>
            <a:pPr eaLnBrk="1" hangingPunct="1">
              <a:spcAft>
                <a:spcPct val="55000"/>
              </a:spcAft>
            </a:pPr>
            <a:r>
              <a:rPr lang="en-US" altLang="en-US" sz="2800" dirty="0"/>
              <a:t>Payee</a:t>
            </a:r>
            <a:r>
              <a:rPr lang="en-US" altLang="en-US" sz="2800" u="none" dirty="0"/>
              <a:t>’s adjusted gross income:    </a:t>
            </a:r>
            <a:r>
              <a:rPr lang="en-US" altLang="en-US" sz="2800" dirty="0"/>
              <a:t>  </a:t>
            </a:r>
            <a:r>
              <a:rPr lang="en-US" altLang="en-US" sz="2800" u="none" dirty="0"/>
              <a:t> </a:t>
            </a:r>
            <a:r>
              <a:rPr lang="en-US" altLang="en-US" sz="2800" b="1" u="none" dirty="0">
                <a:solidFill>
                  <a:srgbClr val="D20028"/>
                </a:solidFill>
              </a:rPr>
              <a:t>+</a:t>
            </a:r>
            <a:r>
              <a:rPr lang="en-US" altLang="en-US" sz="2800" u="none" dirty="0"/>
              <a:t> $25,000 </a:t>
            </a:r>
          </a:p>
          <a:p>
            <a:pPr eaLnBrk="1" hangingPunct="1">
              <a:spcAft>
                <a:spcPct val="55000"/>
              </a:spcAft>
            </a:pPr>
            <a:r>
              <a:rPr lang="en-US" altLang="en-US" sz="2800" u="none" dirty="0"/>
              <a:t>Combined income:			$100,000	</a:t>
            </a:r>
            <a:r>
              <a:rPr lang="en-US" altLang="en-US" sz="2800" u="none" dirty="0">
                <a:solidFill>
                  <a:srgbClr val="F0781E"/>
                </a:solidFill>
              </a:rPr>
              <a:t>Step 2: </a:t>
            </a:r>
            <a:r>
              <a:rPr lang="en-US" altLang="en-US" sz="2800" u="none" dirty="0"/>
              <a:t>Add together</a:t>
            </a:r>
          </a:p>
          <a:p>
            <a:pPr eaLnBrk="1" hangingPunct="1">
              <a:spcAft>
                <a:spcPct val="55000"/>
              </a:spcAft>
            </a:pPr>
            <a:br>
              <a:rPr lang="en-US" altLang="en-US" sz="2800" u="none" dirty="0"/>
            </a:br>
            <a:r>
              <a:rPr lang="en-US" altLang="en-US" sz="2800" u="none" dirty="0">
                <a:solidFill>
                  <a:srgbClr val="F0781E"/>
                </a:solidFill>
              </a:rPr>
              <a:t>Step 3: </a:t>
            </a:r>
            <a:r>
              <a:rPr lang="en-US" altLang="en-US" sz="2800" u="none" dirty="0"/>
              <a:t>Calculate pro rata share:</a:t>
            </a:r>
          </a:p>
          <a:p>
            <a:endParaRPr lang="en-US" dirty="0"/>
          </a:p>
        </p:txBody>
      </p:sp>
      <p:sp>
        <p:nvSpPr>
          <p:cNvPr id="4" name="Text Box 16">
            <a:extLst>
              <a:ext uri="{FF2B5EF4-FFF2-40B4-BE49-F238E27FC236}">
                <a16:creationId xmlns:a16="http://schemas.microsoft.com/office/drawing/2014/main" id="{C0910715-6CB1-3E57-C103-5AA23396D5BA}"/>
              </a:ext>
            </a:extLst>
          </p:cNvPr>
          <p:cNvSpPr txBox="1">
            <a:spLocks noChangeArrowheads="1"/>
          </p:cNvSpPr>
          <p:nvPr/>
        </p:nvSpPr>
        <p:spPr bwMode="blackWhite">
          <a:xfrm>
            <a:off x="3470268" y="4503684"/>
            <a:ext cx="47834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tabLst>
                <a:tab pos="2854325" algn="l"/>
              </a:tabLst>
              <a:defRPr sz="2100" b="1" u="sng">
                <a:solidFill>
                  <a:schemeClr val="bg1"/>
                </a:solidFill>
                <a:latin typeface="Arial" panose="020B0604020202020204" pitchFamily="34" charset="0"/>
                <a:ea typeface="ＭＳ Ｐゴシック" panose="020B0600070205080204" pitchFamily="34" charset="-128"/>
              </a:defRPr>
            </a:lvl1pPr>
            <a:lvl2pPr marL="742950" indent="-285750">
              <a:tabLst>
                <a:tab pos="2854325" algn="l"/>
              </a:tabLst>
              <a:defRPr sz="2100" b="1" u="sng">
                <a:solidFill>
                  <a:schemeClr val="bg1"/>
                </a:solidFill>
                <a:latin typeface="Arial" panose="020B0604020202020204" pitchFamily="34" charset="0"/>
                <a:ea typeface="ＭＳ Ｐゴシック" panose="020B0600070205080204" pitchFamily="34" charset="-128"/>
              </a:defRPr>
            </a:lvl2pPr>
            <a:lvl3pPr marL="11430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3pPr>
            <a:lvl4pPr marL="16002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4pPr>
            <a:lvl5pPr marL="20574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9pPr>
          </a:lstStyle>
          <a:p>
            <a:pPr>
              <a:spcBef>
                <a:spcPct val="50000"/>
              </a:spcBef>
              <a:spcAft>
                <a:spcPct val="75000"/>
              </a:spcAft>
              <a:buClr>
                <a:schemeClr val="accent1"/>
              </a:buClr>
            </a:pPr>
            <a:r>
              <a:rPr lang="en-US" altLang="en-US" sz="3600" b="0" u="none" dirty="0">
                <a:solidFill>
                  <a:schemeClr val="accent1"/>
                </a:solidFill>
                <a:cs typeface="Arial" panose="020B0604020202020204" pitchFamily="34" charset="0"/>
              </a:rPr>
              <a:t>÷	    =</a:t>
            </a:r>
          </a:p>
        </p:txBody>
      </p:sp>
      <p:sp>
        <p:nvSpPr>
          <p:cNvPr id="5" name="Text Box 17">
            <a:extLst>
              <a:ext uri="{FF2B5EF4-FFF2-40B4-BE49-F238E27FC236}">
                <a16:creationId xmlns:a16="http://schemas.microsoft.com/office/drawing/2014/main" id="{9E1B7124-1A22-CEB4-199B-3F4BBB09F3DA}"/>
              </a:ext>
            </a:extLst>
          </p:cNvPr>
          <p:cNvSpPr txBox="1">
            <a:spLocks noChangeArrowheads="1"/>
          </p:cNvSpPr>
          <p:nvPr/>
        </p:nvSpPr>
        <p:spPr bwMode="blackWhite">
          <a:xfrm>
            <a:off x="3499360" y="5392389"/>
            <a:ext cx="47834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tabLst>
                <a:tab pos="2854325" algn="l"/>
              </a:tabLst>
              <a:defRPr sz="2100" b="1" u="sng">
                <a:solidFill>
                  <a:schemeClr val="bg1"/>
                </a:solidFill>
                <a:latin typeface="Arial" panose="020B0604020202020204" pitchFamily="34" charset="0"/>
                <a:ea typeface="ＭＳ Ｐゴシック" panose="020B0600070205080204" pitchFamily="34" charset="-128"/>
              </a:defRPr>
            </a:lvl1pPr>
            <a:lvl2pPr marL="742950" indent="-285750">
              <a:tabLst>
                <a:tab pos="2854325" algn="l"/>
              </a:tabLst>
              <a:defRPr sz="2100" b="1" u="sng">
                <a:solidFill>
                  <a:schemeClr val="bg1"/>
                </a:solidFill>
                <a:latin typeface="Arial" panose="020B0604020202020204" pitchFamily="34" charset="0"/>
                <a:ea typeface="ＭＳ Ｐゴシック" panose="020B0600070205080204" pitchFamily="34" charset="-128"/>
              </a:defRPr>
            </a:lvl2pPr>
            <a:lvl3pPr marL="11430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3pPr>
            <a:lvl4pPr marL="16002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4pPr>
            <a:lvl5pPr marL="20574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9pPr>
          </a:lstStyle>
          <a:p>
            <a:pPr>
              <a:spcBef>
                <a:spcPct val="50000"/>
              </a:spcBef>
              <a:spcAft>
                <a:spcPct val="75000"/>
              </a:spcAft>
              <a:buClr>
                <a:schemeClr val="accent1"/>
              </a:buClr>
            </a:pPr>
            <a:r>
              <a:rPr lang="en-US" altLang="en-US" sz="3600" b="0" u="none" dirty="0">
                <a:solidFill>
                  <a:schemeClr val="accent1"/>
                </a:solidFill>
                <a:cs typeface="Arial" panose="020B0604020202020204" pitchFamily="34" charset="0"/>
              </a:rPr>
              <a:t>÷	    =</a:t>
            </a:r>
          </a:p>
        </p:txBody>
      </p:sp>
      <p:sp>
        <p:nvSpPr>
          <p:cNvPr id="6" name="Rectangle 5">
            <a:extLst>
              <a:ext uri="{FF2B5EF4-FFF2-40B4-BE49-F238E27FC236}">
                <a16:creationId xmlns:a16="http://schemas.microsoft.com/office/drawing/2014/main" id="{B230F935-5A8C-3933-F898-0FB500F72B99}"/>
              </a:ext>
            </a:extLst>
          </p:cNvPr>
          <p:cNvSpPr>
            <a:spLocks noChangeArrowheads="1"/>
          </p:cNvSpPr>
          <p:nvPr/>
        </p:nvSpPr>
        <p:spPr bwMode="blackWhite">
          <a:xfrm>
            <a:off x="649574" y="4523456"/>
            <a:ext cx="2924944"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n-lt"/>
                <a:cs typeface="Arial" panose="020B0604020202020204" pitchFamily="34" charset="0"/>
              </a:rPr>
              <a:t>Payee’s</a:t>
            </a:r>
            <a:br>
              <a:rPr lang="en-US" altLang="en-US" sz="1800" u="none" dirty="0">
                <a:solidFill>
                  <a:schemeClr val="tx1"/>
                </a:solidFill>
                <a:latin typeface="+mn-lt"/>
                <a:cs typeface="Arial" panose="020B0604020202020204" pitchFamily="34" charset="0"/>
              </a:rPr>
            </a:br>
            <a:r>
              <a:rPr lang="en-US" altLang="en-US" sz="1800" u="none" dirty="0">
                <a:solidFill>
                  <a:schemeClr val="tx1"/>
                </a:solidFill>
                <a:latin typeface="+mn-lt"/>
                <a:cs typeface="Arial" panose="020B0604020202020204" pitchFamily="34" charset="0"/>
              </a:rPr>
              <a:t>income $25,000</a:t>
            </a:r>
          </a:p>
        </p:txBody>
      </p:sp>
      <p:sp>
        <p:nvSpPr>
          <p:cNvPr id="7" name="Rectangle 7">
            <a:extLst>
              <a:ext uri="{FF2B5EF4-FFF2-40B4-BE49-F238E27FC236}">
                <a16:creationId xmlns:a16="http://schemas.microsoft.com/office/drawing/2014/main" id="{2CC76F45-1FF1-0D03-0016-59AF6278D7A4}"/>
              </a:ext>
            </a:extLst>
          </p:cNvPr>
          <p:cNvSpPr>
            <a:spLocks noChangeArrowheads="1"/>
          </p:cNvSpPr>
          <p:nvPr/>
        </p:nvSpPr>
        <p:spPr bwMode="blackWhite">
          <a:xfrm>
            <a:off x="791031" y="5436493"/>
            <a:ext cx="2679237"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n-lt"/>
              </a:rPr>
              <a:t>Payor’s</a:t>
            </a:r>
            <a:br>
              <a:rPr lang="en-US" altLang="en-US" sz="1800" u="none" dirty="0">
                <a:solidFill>
                  <a:schemeClr val="tx1"/>
                </a:solidFill>
                <a:latin typeface="+mn-lt"/>
              </a:rPr>
            </a:br>
            <a:r>
              <a:rPr lang="en-US" altLang="en-US" sz="1800" u="none" dirty="0">
                <a:solidFill>
                  <a:schemeClr val="tx1"/>
                </a:solidFill>
                <a:latin typeface="+mn-lt"/>
              </a:rPr>
              <a:t>income $75,000</a:t>
            </a:r>
          </a:p>
        </p:txBody>
      </p:sp>
      <p:sp>
        <p:nvSpPr>
          <p:cNvPr id="8" name="Rectangle 11">
            <a:extLst>
              <a:ext uri="{FF2B5EF4-FFF2-40B4-BE49-F238E27FC236}">
                <a16:creationId xmlns:a16="http://schemas.microsoft.com/office/drawing/2014/main" id="{2739F506-2673-F09A-8556-C66839419F13}"/>
              </a:ext>
            </a:extLst>
          </p:cNvPr>
          <p:cNvSpPr>
            <a:spLocks noChangeArrowheads="1"/>
          </p:cNvSpPr>
          <p:nvPr/>
        </p:nvSpPr>
        <p:spPr bwMode="blackWhite">
          <a:xfrm>
            <a:off x="7300120" y="4523315"/>
            <a:ext cx="3650195"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n-lt"/>
              </a:rPr>
              <a:t>Mother’s</a:t>
            </a:r>
            <a:br>
              <a:rPr lang="en-US" altLang="en-US" sz="1800" u="none" dirty="0">
                <a:solidFill>
                  <a:schemeClr val="tx1"/>
                </a:solidFill>
                <a:latin typeface="+mn-lt"/>
              </a:rPr>
            </a:br>
            <a:r>
              <a:rPr lang="en-US" altLang="en-US" sz="1800" u="none" dirty="0">
                <a:solidFill>
                  <a:schemeClr val="tx1"/>
                </a:solidFill>
                <a:latin typeface="+mn-lt"/>
              </a:rPr>
              <a:t>pro rata percentage 25%</a:t>
            </a:r>
          </a:p>
        </p:txBody>
      </p:sp>
      <p:sp>
        <p:nvSpPr>
          <p:cNvPr id="9" name="Rectangle 15">
            <a:extLst>
              <a:ext uri="{FF2B5EF4-FFF2-40B4-BE49-F238E27FC236}">
                <a16:creationId xmlns:a16="http://schemas.microsoft.com/office/drawing/2014/main" id="{360E89DC-01A2-0365-8C3A-F9111BDCDF6A}"/>
              </a:ext>
            </a:extLst>
          </p:cNvPr>
          <p:cNvSpPr>
            <a:spLocks noChangeArrowheads="1"/>
          </p:cNvSpPr>
          <p:nvPr/>
        </p:nvSpPr>
        <p:spPr bwMode="blackWhite">
          <a:xfrm>
            <a:off x="7240249" y="5473181"/>
            <a:ext cx="3710066"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n-lt"/>
              </a:rPr>
              <a:t>Father’s</a:t>
            </a:r>
            <a:br>
              <a:rPr lang="en-US" altLang="en-US" sz="1800" u="none" dirty="0">
                <a:solidFill>
                  <a:schemeClr val="tx1"/>
                </a:solidFill>
                <a:latin typeface="+mn-lt"/>
              </a:rPr>
            </a:br>
            <a:r>
              <a:rPr lang="en-US" altLang="en-US" sz="1800" u="none" dirty="0">
                <a:solidFill>
                  <a:schemeClr val="tx1"/>
                </a:solidFill>
                <a:latin typeface="+mn-lt"/>
              </a:rPr>
              <a:t>pro rata percentage 75%</a:t>
            </a:r>
          </a:p>
        </p:txBody>
      </p:sp>
      <p:sp>
        <p:nvSpPr>
          <p:cNvPr id="10" name="Rectangle 9">
            <a:extLst>
              <a:ext uri="{FF2B5EF4-FFF2-40B4-BE49-F238E27FC236}">
                <a16:creationId xmlns:a16="http://schemas.microsoft.com/office/drawing/2014/main" id="{58FD8FB9-0DAF-DCB6-6AA1-2DA8861BE8E8}"/>
              </a:ext>
            </a:extLst>
          </p:cNvPr>
          <p:cNvSpPr>
            <a:spLocks noChangeArrowheads="1"/>
          </p:cNvSpPr>
          <p:nvPr/>
        </p:nvSpPr>
        <p:spPr bwMode="blackWhite">
          <a:xfrm>
            <a:off x="4143230" y="4555259"/>
            <a:ext cx="2325026"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n-lt"/>
              </a:rPr>
              <a:t>Combined parental</a:t>
            </a:r>
            <a:br>
              <a:rPr lang="en-US" altLang="en-US" sz="1800" u="none" dirty="0">
                <a:solidFill>
                  <a:schemeClr val="tx1"/>
                </a:solidFill>
                <a:latin typeface="+mn-lt"/>
              </a:rPr>
            </a:br>
            <a:r>
              <a:rPr lang="en-US" altLang="en-US" sz="1800" u="none" dirty="0">
                <a:solidFill>
                  <a:schemeClr val="tx1"/>
                </a:solidFill>
                <a:latin typeface="+mn-lt"/>
              </a:rPr>
              <a:t>income $100,000</a:t>
            </a:r>
          </a:p>
        </p:txBody>
      </p:sp>
      <p:sp>
        <p:nvSpPr>
          <p:cNvPr id="11" name="Rectangle 9">
            <a:extLst>
              <a:ext uri="{FF2B5EF4-FFF2-40B4-BE49-F238E27FC236}">
                <a16:creationId xmlns:a16="http://schemas.microsoft.com/office/drawing/2014/main" id="{7350ABB5-4F2C-595B-2BFC-5AD004875CF5}"/>
              </a:ext>
            </a:extLst>
          </p:cNvPr>
          <p:cNvSpPr>
            <a:spLocks noChangeArrowheads="1"/>
          </p:cNvSpPr>
          <p:nvPr/>
        </p:nvSpPr>
        <p:spPr bwMode="blackWhite">
          <a:xfrm>
            <a:off x="4143230" y="5473181"/>
            <a:ext cx="2325026"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n-lt"/>
              </a:rPr>
              <a:t>Combined parental</a:t>
            </a:r>
            <a:br>
              <a:rPr lang="en-US" altLang="en-US" sz="1800" u="none" dirty="0">
                <a:solidFill>
                  <a:schemeClr val="tx1"/>
                </a:solidFill>
                <a:latin typeface="+mn-lt"/>
              </a:rPr>
            </a:br>
            <a:r>
              <a:rPr lang="en-US" altLang="en-US" sz="1800" u="none" dirty="0">
                <a:solidFill>
                  <a:schemeClr val="tx1"/>
                </a:solidFill>
                <a:latin typeface="+mn-lt"/>
              </a:rPr>
              <a:t>income $100,000</a:t>
            </a:r>
          </a:p>
        </p:txBody>
      </p:sp>
      <p:cxnSp>
        <p:nvCxnSpPr>
          <p:cNvPr id="13" name="Straight Connector 12">
            <a:extLst>
              <a:ext uri="{FF2B5EF4-FFF2-40B4-BE49-F238E27FC236}">
                <a16:creationId xmlns:a16="http://schemas.microsoft.com/office/drawing/2014/main" id="{7FB71E87-2D7C-ADC9-C062-4F32E1063108}"/>
              </a:ext>
            </a:extLst>
          </p:cNvPr>
          <p:cNvCxnSpPr/>
          <p:nvPr/>
        </p:nvCxnSpPr>
        <p:spPr>
          <a:xfrm>
            <a:off x="3375736" y="2754715"/>
            <a:ext cx="1731364" cy="0"/>
          </a:xfrm>
          <a:prstGeom prst="line">
            <a:avLst/>
          </a:prstGeom>
          <a:ln w="28575">
            <a:solidFill>
              <a:srgbClr val="D2002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8189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0C930-E39C-5F24-2381-072EDA765367}"/>
              </a:ext>
            </a:extLst>
          </p:cNvPr>
          <p:cNvSpPr>
            <a:spLocks noGrp="1"/>
          </p:cNvSpPr>
          <p:nvPr>
            <p:ph type="title"/>
          </p:nvPr>
        </p:nvSpPr>
        <p:spPr/>
        <p:txBody>
          <a:bodyPr>
            <a:normAutofit/>
          </a:bodyPr>
          <a:lstStyle/>
          <a:p>
            <a:r>
              <a:rPr lang="en-US" altLang="en-US" b="1" dirty="0">
                <a:latin typeface="+mj-lt"/>
                <a:ea typeface="ＭＳ Ｐゴシック" panose="020B0600070205080204" pitchFamily="34" charset="-128"/>
              </a:rPr>
              <a:t>Calculating Step by Step (Example)</a:t>
            </a:r>
            <a:endParaRPr lang="en-US" b="1" dirty="0">
              <a:latin typeface="+mj-lt"/>
            </a:endParaRPr>
          </a:p>
        </p:txBody>
      </p:sp>
      <p:sp>
        <p:nvSpPr>
          <p:cNvPr id="3" name="Text Placeholder 2">
            <a:extLst>
              <a:ext uri="{FF2B5EF4-FFF2-40B4-BE49-F238E27FC236}">
                <a16:creationId xmlns:a16="http://schemas.microsoft.com/office/drawing/2014/main" id="{629FB884-58C8-B948-73DB-F94B012AED5F}"/>
              </a:ext>
            </a:extLst>
          </p:cNvPr>
          <p:cNvSpPr>
            <a:spLocks noGrp="1"/>
          </p:cNvSpPr>
          <p:nvPr>
            <p:ph type="body" sz="quarter" idx="11"/>
          </p:nvPr>
        </p:nvSpPr>
        <p:spPr/>
        <p:txBody>
          <a:bodyPr>
            <a:normAutofit fontScale="40000" lnSpcReduction="20000"/>
          </a:bodyPr>
          <a:lstStyle/>
          <a:p>
            <a:pPr eaLnBrk="1" hangingPunct="1">
              <a:lnSpc>
                <a:spcPct val="105000"/>
              </a:lnSpc>
              <a:spcAft>
                <a:spcPct val="0"/>
              </a:spcAft>
            </a:pPr>
            <a:r>
              <a:rPr lang="en-US" altLang="en-US" sz="4400" u="none" dirty="0"/>
              <a:t>Step 4: Calculate </a:t>
            </a:r>
            <a:r>
              <a:rPr lang="en-US" altLang="en-US" sz="4400" dirty="0"/>
              <a:t>total</a:t>
            </a:r>
            <a:r>
              <a:rPr lang="en-US" altLang="en-US" sz="4400" u="none" dirty="0"/>
              <a:t> child support:</a:t>
            </a:r>
          </a:p>
          <a:p>
            <a:pPr eaLnBrk="1" hangingPunct="1">
              <a:lnSpc>
                <a:spcPct val="105000"/>
              </a:lnSpc>
              <a:spcAft>
                <a:spcPct val="0"/>
              </a:spcAft>
            </a:pPr>
            <a:r>
              <a:rPr lang="en-US" altLang="en-US" sz="4400" b="0" u="none" dirty="0"/>
              <a:t>	</a:t>
            </a:r>
            <a:r>
              <a:rPr lang="en-US" altLang="en-US" sz="4400" b="1" u="none" dirty="0"/>
              <a:t>17% </a:t>
            </a:r>
            <a:r>
              <a:rPr lang="en-US" altLang="en-US" sz="3800" b="1" u="none" dirty="0">
                <a:solidFill>
                  <a:schemeClr val="accent1"/>
                </a:solidFill>
                <a:cs typeface="Arial" panose="020B0604020202020204" pitchFamily="34" charset="0"/>
              </a:rPr>
              <a:t>x</a:t>
            </a:r>
            <a:r>
              <a:rPr lang="en-US" altLang="en-US" sz="4400" b="1" u="none" dirty="0">
                <a:solidFill>
                  <a:schemeClr val="accent1"/>
                </a:solidFill>
                <a:cs typeface="Arial" panose="020B0604020202020204" pitchFamily="34" charset="0"/>
              </a:rPr>
              <a:t> </a:t>
            </a:r>
            <a:r>
              <a:rPr lang="en-US" altLang="en-US" sz="4400" b="1" u="none" dirty="0"/>
              <a:t>$100,000 </a:t>
            </a:r>
            <a:r>
              <a:rPr lang="en-US" altLang="en-US" sz="4200" b="1" u="none" dirty="0">
                <a:solidFill>
                  <a:schemeClr val="accent1"/>
                </a:solidFill>
                <a:cs typeface="Arial" panose="020B0604020202020204" pitchFamily="34" charset="0"/>
              </a:rPr>
              <a:t>=</a:t>
            </a:r>
            <a:r>
              <a:rPr lang="en-US" altLang="en-US" sz="5100" b="1" u="none" dirty="0"/>
              <a:t> </a:t>
            </a:r>
            <a:r>
              <a:rPr lang="en-US" altLang="en-US" sz="4400" b="1" u="none" dirty="0"/>
              <a:t>$17,000 total obligation</a:t>
            </a:r>
          </a:p>
          <a:p>
            <a:pPr eaLnBrk="1" hangingPunct="1">
              <a:lnSpc>
                <a:spcPct val="105000"/>
              </a:lnSpc>
              <a:spcAft>
                <a:spcPct val="0"/>
              </a:spcAft>
            </a:pPr>
            <a:endParaRPr lang="en-US" altLang="en-US" sz="4400" b="0" u="none" dirty="0"/>
          </a:p>
          <a:p>
            <a:pPr eaLnBrk="1" hangingPunct="1">
              <a:lnSpc>
                <a:spcPct val="105000"/>
              </a:lnSpc>
              <a:spcAft>
                <a:spcPct val="0"/>
              </a:spcAft>
            </a:pPr>
            <a:r>
              <a:rPr lang="en-US" altLang="en-US" sz="4400" u="none" dirty="0"/>
              <a:t>Step 5: Calculate Payor’s share:</a:t>
            </a:r>
          </a:p>
          <a:p>
            <a:pPr eaLnBrk="1" hangingPunct="1">
              <a:lnSpc>
                <a:spcPct val="105000"/>
              </a:lnSpc>
              <a:spcAft>
                <a:spcPct val="0"/>
              </a:spcAft>
            </a:pPr>
            <a:endParaRPr lang="en-US" altLang="en-US" sz="4400" u="none" dirty="0"/>
          </a:p>
          <a:p>
            <a:pPr eaLnBrk="1" hangingPunct="1">
              <a:lnSpc>
                <a:spcPct val="105000"/>
              </a:lnSpc>
              <a:spcAft>
                <a:spcPct val="0"/>
              </a:spcAft>
            </a:pPr>
            <a:endParaRPr lang="en-US" altLang="en-US" sz="4400" u="none" dirty="0"/>
          </a:p>
          <a:p>
            <a:pPr eaLnBrk="1" hangingPunct="1">
              <a:lnSpc>
                <a:spcPct val="105000"/>
              </a:lnSpc>
              <a:spcAft>
                <a:spcPct val="0"/>
              </a:spcAft>
            </a:pPr>
            <a:endParaRPr lang="en-US" altLang="en-US" sz="4400" b="0" u="none" dirty="0"/>
          </a:p>
          <a:p>
            <a:pPr eaLnBrk="1" hangingPunct="1">
              <a:lnSpc>
                <a:spcPct val="105000"/>
              </a:lnSpc>
              <a:spcAft>
                <a:spcPct val="0"/>
              </a:spcAft>
            </a:pPr>
            <a:r>
              <a:rPr lang="en-US" altLang="en-US" sz="4400" b="0" u="none" dirty="0"/>
              <a:t>Divide by:</a:t>
            </a:r>
          </a:p>
          <a:p>
            <a:pPr eaLnBrk="1" hangingPunct="1">
              <a:lnSpc>
                <a:spcPct val="105000"/>
              </a:lnSpc>
              <a:spcAft>
                <a:spcPct val="0"/>
              </a:spcAft>
            </a:pPr>
            <a:r>
              <a:rPr lang="en-US" altLang="en-US" sz="4400" b="0" u="none" dirty="0"/>
              <a:t>12 for monthly payment</a:t>
            </a:r>
          </a:p>
          <a:p>
            <a:pPr eaLnBrk="1" hangingPunct="1">
              <a:lnSpc>
                <a:spcPct val="105000"/>
              </a:lnSpc>
              <a:spcAft>
                <a:spcPct val="0"/>
              </a:spcAft>
            </a:pPr>
            <a:r>
              <a:rPr lang="en-US" altLang="en-US" sz="4400" b="0" u="none" dirty="0"/>
              <a:t>24 for semi-monthly payment</a:t>
            </a:r>
          </a:p>
          <a:p>
            <a:pPr eaLnBrk="1" hangingPunct="1">
              <a:lnSpc>
                <a:spcPct val="105000"/>
              </a:lnSpc>
              <a:spcAft>
                <a:spcPct val="0"/>
              </a:spcAft>
            </a:pPr>
            <a:r>
              <a:rPr lang="en-US" altLang="en-US" sz="4400" b="0" u="none" dirty="0"/>
              <a:t>26 for bi-weekly payment</a:t>
            </a:r>
          </a:p>
          <a:p>
            <a:pPr eaLnBrk="1" hangingPunct="1">
              <a:lnSpc>
                <a:spcPct val="105000"/>
              </a:lnSpc>
              <a:spcAft>
                <a:spcPct val="0"/>
              </a:spcAft>
            </a:pPr>
            <a:r>
              <a:rPr lang="en-US" altLang="en-US" sz="4400" b="0" u="none" dirty="0"/>
              <a:t>52 for weekly payment</a:t>
            </a:r>
          </a:p>
          <a:p>
            <a:pPr marL="0" lvl="1" indent="0">
              <a:lnSpc>
                <a:spcPct val="95000"/>
              </a:lnSpc>
              <a:buNone/>
            </a:pPr>
            <a:endParaRPr lang="en-US" altLang="en-US" sz="2800" dirty="0">
              <a:ea typeface="Arial Unicode MS" panose="020B0604020202020204" pitchFamily="34" charset="-128"/>
              <a:cs typeface="Arial Unicode MS" panose="020B0604020202020204" pitchFamily="34" charset="-128"/>
            </a:endParaRPr>
          </a:p>
          <a:p>
            <a:pPr marL="0" lvl="1" indent="0">
              <a:lnSpc>
                <a:spcPct val="95000"/>
              </a:lnSpc>
              <a:buNone/>
            </a:pPr>
            <a:endParaRPr lang="en-US" altLang="en-US" sz="2800" dirty="0">
              <a:ea typeface="Arial Unicode MS" panose="020B0604020202020204" pitchFamily="34" charset="-128"/>
              <a:cs typeface="Arial Unicode MS" panose="020B0604020202020204" pitchFamily="34" charset="-128"/>
            </a:endParaRPr>
          </a:p>
          <a:p>
            <a:endParaRPr lang="en-US" dirty="0"/>
          </a:p>
        </p:txBody>
      </p:sp>
      <p:sp>
        <p:nvSpPr>
          <p:cNvPr id="4" name="Rectangle 9">
            <a:extLst>
              <a:ext uri="{FF2B5EF4-FFF2-40B4-BE49-F238E27FC236}">
                <a16:creationId xmlns:a16="http://schemas.microsoft.com/office/drawing/2014/main" id="{D488EDA9-0D3D-A2A4-5F06-31439DE68721}"/>
              </a:ext>
            </a:extLst>
          </p:cNvPr>
          <p:cNvSpPr>
            <a:spLocks noChangeArrowheads="1"/>
          </p:cNvSpPr>
          <p:nvPr/>
        </p:nvSpPr>
        <p:spPr bwMode="blackWhite">
          <a:xfrm>
            <a:off x="1034553" y="3496710"/>
            <a:ext cx="2376494"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j-lt"/>
              </a:rPr>
              <a:t>Payor’s pro rata</a:t>
            </a:r>
            <a:br>
              <a:rPr lang="en-US" altLang="en-US" sz="1800" u="none" dirty="0">
                <a:solidFill>
                  <a:schemeClr val="tx1"/>
                </a:solidFill>
                <a:latin typeface="+mj-lt"/>
              </a:rPr>
            </a:br>
            <a:r>
              <a:rPr lang="en-US" altLang="en-US" sz="1800" u="none" dirty="0">
                <a:solidFill>
                  <a:schemeClr val="tx1"/>
                </a:solidFill>
                <a:latin typeface="+mj-lt"/>
              </a:rPr>
              <a:t>share: 75%</a:t>
            </a:r>
          </a:p>
        </p:txBody>
      </p:sp>
      <p:sp>
        <p:nvSpPr>
          <p:cNvPr id="5" name="Text Box 6">
            <a:extLst>
              <a:ext uri="{FF2B5EF4-FFF2-40B4-BE49-F238E27FC236}">
                <a16:creationId xmlns:a16="http://schemas.microsoft.com/office/drawing/2014/main" id="{5EBC8E7F-9687-F1C9-2D61-D3205F98F9E3}"/>
              </a:ext>
            </a:extLst>
          </p:cNvPr>
          <p:cNvSpPr txBox="1">
            <a:spLocks noChangeArrowheads="1"/>
          </p:cNvSpPr>
          <p:nvPr/>
        </p:nvSpPr>
        <p:spPr bwMode="blackWhite">
          <a:xfrm>
            <a:off x="4050428" y="3429000"/>
            <a:ext cx="4454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tabLst>
                <a:tab pos="2854325" algn="l"/>
              </a:tabLst>
              <a:defRPr sz="2100" b="1" u="sng">
                <a:solidFill>
                  <a:schemeClr val="bg1"/>
                </a:solidFill>
                <a:latin typeface="Arial" panose="020B0604020202020204" pitchFamily="34" charset="0"/>
                <a:ea typeface="ＭＳ Ｐゴシック" panose="020B0600070205080204" pitchFamily="34" charset="-128"/>
              </a:defRPr>
            </a:lvl1pPr>
            <a:lvl2pPr marL="742950" indent="-285750">
              <a:tabLst>
                <a:tab pos="2854325" algn="l"/>
              </a:tabLst>
              <a:defRPr sz="2100" b="1" u="sng">
                <a:solidFill>
                  <a:schemeClr val="bg1"/>
                </a:solidFill>
                <a:latin typeface="Arial" panose="020B0604020202020204" pitchFamily="34" charset="0"/>
                <a:ea typeface="ＭＳ Ｐゴシック" panose="020B0600070205080204" pitchFamily="34" charset="-128"/>
              </a:defRPr>
            </a:lvl2pPr>
            <a:lvl3pPr marL="11430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3pPr>
            <a:lvl4pPr marL="16002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4pPr>
            <a:lvl5pPr marL="2057400" indent="-228600">
              <a:tabLst>
                <a:tab pos="2854325" algn="l"/>
              </a:tabLst>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854325" algn="l"/>
              </a:tabLst>
              <a:defRPr sz="2100" b="1" u="sng">
                <a:solidFill>
                  <a:schemeClr val="bg1"/>
                </a:solidFill>
                <a:latin typeface="Arial" panose="020B0604020202020204" pitchFamily="34" charset="0"/>
                <a:ea typeface="ＭＳ Ｐゴシック" panose="020B0600070205080204" pitchFamily="34" charset="-128"/>
              </a:defRPr>
            </a:lvl9pPr>
          </a:lstStyle>
          <a:p>
            <a:pPr>
              <a:spcBef>
                <a:spcPct val="50000"/>
              </a:spcBef>
              <a:spcAft>
                <a:spcPct val="75000"/>
              </a:spcAft>
              <a:buClr>
                <a:schemeClr val="accent1"/>
              </a:buClr>
            </a:pPr>
            <a:r>
              <a:rPr lang="en-US" altLang="en-US" sz="3600" u="none" dirty="0">
                <a:solidFill>
                  <a:schemeClr val="accent1"/>
                </a:solidFill>
                <a:cs typeface="Arial" panose="020B0604020202020204" pitchFamily="34" charset="0"/>
              </a:rPr>
              <a:t>x</a:t>
            </a:r>
            <a:r>
              <a:rPr lang="en-US" altLang="en-US" sz="3600" b="0" u="none" dirty="0">
                <a:solidFill>
                  <a:schemeClr val="accent1"/>
                </a:solidFill>
                <a:cs typeface="Arial" panose="020B0604020202020204" pitchFamily="34" charset="0"/>
              </a:rPr>
              <a:t>	      </a:t>
            </a:r>
            <a:r>
              <a:rPr lang="en-US" altLang="en-US" sz="3600" u="none" dirty="0">
                <a:solidFill>
                  <a:schemeClr val="accent1"/>
                </a:solidFill>
                <a:cs typeface="Arial" panose="020B0604020202020204" pitchFamily="34" charset="0"/>
              </a:rPr>
              <a:t>=</a:t>
            </a:r>
          </a:p>
        </p:txBody>
      </p:sp>
      <p:sp>
        <p:nvSpPr>
          <p:cNvPr id="6" name="Rectangle 13">
            <a:extLst>
              <a:ext uri="{FF2B5EF4-FFF2-40B4-BE49-F238E27FC236}">
                <a16:creationId xmlns:a16="http://schemas.microsoft.com/office/drawing/2014/main" id="{12799E94-28A5-65ED-5E29-03E863386EE2}"/>
              </a:ext>
            </a:extLst>
          </p:cNvPr>
          <p:cNvSpPr>
            <a:spLocks noChangeArrowheads="1"/>
          </p:cNvSpPr>
          <p:nvPr/>
        </p:nvSpPr>
        <p:spPr bwMode="blackWhite">
          <a:xfrm>
            <a:off x="4871804" y="3496710"/>
            <a:ext cx="2179742" cy="56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j-lt"/>
              </a:rPr>
              <a:t>Total obligation:</a:t>
            </a:r>
            <a:br>
              <a:rPr lang="en-US" altLang="en-US" sz="1800" u="none" dirty="0">
                <a:solidFill>
                  <a:schemeClr val="tx1"/>
                </a:solidFill>
                <a:latin typeface="+mj-lt"/>
              </a:rPr>
            </a:br>
            <a:r>
              <a:rPr lang="en-US" altLang="en-US" sz="1800" u="none" dirty="0">
                <a:solidFill>
                  <a:schemeClr val="tx1"/>
                </a:solidFill>
                <a:latin typeface="+mj-lt"/>
              </a:rPr>
              <a:t>$17,000</a:t>
            </a:r>
          </a:p>
        </p:txBody>
      </p:sp>
      <p:sp>
        <p:nvSpPr>
          <p:cNvPr id="7" name="Rectangle 15">
            <a:extLst>
              <a:ext uri="{FF2B5EF4-FFF2-40B4-BE49-F238E27FC236}">
                <a16:creationId xmlns:a16="http://schemas.microsoft.com/office/drawing/2014/main" id="{A5F85892-D80B-6D82-F1A7-FFAA6B4810F5}"/>
              </a:ext>
            </a:extLst>
          </p:cNvPr>
          <p:cNvSpPr>
            <a:spLocks noChangeArrowheads="1"/>
          </p:cNvSpPr>
          <p:nvPr/>
        </p:nvSpPr>
        <p:spPr bwMode="blackWhite">
          <a:xfrm>
            <a:off x="8327037" y="3523197"/>
            <a:ext cx="2927846" cy="8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a:defRPr sz="2100" b="1" u="sng">
                <a:solidFill>
                  <a:schemeClr val="bg1"/>
                </a:solidFill>
                <a:latin typeface="Arial" panose="020B0604020202020204" pitchFamily="34" charset="0"/>
                <a:ea typeface="ＭＳ Ｐゴシック" panose="020B0600070205080204" pitchFamily="34" charset="-128"/>
              </a:defRPr>
            </a:lvl1pPr>
            <a:lvl2pPr marL="742950" indent="-285750">
              <a:defRPr sz="2100" b="1" u="sng">
                <a:solidFill>
                  <a:schemeClr val="bg1"/>
                </a:solidFill>
                <a:latin typeface="Arial" panose="020B0604020202020204" pitchFamily="34" charset="0"/>
                <a:ea typeface="ＭＳ Ｐゴシック" panose="020B0600070205080204" pitchFamily="34" charset="-128"/>
              </a:defRPr>
            </a:lvl2pPr>
            <a:lvl3pPr marL="1143000" indent="-228600">
              <a:defRPr sz="2100" b="1" u="sng">
                <a:solidFill>
                  <a:schemeClr val="bg1"/>
                </a:solidFill>
                <a:latin typeface="Arial" panose="020B0604020202020204" pitchFamily="34" charset="0"/>
                <a:ea typeface="ＭＳ Ｐゴシック" panose="020B0600070205080204" pitchFamily="34" charset="-128"/>
              </a:defRPr>
            </a:lvl3pPr>
            <a:lvl4pPr marL="1600200" indent="-228600">
              <a:defRPr sz="2100" b="1" u="sng">
                <a:solidFill>
                  <a:schemeClr val="bg1"/>
                </a:solidFill>
                <a:latin typeface="Arial" panose="020B0604020202020204" pitchFamily="34" charset="0"/>
                <a:ea typeface="ＭＳ Ｐゴシック" panose="020B0600070205080204" pitchFamily="34" charset="-128"/>
              </a:defRPr>
            </a:lvl4pPr>
            <a:lvl5pPr marL="2057400" indent="-228600">
              <a:defRPr sz="2100" b="1" u="sng">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100" b="1" u="sng">
                <a:solidFill>
                  <a:schemeClr val="bg1"/>
                </a:solidFill>
                <a:latin typeface="Arial" panose="020B0604020202020204" pitchFamily="34" charset="0"/>
                <a:ea typeface="ＭＳ Ｐゴシック" panose="020B0600070205080204" pitchFamily="34" charset="-128"/>
              </a:defRPr>
            </a:lvl9pPr>
          </a:lstStyle>
          <a:p>
            <a:pPr algn="ctr">
              <a:lnSpc>
                <a:spcPct val="85000"/>
              </a:lnSpc>
              <a:spcBef>
                <a:spcPct val="50000"/>
              </a:spcBef>
              <a:buClr>
                <a:schemeClr val="tx2"/>
              </a:buClr>
            </a:pPr>
            <a:r>
              <a:rPr lang="en-US" altLang="en-US" sz="1800" u="none" dirty="0">
                <a:solidFill>
                  <a:schemeClr val="tx1"/>
                </a:solidFill>
                <a:latin typeface="+mj-lt"/>
              </a:rPr>
              <a:t>Payor’s share: </a:t>
            </a:r>
            <a:br>
              <a:rPr lang="en-US" altLang="en-US" sz="1800" u="none" dirty="0">
                <a:solidFill>
                  <a:schemeClr val="tx1"/>
                </a:solidFill>
                <a:latin typeface="+mj-lt"/>
              </a:rPr>
            </a:br>
            <a:r>
              <a:rPr lang="en-US" altLang="en-US" sz="1800" u="none" dirty="0">
                <a:solidFill>
                  <a:schemeClr val="tx1"/>
                </a:solidFill>
                <a:latin typeface="+mj-lt"/>
              </a:rPr>
              <a:t>$12,750</a:t>
            </a:r>
          </a:p>
          <a:p>
            <a:pPr algn="ctr">
              <a:lnSpc>
                <a:spcPct val="85000"/>
              </a:lnSpc>
              <a:spcBef>
                <a:spcPct val="50000"/>
              </a:spcBef>
              <a:buClr>
                <a:schemeClr val="tx2"/>
              </a:buClr>
            </a:pPr>
            <a:endParaRPr lang="en-US" altLang="en-US" sz="1600" u="none" dirty="0">
              <a:solidFill>
                <a:schemeClr val="tx1"/>
              </a:solidFill>
            </a:endParaRPr>
          </a:p>
        </p:txBody>
      </p:sp>
    </p:spTree>
    <p:extLst>
      <p:ext uri="{BB962C8B-B14F-4D97-AF65-F5344CB8AC3E}">
        <p14:creationId xmlns:p14="http://schemas.microsoft.com/office/powerpoint/2010/main" val="4069996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92C4-4067-E1AD-426B-F70E2CB08345}"/>
              </a:ext>
            </a:extLst>
          </p:cNvPr>
          <p:cNvSpPr>
            <a:spLocks noGrp="1"/>
          </p:cNvSpPr>
          <p:nvPr>
            <p:ph type="title"/>
          </p:nvPr>
        </p:nvSpPr>
        <p:spPr>
          <a:xfrm>
            <a:off x="838200" y="681036"/>
            <a:ext cx="10515599" cy="1009651"/>
          </a:xfrm>
        </p:spPr>
        <p:txBody>
          <a:bodyPr/>
          <a:lstStyle/>
          <a:p>
            <a:r>
              <a:rPr lang="en-US" b="1" dirty="0"/>
              <a:t>Mandatory add-ons</a:t>
            </a:r>
          </a:p>
        </p:txBody>
      </p:sp>
      <p:sp>
        <p:nvSpPr>
          <p:cNvPr id="3" name="Text Placeholder 2">
            <a:extLst>
              <a:ext uri="{FF2B5EF4-FFF2-40B4-BE49-F238E27FC236}">
                <a16:creationId xmlns:a16="http://schemas.microsoft.com/office/drawing/2014/main" id="{4FBBDCE3-C127-3433-6A2E-98963A3EFA97}"/>
              </a:ext>
            </a:extLst>
          </p:cNvPr>
          <p:cNvSpPr>
            <a:spLocks noGrp="1"/>
          </p:cNvSpPr>
          <p:nvPr>
            <p:ph type="body" sz="quarter" idx="11"/>
          </p:nvPr>
        </p:nvSpPr>
        <p:spPr/>
        <p:txBody>
          <a:bodyPr/>
          <a:lstStyle/>
          <a:p>
            <a:r>
              <a:rPr lang="en-US" sz="2800" dirty="0"/>
              <a:t>Pro Rata Share of:</a:t>
            </a:r>
          </a:p>
          <a:p>
            <a:pPr marL="457200" indent="-457200">
              <a:buFont typeface="Arial" panose="020B0604020202020204" pitchFamily="34" charset="0"/>
              <a:buChar char="•"/>
            </a:pPr>
            <a:r>
              <a:rPr lang="en-US" sz="2800" dirty="0"/>
              <a:t>Work or school -related childcare expenses </a:t>
            </a:r>
          </a:p>
          <a:p>
            <a:pPr marL="457200" indent="-457200">
              <a:buFont typeface="Arial" panose="020B0604020202020204" pitchFamily="34" charset="0"/>
              <a:buChar char="•"/>
            </a:pPr>
            <a:r>
              <a:rPr lang="en-US" sz="2800" dirty="0"/>
              <a:t>Unreimbursed health care expenses (includes copays and premiums)</a:t>
            </a:r>
          </a:p>
          <a:p>
            <a:endParaRPr lang="en-US" dirty="0"/>
          </a:p>
        </p:txBody>
      </p:sp>
    </p:spTree>
    <p:extLst>
      <p:ext uri="{BB962C8B-B14F-4D97-AF65-F5344CB8AC3E}">
        <p14:creationId xmlns:p14="http://schemas.microsoft.com/office/powerpoint/2010/main" val="250996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9374F-9874-F1A6-34B7-33975E67C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FF1656-CF6D-F1B8-5903-024F8A68E733}"/>
              </a:ext>
            </a:extLst>
          </p:cNvPr>
          <p:cNvSpPr>
            <a:spLocks noGrp="1"/>
          </p:cNvSpPr>
          <p:nvPr>
            <p:ph type="title"/>
          </p:nvPr>
        </p:nvSpPr>
        <p:spPr>
          <a:xfrm>
            <a:off x="838200" y="681036"/>
            <a:ext cx="10515599" cy="1009651"/>
          </a:xfrm>
        </p:spPr>
        <p:txBody>
          <a:bodyPr/>
          <a:lstStyle/>
          <a:p>
            <a:r>
              <a:rPr lang="en-US" b="1" dirty="0"/>
              <a:t>Discretionary add-ons</a:t>
            </a:r>
          </a:p>
        </p:txBody>
      </p:sp>
      <p:sp>
        <p:nvSpPr>
          <p:cNvPr id="3" name="Text Placeholder 2">
            <a:extLst>
              <a:ext uri="{FF2B5EF4-FFF2-40B4-BE49-F238E27FC236}">
                <a16:creationId xmlns:a16="http://schemas.microsoft.com/office/drawing/2014/main" id="{0D203E08-AD0A-A1F7-BCD1-AC5525FB467A}"/>
              </a:ext>
            </a:extLst>
          </p:cNvPr>
          <p:cNvSpPr>
            <a:spLocks noGrp="1"/>
          </p:cNvSpPr>
          <p:nvPr>
            <p:ph type="body" sz="quarter" idx="11"/>
          </p:nvPr>
        </p:nvSpPr>
        <p:spPr/>
        <p:txBody>
          <a:bodyPr/>
          <a:lstStyle/>
          <a:p>
            <a:pPr marL="457200" indent="-457200">
              <a:buFont typeface="Arial" panose="020B0604020202020204" pitchFamily="34" charset="0"/>
              <a:buChar char="•"/>
            </a:pPr>
            <a:r>
              <a:rPr lang="en-US" altLang="en-US" sz="2800" b="0" u="none" dirty="0"/>
              <a:t>Education:</a:t>
            </a:r>
          </a:p>
          <a:p>
            <a:pPr marL="1143000" lvl="1" indent="-457200">
              <a:buFont typeface="Arial" panose="020B0604020202020204" pitchFamily="34" charset="0"/>
              <a:buChar char="•"/>
            </a:pPr>
            <a:r>
              <a:rPr lang="en-US" altLang="en-US" sz="2800" b="0" i="1" u="none" dirty="0"/>
              <a:t>Private school / college tuition</a:t>
            </a:r>
          </a:p>
          <a:p>
            <a:pPr marL="1143000" lvl="1" indent="-457200">
              <a:buFont typeface="Arial" panose="020B0604020202020204" pitchFamily="34" charset="0"/>
              <a:buChar char="•"/>
            </a:pPr>
            <a:r>
              <a:rPr lang="en-US" altLang="en-US" sz="2800" b="0" i="1" u="none" dirty="0"/>
              <a:t>special education</a:t>
            </a:r>
          </a:p>
          <a:p>
            <a:pPr marL="1143000" lvl="1" indent="-457200">
              <a:buFont typeface="Arial" panose="020B0604020202020204" pitchFamily="34" charset="0"/>
              <a:buChar char="•"/>
            </a:pPr>
            <a:r>
              <a:rPr lang="en-US" altLang="en-US" sz="2800" b="0" i="1" u="none" dirty="0"/>
              <a:t>after-school expenses </a:t>
            </a:r>
          </a:p>
          <a:p>
            <a:pPr marL="1143000" lvl="1" indent="-457200">
              <a:buFont typeface="Arial" panose="020B0604020202020204" pitchFamily="34" charset="0"/>
              <a:buChar char="•"/>
            </a:pPr>
            <a:r>
              <a:rPr lang="en-US" altLang="en-US" sz="2800" b="0" i="1" u="none" dirty="0"/>
              <a:t>summer expenses</a:t>
            </a:r>
          </a:p>
        </p:txBody>
      </p:sp>
    </p:spTree>
    <p:extLst>
      <p:ext uri="{BB962C8B-B14F-4D97-AF65-F5344CB8AC3E}">
        <p14:creationId xmlns:p14="http://schemas.microsoft.com/office/powerpoint/2010/main" val="331656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087C5-EA4C-DE0F-4BB4-901192539ACE}"/>
              </a:ext>
            </a:extLst>
          </p:cNvPr>
          <p:cNvSpPr>
            <a:spLocks noGrp="1"/>
          </p:cNvSpPr>
          <p:nvPr>
            <p:ph type="title"/>
          </p:nvPr>
        </p:nvSpPr>
        <p:spPr/>
        <p:txBody>
          <a:bodyPr/>
          <a:lstStyle/>
          <a:p>
            <a:r>
              <a:rPr lang="en-US" b="1" dirty="0"/>
              <a:t>Deviations from the Formula</a:t>
            </a:r>
          </a:p>
        </p:txBody>
      </p:sp>
      <p:sp>
        <p:nvSpPr>
          <p:cNvPr id="3" name="Text Placeholder 2">
            <a:extLst>
              <a:ext uri="{FF2B5EF4-FFF2-40B4-BE49-F238E27FC236}">
                <a16:creationId xmlns:a16="http://schemas.microsoft.com/office/drawing/2014/main" id="{14762B99-9A4A-295A-CD41-54BD762C5F8C}"/>
              </a:ext>
            </a:extLst>
          </p:cNvPr>
          <p:cNvSpPr>
            <a:spLocks noGrp="1"/>
          </p:cNvSpPr>
          <p:nvPr>
            <p:ph type="body" sz="quarter" idx="11"/>
          </p:nvPr>
        </p:nvSpPr>
        <p:spPr/>
        <p:txBody>
          <a:bodyPr/>
          <a:lstStyle/>
          <a:p>
            <a:pPr marL="257175" indent="-257175">
              <a:buFont typeface="Arial" panose="020B0604020202020204" pitchFamily="34" charset="0"/>
              <a:buChar char="•"/>
            </a:pPr>
            <a:r>
              <a:rPr lang="en-US" sz="2800" dirty="0"/>
              <a:t>By Order or Agreement</a:t>
            </a:r>
          </a:p>
          <a:p>
            <a:pPr marL="257175" indent="-257175">
              <a:buFont typeface="Arial" panose="020B0604020202020204" pitchFamily="34" charset="0"/>
              <a:buChar char="•"/>
            </a:pPr>
            <a:r>
              <a:rPr lang="en-US" sz="2800" dirty="0"/>
              <a:t>Must state:</a:t>
            </a:r>
          </a:p>
          <a:p>
            <a:pPr marL="771525" lvl="1" indent="-257175"/>
            <a:r>
              <a:rPr lang="en-US" sz="2400" i="1" dirty="0"/>
              <a:t>What the presumptive statutory amount (show the calculation)</a:t>
            </a:r>
          </a:p>
          <a:p>
            <a:pPr marL="771525" lvl="1" indent="-257175"/>
            <a:r>
              <a:rPr lang="en-US" sz="2400" i="1" dirty="0"/>
              <a:t>The reason for and/or factors considered in deviating</a:t>
            </a:r>
          </a:p>
          <a:p>
            <a:pPr marL="257175" indent="-257175">
              <a:buFont typeface="Arial" panose="020B0604020202020204" pitchFamily="34" charset="0"/>
              <a:buChar char="•"/>
            </a:pPr>
            <a:r>
              <a:rPr lang="en-US" sz="2800" dirty="0"/>
              <a:t>Low Income Adjustments:</a:t>
            </a:r>
          </a:p>
          <a:p>
            <a:pPr marL="771525" lvl="1" indent="-257175"/>
            <a:r>
              <a:rPr lang="en-US" sz="2400" i="1" dirty="0"/>
              <a:t>Self Support Reserve</a:t>
            </a:r>
          </a:p>
          <a:p>
            <a:pPr marL="771525" lvl="1" indent="-257175"/>
            <a:r>
              <a:rPr lang="en-US" sz="2400" i="1" dirty="0"/>
              <a:t>Statutory Minimum </a:t>
            </a:r>
          </a:p>
          <a:p>
            <a:pPr marL="257175" indent="-257175">
              <a:buFont typeface="Arial" panose="020B0604020202020204" pitchFamily="34" charset="0"/>
              <a:buChar char="•"/>
            </a:pPr>
            <a:r>
              <a:rPr lang="en-US" sz="2800" dirty="0"/>
              <a:t>Needs-based order if Payor’s income is unknown</a:t>
            </a:r>
          </a:p>
        </p:txBody>
      </p:sp>
    </p:spTree>
    <p:extLst>
      <p:ext uri="{BB962C8B-B14F-4D97-AF65-F5344CB8AC3E}">
        <p14:creationId xmlns:p14="http://schemas.microsoft.com/office/powerpoint/2010/main" val="58493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10D47C-1646-CE7A-EE53-74515ED66CC9}"/>
              </a:ext>
            </a:extLst>
          </p:cNvPr>
          <p:cNvSpPr>
            <a:spLocks noGrp="1"/>
          </p:cNvSpPr>
          <p:nvPr>
            <p:ph type="body" sz="quarter" idx="10"/>
          </p:nvPr>
        </p:nvSpPr>
        <p:spPr/>
        <p:txBody>
          <a:bodyPr/>
          <a:lstStyle/>
          <a:p>
            <a:r>
              <a:rPr lang="en-US" dirty="0"/>
              <a:t>Defining Income</a:t>
            </a:r>
          </a:p>
          <a:p>
            <a:endParaRPr lang="en-US" dirty="0"/>
          </a:p>
        </p:txBody>
      </p:sp>
    </p:spTree>
    <p:extLst>
      <p:ext uri="{BB962C8B-B14F-4D97-AF65-F5344CB8AC3E}">
        <p14:creationId xmlns:p14="http://schemas.microsoft.com/office/powerpoint/2010/main" val="391396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48087E8-5381-A5C0-F369-6A80346FC6AD}"/>
              </a:ext>
            </a:extLst>
          </p:cNvPr>
          <p:cNvSpPr txBox="1">
            <a:spLocks/>
          </p:cNvSpPr>
          <p:nvPr/>
        </p:nvSpPr>
        <p:spPr>
          <a:xfrm>
            <a:off x="1446222" y="1521892"/>
            <a:ext cx="10515600" cy="61780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b="1" kern="1200">
                <a:solidFill>
                  <a:srgbClr val="D20028"/>
                </a:solidFill>
                <a:latin typeface="Frutiger LT Pro 57 Condensed" panose="020B0606020204020204"/>
                <a:ea typeface="+mj-ea"/>
                <a:cs typeface="+mj-cs"/>
              </a:defRPr>
            </a:lvl1pPr>
          </a:lstStyle>
          <a:p>
            <a:r>
              <a:rPr lang="en-US" dirty="0"/>
              <a:t>Definition of income FCA § 413(1)(b)(5)</a:t>
            </a:r>
          </a:p>
        </p:txBody>
      </p:sp>
      <p:sp>
        <p:nvSpPr>
          <p:cNvPr id="5" name="Text Placeholder 2">
            <a:extLst>
              <a:ext uri="{FF2B5EF4-FFF2-40B4-BE49-F238E27FC236}">
                <a16:creationId xmlns:a16="http://schemas.microsoft.com/office/drawing/2014/main" id="{E7592D99-D0B6-B41A-CEB9-1CC5989662B1}"/>
              </a:ext>
            </a:extLst>
          </p:cNvPr>
          <p:cNvSpPr txBox="1">
            <a:spLocks/>
          </p:cNvSpPr>
          <p:nvPr/>
        </p:nvSpPr>
        <p:spPr>
          <a:xfrm>
            <a:off x="838200" y="2421649"/>
            <a:ext cx="10515600" cy="3265919"/>
          </a:xfrm>
          <a:prstGeom prst="rect">
            <a:avLst/>
          </a:prstGeom>
        </p:spPr>
        <p:txBody>
          <a:bodyPr vert="horz" lIns="91440" tIns="45720" rIns="91440" bIns="45720" numCol="2"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rgbClr val="D20028"/>
                </a:solidFill>
                <a:latin typeface="Frutiger LT Pro 57 Condensed" panose="020B0606020204020204"/>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Frutiger LT Pro 57 Condensed" panose="020B0606020204020204"/>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utiger LT Pro 57 Condensed" panose="020B0606020204020204"/>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Frutiger LT Pro 57 Condensed" panose="020B0606020204020204"/>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Frutiger LT Pro 57 Condensed" panose="020B06060202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600" b="0" dirty="0">
                <a:solidFill>
                  <a:schemeClr val="tx1"/>
                </a:solidFill>
                <a:latin typeface="+mn-lt"/>
              </a:rPr>
              <a:t>Earnings reported in W2/tax return</a:t>
            </a:r>
          </a:p>
          <a:p>
            <a:r>
              <a:rPr lang="en-US" altLang="en-US" sz="2600" b="0" dirty="0">
                <a:solidFill>
                  <a:schemeClr val="tx1"/>
                </a:solidFill>
                <a:latin typeface="+mn-lt"/>
              </a:rPr>
              <a:t>Investment income</a:t>
            </a:r>
          </a:p>
          <a:p>
            <a:r>
              <a:rPr lang="en-US" altLang="en-US" sz="2600" b="0" dirty="0">
                <a:solidFill>
                  <a:schemeClr val="tx1"/>
                </a:solidFill>
                <a:latin typeface="+mn-lt"/>
              </a:rPr>
              <a:t>Worker's compensation</a:t>
            </a:r>
          </a:p>
          <a:p>
            <a:r>
              <a:rPr lang="en-US" altLang="en-US" sz="2600" b="0" dirty="0">
                <a:solidFill>
                  <a:schemeClr val="tx1"/>
                </a:solidFill>
                <a:latin typeface="+mn-lt"/>
              </a:rPr>
              <a:t>Disability benefits</a:t>
            </a:r>
          </a:p>
          <a:p>
            <a:r>
              <a:rPr lang="en-US" altLang="en-US" sz="2600" b="0" dirty="0">
                <a:solidFill>
                  <a:schemeClr val="tx1"/>
                </a:solidFill>
                <a:latin typeface="+mn-lt"/>
              </a:rPr>
              <a:t>Unemployment benefits</a:t>
            </a:r>
          </a:p>
          <a:p>
            <a:endParaRPr lang="en-US" altLang="en-US" sz="2600" b="0" dirty="0">
              <a:solidFill>
                <a:schemeClr val="tx1"/>
              </a:solidFill>
              <a:latin typeface="+mn-lt"/>
            </a:endParaRPr>
          </a:p>
          <a:p>
            <a:endParaRPr lang="en-US" altLang="en-US" sz="2600" b="0" dirty="0">
              <a:solidFill>
                <a:schemeClr val="tx1"/>
              </a:solidFill>
              <a:latin typeface="+mn-lt"/>
            </a:endParaRPr>
          </a:p>
          <a:p>
            <a:r>
              <a:rPr lang="en-US" altLang="en-US" sz="2600" b="0" dirty="0">
                <a:solidFill>
                  <a:schemeClr val="tx1"/>
                </a:solidFill>
                <a:latin typeface="+mn-lt"/>
              </a:rPr>
              <a:t>Social security benefits</a:t>
            </a:r>
          </a:p>
          <a:p>
            <a:r>
              <a:rPr lang="en-US" altLang="en-US" sz="2600" b="0" dirty="0">
                <a:solidFill>
                  <a:schemeClr val="tx1"/>
                </a:solidFill>
                <a:latin typeface="+mn-lt"/>
              </a:rPr>
              <a:t>Veteran's benefits</a:t>
            </a:r>
          </a:p>
          <a:p>
            <a:r>
              <a:rPr lang="en-US" altLang="en-US" sz="2600" b="0" dirty="0">
                <a:solidFill>
                  <a:schemeClr val="tx1"/>
                </a:solidFill>
                <a:latin typeface="+mn-lt"/>
              </a:rPr>
              <a:t>Pension &amp; retirement benefits</a:t>
            </a:r>
          </a:p>
          <a:p>
            <a:r>
              <a:rPr lang="en-US" altLang="en-US" sz="2600" b="0" dirty="0">
                <a:solidFill>
                  <a:schemeClr val="tx1"/>
                </a:solidFill>
                <a:latin typeface="+mn-lt"/>
              </a:rPr>
              <a:t>Non-recurring income </a:t>
            </a:r>
          </a:p>
          <a:p>
            <a:r>
              <a:rPr lang="en-US" altLang="en-US" sz="2600" b="0" dirty="0">
                <a:solidFill>
                  <a:schemeClr val="tx1"/>
                </a:solidFill>
                <a:latin typeface="+mn-lt"/>
              </a:rPr>
              <a:t>Annuity payments</a:t>
            </a:r>
          </a:p>
          <a:p>
            <a:endParaRPr lang="en-US" dirty="0"/>
          </a:p>
        </p:txBody>
      </p:sp>
    </p:spTree>
    <p:extLst>
      <p:ext uri="{BB962C8B-B14F-4D97-AF65-F5344CB8AC3E}">
        <p14:creationId xmlns:p14="http://schemas.microsoft.com/office/powerpoint/2010/main" val="2501014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D61A-F993-36A1-253F-03B915687408}"/>
              </a:ext>
            </a:extLst>
          </p:cNvPr>
          <p:cNvSpPr>
            <a:spLocks noGrp="1"/>
          </p:cNvSpPr>
          <p:nvPr>
            <p:ph type="title"/>
          </p:nvPr>
        </p:nvSpPr>
        <p:spPr/>
        <p:txBody>
          <a:bodyPr/>
          <a:lstStyle/>
          <a:p>
            <a:r>
              <a:rPr lang="en-US" altLang="en-US" sz="4400" b="1" dirty="0">
                <a:ea typeface="ＭＳ Ｐゴシック" panose="020B0600070205080204" pitchFamily="34" charset="-128"/>
              </a:rPr>
              <a:t>Deductions from income</a:t>
            </a:r>
            <a:endParaRPr lang="en-US" b="1" dirty="0"/>
          </a:p>
        </p:txBody>
      </p:sp>
      <p:sp>
        <p:nvSpPr>
          <p:cNvPr id="3" name="Text Placeholder 2">
            <a:extLst>
              <a:ext uri="{FF2B5EF4-FFF2-40B4-BE49-F238E27FC236}">
                <a16:creationId xmlns:a16="http://schemas.microsoft.com/office/drawing/2014/main" id="{968B9B27-17D5-9A00-B301-5C26EBA49D6E}"/>
              </a:ext>
            </a:extLst>
          </p:cNvPr>
          <p:cNvSpPr>
            <a:spLocks noGrp="1"/>
          </p:cNvSpPr>
          <p:nvPr>
            <p:ph type="body" sz="quarter" idx="11"/>
          </p:nvPr>
        </p:nvSpPr>
        <p:spPr/>
        <p:txBody>
          <a:bodyPr/>
          <a:lstStyle/>
          <a:p>
            <a:pPr marL="228600" indent="-457200">
              <a:lnSpc>
                <a:spcPct val="95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FICA (Social Security</a:t>
            </a:r>
          </a:p>
          <a:p>
            <a:pPr marL="228600" indent="-457200">
              <a:lnSpc>
                <a:spcPct val="95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Medicare taxes</a:t>
            </a:r>
          </a:p>
          <a:p>
            <a:pPr marL="228600" indent="-457200">
              <a:lnSpc>
                <a:spcPct val="95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NYC or Yonkers taxes </a:t>
            </a:r>
          </a:p>
          <a:p>
            <a:pPr marL="228600" indent="-457200">
              <a:lnSpc>
                <a:spcPct val="95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Court ordered child / spousal support</a:t>
            </a:r>
          </a:p>
          <a:p>
            <a:pPr marL="228600" indent="-457200">
              <a:lnSpc>
                <a:spcPct val="95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Public assistance</a:t>
            </a:r>
          </a:p>
          <a:p>
            <a:pPr marL="228600" indent="-457200">
              <a:lnSpc>
                <a:spcPct val="95000"/>
              </a:lnSpc>
              <a:buFont typeface="Arial" panose="020B0604020202020204" pitchFamily="34" charset="0"/>
              <a:buChar char="•"/>
            </a:pPr>
            <a:r>
              <a:rPr lang="en-US" altLang="en-US" sz="2800" dirty="0">
                <a:ea typeface="Arial Unicode MS" panose="020B0604020202020204" pitchFamily="34" charset="-128"/>
                <a:cs typeface="Arial Unicode MS" panose="020B0604020202020204" pitchFamily="34" charset="-128"/>
              </a:rPr>
              <a:t>Supplemental Security Income (SSI)</a:t>
            </a:r>
          </a:p>
          <a:p>
            <a:endParaRPr lang="en-US" dirty="0"/>
          </a:p>
        </p:txBody>
      </p:sp>
    </p:spTree>
    <p:extLst>
      <p:ext uri="{BB962C8B-B14F-4D97-AF65-F5344CB8AC3E}">
        <p14:creationId xmlns:p14="http://schemas.microsoft.com/office/powerpoint/2010/main" val="2906584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C27E9-1526-AC71-D03F-2E555B4FD5E6}"/>
              </a:ext>
            </a:extLst>
          </p:cNvPr>
          <p:cNvSpPr>
            <a:spLocks noGrp="1"/>
          </p:cNvSpPr>
          <p:nvPr>
            <p:ph type="title"/>
          </p:nvPr>
        </p:nvSpPr>
        <p:spPr/>
        <p:txBody>
          <a:bodyPr/>
          <a:lstStyle/>
          <a:p>
            <a:r>
              <a:rPr lang="en-US" b="1" dirty="0"/>
              <a:t>Imputing Income</a:t>
            </a:r>
          </a:p>
        </p:txBody>
      </p:sp>
      <p:sp>
        <p:nvSpPr>
          <p:cNvPr id="3" name="Text Placeholder 2">
            <a:extLst>
              <a:ext uri="{FF2B5EF4-FFF2-40B4-BE49-F238E27FC236}">
                <a16:creationId xmlns:a16="http://schemas.microsoft.com/office/drawing/2014/main" id="{17120BFD-B8CE-8E70-BBB9-273EE7751EF9}"/>
              </a:ext>
            </a:extLst>
          </p:cNvPr>
          <p:cNvSpPr>
            <a:spLocks noGrp="1"/>
          </p:cNvSpPr>
          <p:nvPr>
            <p:ph type="body" sz="quarter" idx="11"/>
          </p:nvPr>
        </p:nvSpPr>
        <p:spPr/>
        <p:txBody>
          <a:bodyPr>
            <a:normAutofit/>
          </a:bodyPr>
          <a:lstStyle/>
          <a:p>
            <a:pPr marL="257175" indent="-257175">
              <a:buFont typeface="Arial" panose="020B0604020202020204" pitchFamily="34" charset="0"/>
              <a:buChar char="•"/>
            </a:pPr>
            <a:r>
              <a:rPr lang="en-US" sz="2800" dirty="0">
                <a:latin typeface="+mn-lt"/>
              </a:rPr>
              <a:t>The Court can impute income to either party if the other can establish their income should be higher based on:</a:t>
            </a:r>
          </a:p>
          <a:p>
            <a:pPr marL="771525" lvl="1" indent="-257175">
              <a:lnSpc>
                <a:spcPct val="100000"/>
              </a:lnSpc>
            </a:pPr>
            <a:r>
              <a:rPr lang="en-US" sz="2400" i="1" dirty="0">
                <a:latin typeface="+mn-lt"/>
              </a:rPr>
              <a:t>Education, skills, work history, or deliberate reduction in work hours/income</a:t>
            </a:r>
          </a:p>
          <a:p>
            <a:pPr marL="771525" lvl="1" indent="-257175">
              <a:lnSpc>
                <a:spcPct val="100000"/>
              </a:lnSpc>
            </a:pPr>
            <a:r>
              <a:rPr lang="en-US" sz="2400" i="1" dirty="0">
                <a:latin typeface="+mn-lt"/>
              </a:rPr>
              <a:t>Expenses are higher than their stated income would support</a:t>
            </a:r>
          </a:p>
          <a:p>
            <a:pPr marL="771525" lvl="1" indent="-257175">
              <a:lnSpc>
                <a:spcPct val="100000"/>
              </a:lnSpc>
            </a:pPr>
            <a:r>
              <a:rPr lang="en-US" sz="2400" i="1" dirty="0">
                <a:latin typeface="+mn-lt"/>
              </a:rPr>
              <a:t>Significant expenses that are being covered in whole or part by someone else</a:t>
            </a:r>
          </a:p>
          <a:p>
            <a:pPr marL="771525" lvl="1" indent="-257175">
              <a:lnSpc>
                <a:spcPct val="100000"/>
              </a:lnSpc>
            </a:pPr>
            <a:r>
              <a:rPr lang="en-US" sz="2400" i="1" dirty="0">
                <a:latin typeface="+mn-lt"/>
              </a:rPr>
              <a:t>Former income</a:t>
            </a:r>
          </a:p>
          <a:p>
            <a:pPr marL="771525" lvl="1" indent="-257175">
              <a:lnSpc>
                <a:spcPct val="100000"/>
              </a:lnSpc>
            </a:pPr>
            <a:r>
              <a:rPr lang="en-US" sz="2400" i="1" dirty="0">
                <a:latin typeface="+mn-lt"/>
              </a:rPr>
              <a:t>Employment perks</a:t>
            </a:r>
          </a:p>
          <a:p>
            <a:pPr marL="771525" lvl="1" indent="-257175">
              <a:lnSpc>
                <a:spcPct val="100000"/>
              </a:lnSpc>
            </a:pPr>
            <a:r>
              <a:rPr lang="en-US" sz="2400" i="1" dirty="0">
                <a:latin typeface="+mn-lt"/>
              </a:rPr>
              <a:t>Cash income and tips</a:t>
            </a:r>
          </a:p>
        </p:txBody>
      </p:sp>
    </p:spTree>
    <p:extLst>
      <p:ext uri="{BB962C8B-B14F-4D97-AF65-F5344CB8AC3E}">
        <p14:creationId xmlns:p14="http://schemas.microsoft.com/office/powerpoint/2010/main" val="29974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888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28F8A2-CFCF-6ED8-5931-F36D16BD63D7}"/>
              </a:ext>
            </a:extLst>
          </p:cNvPr>
          <p:cNvSpPr>
            <a:spLocks noGrp="1"/>
          </p:cNvSpPr>
          <p:nvPr>
            <p:ph type="body" sz="quarter" idx="10"/>
          </p:nvPr>
        </p:nvSpPr>
        <p:spPr/>
        <p:txBody>
          <a:bodyPr/>
          <a:lstStyle/>
          <a:p>
            <a:r>
              <a:rPr lang="en-US" dirty="0"/>
              <a:t>Family Court Procedure</a:t>
            </a:r>
          </a:p>
        </p:txBody>
      </p:sp>
    </p:spTree>
    <p:extLst>
      <p:ext uri="{BB962C8B-B14F-4D97-AF65-F5344CB8AC3E}">
        <p14:creationId xmlns:p14="http://schemas.microsoft.com/office/powerpoint/2010/main" val="3053403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EC6FA-21CC-4DEF-CCCD-6984BF8CAD70}"/>
              </a:ext>
            </a:extLst>
          </p:cNvPr>
          <p:cNvSpPr>
            <a:spLocks noGrp="1"/>
          </p:cNvSpPr>
          <p:nvPr>
            <p:ph type="title"/>
          </p:nvPr>
        </p:nvSpPr>
        <p:spPr/>
        <p:txBody>
          <a:bodyPr/>
          <a:lstStyle/>
          <a:p>
            <a:r>
              <a:rPr lang="en-US" b="1" dirty="0"/>
              <a:t>Court Appearance Basics</a:t>
            </a:r>
          </a:p>
        </p:txBody>
      </p:sp>
      <p:sp>
        <p:nvSpPr>
          <p:cNvPr id="3" name="Text Placeholder 2">
            <a:extLst>
              <a:ext uri="{FF2B5EF4-FFF2-40B4-BE49-F238E27FC236}">
                <a16:creationId xmlns:a16="http://schemas.microsoft.com/office/drawing/2014/main" id="{6BABA749-8E2A-6418-45C4-A75A2C677826}"/>
              </a:ext>
            </a:extLst>
          </p:cNvPr>
          <p:cNvSpPr>
            <a:spLocks noGrp="1"/>
          </p:cNvSpPr>
          <p:nvPr>
            <p:ph type="body" sz="quarter" idx="11"/>
          </p:nvPr>
        </p:nvSpPr>
        <p:spPr/>
        <p:txBody>
          <a:bodyPr>
            <a:normAutofit/>
          </a:bodyPr>
          <a:lstStyle/>
          <a:p>
            <a:pPr marL="257175" indent="-257175">
              <a:buFont typeface="Arial" panose="020B0604020202020204" pitchFamily="34" charset="0"/>
              <a:buChar char="•"/>
            </a:pPr>
            <a:r>
              <a:rPr lang="en-US" sz="3200" dirty="0">
                <a:solidFill>
                  <a:srgbClr val="93001C"/>
                </a:solidFill>
              </a:rPr>
              <a:t>Before a Support Magistrate (not a Judge)</a:t>
            </a:r>
          </a:p>
          <a:p>
            <a:pPr marL="771525" lvl="1" indent="-257175"/>
            <a:r>
              <a:rPr lang="en-US" sz="3200" i="1" dirty="0"/>
              <a:t>Judges hear Objections to SM orders</a:t>
            </a:r>
          </a:p>
          <a:p>
            <a:pPr marL="514350" lvl="1" indent="0">
              <a:buNone/>
            </a:pPr>
            <a:endParaRPr lang="en-US" sz="3200" i="1" dirty="0"/>
          </a:p>
          <a:p>
            <a:pPr marL="257175" indent="-257175">
              <a:buFont typeface="Arial" panose="020B0604020202020204" pitchFamily="34" charset="0"/>
              <a:buChar char="•"/>
            </a:pPr>
            <a:r>
              <a:rPr lang="en-US" sz="3200" dirty="0">
                <a:solidFill>
                  <a:srgbClr val="93001C"/>
                </a:solidFill>
              </a:rPr>
              <a:t>Will likely be virtual</a:t>
            </a:r>
          </a:p>
          <a:p>
            <a:pPr marL="771525" lvl="1" indent="-257175"/>
            <a:r>
              <a:rPr lang="en-US" sz="3200" i="1" dirty="0"/>
              <a:t>Microsoft Teams Link (in Summons)</a:t>
            </a:r>
          </a:p>
        </p:txBody>
      </p:sp>
    </p:spTree>
    <p:extLst>
      <p:ext uri="{BB962C8B-B14F-4D97-AF65-F5344CB8AC3E}">
        <p14:creationId xmlns:p14="http://schemas.microsoft.com/office/powerpoint/2010/main" val="1446143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D11B0-880E-294C-2EC0-825FDD57456E}"/>
              </a:ext>
            </a:extLst>
          </p:cNvPr>
          <p:cNvSpPr>
            <a:spLocks noGrp="1"/>
          </p:cNvSpPr>
          <p:nvPr>
            <p:ph type="title"/>
          </p:nvPr>
        </p:nvSpPr>
        <p:spPr/>
        <p:txBody>
          <a:bodyPr>
            <a:normAutofit/>
          </a:bodyPr>
          <a:lstStyle/>
          <a:p>
            <a:r>
              <a:rPr lang="en-US" b="1" dirty="0"/>
              <a:t>Getting Financial Information</a:t>
            </a:r>
          </a:p>
        </p:txBody>
      </p:sp>
      <p:sp>
        <p:nvSpPr>
          <p:cNvPr id="3" name="Text Placeholder 2">
            <a:extLst>
              <a:ext uri="{FF2B5EF4-FFF2-40B4-BE49-F238E27FC236}">
                <a16:creationId xmlns:a16="http://schemas.microsoft.com/office/drawing/2014/main" id="{7A782ED7-D640-F9A1-AE8F-57FF50F25740}"/>
              </a:ext>
            </a:extLst>
          </p:cNvPr>
          <p:cNvSpPr>
            <a:spLocks noGrp="1"/>
          </p:cNvSpPr>
          <p:nvPr>
            <p:ph type="body" sz="quarter" idx="11"/>
          </p:nvPr>
        </p:nvSpPr>
        <p:spPr/>
        <p:txBody>
          <a:bodyPr>
            <a:normAutofit/>
          </a:bodyPr>
          <a:lstStyle/>
          <a:p>
            <a:pPr marL="257175" indent="-257175">
              <a:buFont typeface="Arial" panose="020B0604020202020204" pitchFamily="34" charset="0"/>
              <a:buChar char="•"/>
            </a:pPr>
            <a:r>
              <a:rPr lang="en-US" sz="2800" dirty="0">
                <a:solidFill>
                  <a:schemeClr val="tx1"/>
                </a:solidFill>
              </a:rPr>
              <a:t>Parties exchange a Financial Disclosure Affidavit</a:t>
            </a:r>
            <a:r>
              <a:rPr lang="en-US" sz="2800" dirty="0"/>
              <a:t> (</a:t>
            </a:r>
            <a:r>
              <a:rPr lang="en-US" sz="2800" dirty="0">
                <a:solidFill>
                  <a:schemeClr val="tx1"/>
                </a:solidFill>
              </a:rPr>
              <a:t>mandatory) </a:t>
            </a:r>
          </a:p>
          <a:p>
            <a:pPr marL="257175" indent="-257175">
              <a:buFont typeface="Arial" panose="020B0604020202020204" pitchFamily="34" charset="0"/>
              <a:buChar char="•"/>
            </a:pPr>
            <a:r>
              <a:rPr lang="en-US" sz="2800" dirty="0"/>
              <a:t>Discovery Tools (require Court permission):</a:t>
            </a:r>
          </a:p>
          <a:p>
            <a:pPr marL="771525" lvl="1" indent="-257175"/>
            <a:r>
              <a:rPr lang="en-US" sz="2400" i="1" dirty="0"/>
              <a:t>Notice for Discovery and Inspection (document production)</a:t>
            </a:r>
          </a:p>
          <a:p>
            <a:pPr marL="771525" lvl="1" indent="-257175"/>
            <a:r>
              <a:rPr lang="en-US" sz="2400" i="1" dirty="0"/>
              <a:t>Interrogatories (will likely include a directive to keep them narrowly tailored)</a:t>
            </a:r>
          </a:p>
        </p:txBody>
      </p:sp>
    </p:spTree>
    <p:extLst>
      <p:ext uri="{BB962C8B-B14F-4D97-AF65-F5344CB8AC3E}">
        <p14:creationId xmlns:p14="http://schemas.microsoft.com/office/powerpoint/2010/main" val="4256273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a:extLst>
              <a:ext uri="{FF2B5EF4-FFF2-40B4-BE49-F238E27FC236}">
                <a16:creationId xmlns:a16="http://schemas.microsoft.com/office/drawing/2014/main" id="{F8EAB828-2C6A-E35C-DD37-265C5B5C6B50}"/>
              </a:ext>
            </a:extLst>
          </p:cNvPr>
          <p:cNvSpPr/>
          <p:nvPr/>
        </p:nvSpPr>
        <p:spPr>
          <a:xfrm>
            <a:off x="0" y="1690687"/>
            <a:ext cx="5963478" cy="696913"/>
          </a:xfrm>
          <a:prstGeom prst="flowChartProcess">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D66B04-2F93-CA9F-BA36-4E50DB64F5CF}"/>
              </a:ext>
            </a:extLst>
          </p:cNvPr>
          <p:cNvSpPr>
            <a:spLocks noGrp="1"/>
          </p:cNvSpPr>
          <p:nvPr>
            <p:ph type="title"/>
          </p:nvPr>
        </p:nvSpPr>
        <p:spPr/>
        <p:txBody>
          <a:bodyPr/>
          <a:lstStyle/>
          <a:p>
            <a:r>
              <a:rPr lang="en-US" b="1" dirty="0"/>
              <a:t> </a:t>
            </a:r>
          </a:p>
        </p:txBody>
      </p:sp>
      <p:sp>
        <p:nvSpPr>
          <p:cNvPr id="3" name="Text Placeholder 2">
            <a:extLst>
              <a:ext uri="{FF2B5EF4-FFF2-40B4-BE49-F238E27FC236}">
                <a16:creationId xmlns:a16="http://schemas.microsoft.com/office/drawing/2014/main" id="{42554A8C-544F-45E5-47C7-B5CC08DB431C}"/>
              </a:ext>
            </a:extLst>
          </p:cNvPr>
          <p:cNvSpPr>
            <a:spLocks noGrp="1"/>
          </p:cNvSpPr>
          <p:nvPr>
            <p:ph type="body" sz="quarter" idx="11"/>
          </p:nvPr>
        </p:nvSpPr>
        <p:spPr>
          <a:xfrm>
            <a:off x="838200" y="1790700"/>
            <a:ext cx="10515599" cy="4386264"/>
          </a:xfrm>
        </p:spPr>
        <p:txBody>
          <a:bodyPr>
            <a:normAutofit/>
          </a:bodyPr>
          <a:lstStyle/>
          <a:p>
            <a:r>
              <a:rPr lang="en-US" sz="3000" dirty="0"/>
              <a:t>    Parties May Issue Subpoenas</a:t>
            </a:r>
          </a:p>
          <a:p>
            <a:endParaRPr lang="en-US" sz="2800" dirty="0"/>
          </a:p>
          <a:p>
            <a:pPr marL="771525" lvl="1" indent="-257175"/>
            <a:r>
              <a:rPr lang="en-US" i="1" dirty="0"/>
              <a:t>Past and present employers, including benefits</a:t>
            </a:r>
          </a:p>
          <a:p>
            <a:pPr marL="771525" lvl="1" indent="-257175"/>
            <a:r>
              <a:rPr lang="en-US" i="1" dirty="0"/>
              <a:t>Banks and credit card accounts</a:t>
            </a:r>
          </a:p>
          <a:p>
            <a:pPr marL="771525" lvl="1" indent="-257175"/>
            <a:r>
              <a:rPr lang="en-US" i="1" dirty="0"/>
              <a:t>Educational records</a:t>
            </a:r>
          </a:p>
          <a:p>
            <a:pPr marL="771525" lvl="1" indent="-257175"/>
            <a:r>
              <a:rPr lang="en-US" i="1" dirty="0"/>
              <a:t>Licensing and business incorporation or partnership records</a:t>
            </a:r>
          </a:p>
          <a:p>
            <a:pPr marL="771525" lvl="1" indent="-257175"/>
            <a:r>
              <a:rPr lang="en-US" i="1" dirty="0"/>
              <a:t>Mortgage or auto loan applications</a:t>
            </a:r>
          </a:p>
          <a:p>
            <a:pPr marL="771525" lvl="1" indent="-257175"/>
            <a:r>
              <a:rPr lang="en-US" i="1" dirty="0"/>
              <a:t>Medical records (if medical inability to work is claimed)</a:t>
            </a:r>
          </a:p>
        </p:txBody>
      </p:sp>
    </p:spTree>
    <p:extLst>
      <p:ext uri="{BB962C8B-B14F-4D97-AF65-F5344CB8AC3E}">
        <p14:creationId xmlns:p14="http://schemas.microsoft.com/office/powerpoint/2010/main" val="348430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933F90-F645-6E3E-E6C3-6698106A5A28}"/>
              </a:ext>
            </a:extLst>
          </p:cNvPr>
          <p:cNvSpPr>
            <a:spLocks noGrp="1"/>
          </p:cNvSpPr>
          <p:nvPr>
            <p:ph type="body" sz="quarter" idx="10"/>
          </p:nvPr>
        </p:nvSpPr>
        <p:spPr>
          <a:xfrm>
            <a:off x="342900" y="2165684"/>
            <a:ext cx="8953435" cy="496804"/>
          </a:xfrm>
        </p:spPr>
        <p:txBody>
          <a:bodyPr>
            <a:normAutofit fontScale="85000" lnSpcReduction="20000"/>
          </a:bodyPr>
          <a:lstStyle/>
          <a:p>
            <a:r>
              <a:rPr lang="en-US" dirty="0"/>
              <a:t>Collection &amp; Violation &amp; Modifications</a:t>
            </a:r>
          </a:p>
        </p:txBody>
      </p:sp>
    </p:spTree>
    <p:extLst>
      <p:ext uri="{BB962C8B-B14F-4D97-AF65-F5344CB8AC3E}">
        <p14:creationId xmlns:p14="http://schemas.microsoft.com/office/powerpoint/2010/main" val="2950071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A702F-B895-8847-5CB9-E39A994C191E}"/>
              </a:ext>
            </a:extLst>
          </p:cNvPr>
          <p:cNvSpPr>
            <a:spLocks noGrp="1"/>
          </p:cNvSpPr>
          <p:nvPr>
            <p:ph type="title"/>
          </p:nvPr>
        </p:nvSpPr>
        <p:spPr/>
        <p:txBody>
          <a:bodyPr/>
          <a:lstStyle/>
          <a:p>
            <a:r>
              <a:rPr lang="en-US" b="1" dirty="0"/>
              <a:t>Collection</a:t>
            </a:r>
          </a:p>
        </p:txBody>
      </p:sp>
      <p:sp>
        <p:nvSpPr>
          <p:cNvPr id="3" name="Text Placeholder 2">
            <a:extLst>
              <a:ext uri="{FF2B5EF4-FFF2-40B4-BE49-F238E27FC236}">
                <a16:creationId xmlns:a16="http://schemas.microsoft.com/office/drawing/2014/main" id="{BB65221A-E461-7B81-825D-B85278332FEF}"/>
              </a:ext>
            </a:extLst>
          </p:cNvPr>
          <p:cNvSpPr>
            <a:spLocks noGrp="1"/>
          </p:cNvSpPr>
          <p:nvPr>
            <p:ph type="body" sz="quarter" idx="11"/>
          </p:nvPr>
        </p:nvSpPr>
        <p:spPr>
          <a:xfrm>
            <a:off x="838200" y="1879600"/>
            <a:ext cx="10515599" cy="4297364"/>
          </a:xfrm>
        </p:spPr>
        <p:txBody>
          <a:bodyPr>
            <a:normAutofit/>
          </a:bodyPr>
          <a:lstStyle/>
          <a:p>
            <a:r>
              <a:rPr lang="en-US" altLang="en-US" sz="2800" dirty="0">
                <a:latin typeface="+mn-lt"/>
                <a:ea typeface="ＭＳ Ｐゴシック" panose="020B0600070205080204" pitchFamily="34" charset="-128"/>
                <a:cs typeface="Arial Unicode MS" panose="020B0604020202020204" pitchFamily="34" charset="-128"/>
              </a:rPr>
              <a:t>SCU highly recommended!  </a:t>
            </a:r>
          </a:p>
          <a:p>
            <a:endParaRPr lang="en-US" altLang="en-US" sz="2800" dirty="0">
              <a:latin typeface="+mn-lt"/>
              <a:ea typeface="ＭＳ Ｐゴシック" panose="020B0600070205080204" pitchFamily="34" charset="-128"/>
              <a:cs typeface="Arial Unicode MS" panose="020B0604020202020204" pitchFamily="34" charset="-128"/>
            </a:endParaRPr>
          </a:p>
          <a:p>
            <a:pPr marL="571500" lvl="1" indent="-342900"/>
            <a:r>
              <a:rPr lang="en-US" altLang="en-US" sz="2800" dirty="0">
                <a:latin typeface="+mn-lt"/>
                <a:ea typeface="ＭＳ Ｐゴシック" panose="020B0600070205080204" pitchFamily="34" charset="-128"/>
                <a:cs typeface="Arial Unicode MS" panose="020B0604020202020204" pitchFamily="34" charset="-128"/>
              </a:rPr>
              <a:t>Can collect child and spousal support together or child support alone</a:t>
            </a:r>
          </a:p>
          <a:p>
            <a:pPr marL="571500" lvl="1" indent="-342900"/>
            <a:r>
              <a:rPr lang="en-US" altLang="en-US" sz="2800" dirty="0">
                <a:latin typeface="+mn-lt"/>
                <a:ea typeface="ＭＳ Ｐゴシック" panose="020B0600070205080204" pitchFamily="34" charset="-128"/>
                <a:cs typeface="Arial Unicode MS" panose="020B0604020202020204" pitchFamily="34" charset="-128"/>
              </a:rPr>
              <a:t>Can garnish wages and income tax refunds or suspend licenses and passports</a:t>
            </a:r>
          </a:p>
          <a:p>
            <a:pPr marL="571500" lvl="1" indent="-342900"/>
            <a:r>
              <a:rPr lang="en-US" altLang="en-US" sz="2800" dirty="0">
                <a:latin typeface="+mn-lt"/>
                <a:ea typeface="ＭＳ Ｐゴシック" panose="020B0600070205080204" pitchFamily="34" charset="-128"/>
                <a:cs typeface="Arial Unicode MS" panose="020B0604020202020204" pitchFamily="34" charset="-128"/>
              </a:rPr>
              <a:t>Will keep track of arrears</a:t>
            </a:r>
          </a:p>
          <a:p>
            <a:pPr marL="571500" lvl="1" indent="-342900"/>
            <a:r>
              <a:rPr lang="en-US" altLang="en-US" sz="2800" i="1" dirty="0">
                <a:solidFill>
                  <a:schemeClr val="accent1"/>
                </a:solidFill>
                <a:latin typeface="+mn-lt"/>
                <a:ea typeface="ＭＳ Ｐゴシック" panose="020B0600070205080204" pitchFamily="34" charset="-128"/>
                <a:cs typeface="Arial Unicode MS" panose="020B0604020202020204" pitchFamily="34" charset="-128"/>
              </a:rPr>
              <a:t>Income Execution</a:t>
            </a:r>
          </a:p>
        </p:txBody>
      </p:sp>
      <p:pic>
        <p:nvPicPr>
          <p:cNvPr id="5" name="Picture 4" descr="A black lines drawn on a white background&#10;&#10;Description automatically generated">
            <a:extLst>
              <a:ext uri="{FF2B5EF4-FFF2-40B4-BE49-F238E27FC236}">
                <a16:creationId xmlns:a16="http://schemas.microsoft.com/office/drawing/2014/main" id="{C36BA6A8-7E76-92BD-D7F7-CDD2A0F1241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353" r="97059">
                        <a14:foregroundMark x1="25000" y1="46471" x2="2941" y2="42941"/>
                        <a14:foregroundMark x1="2941" y1="42941" x2="25000" y2="47941"/>
                        <a14:foregroundMark x1="25000" y1="47941" x2="24412" y2="47941"/>
                        <a14:foregroundMark x1="24706" y1="48235" x2="2647" y2="44706"/>
                        <a14:foregroundMark x1="28235" y1="35588" x2="12059" y2="26765"/>
                        <a14:foregroundMark x1="12647" y1="26471" x2="27059" y2="35294"/>
                        <a14:foregroundMark x1="27647" y1="34412" x2="14118" y2="27647"/>
                        <a14:foregroundMark x1="27353" y1="35294" x2="12647" y2="28529"/>
                        <a14:foregroundMark x1="23235" y1="34118" x2="27353" y2="36176"/>
                        <a14:foregroundMark x1="24412" y1="57941" x2="13235" y2="57059"/>
                        <a14:foregroundMark x1="13235" y1="57059" x2="23235" y2="60000"/>
                        <a14:foregroundMark x1="23235" y1="60000" x2="19118" y2="56765"/>
                        <a14:foregroundMark x1="18529" y1="57941" x2="8235" y2="60000"/>
                        <a14:foregroundMark x1="14118" y1="57941" x2="7353" y2="57941"/>
                        <a14:foregroundMark x1="19412" y1="58824" x2="10294" y2="60294"/>
                        <a14:foregroundMark x1="10294" y1="60294" x2="7059" y2="58235"/>
                        <a14:foregroundMark x1="19118" y1="58824" x2="19118" y2="58235"/>
                        <a14:foregroundMark x1="26176" y1="68235" x2="20703" y2="70737"/>
                        <a14:foregroundMark x1="20392" y1="71395" x2="26176" y2="69412"/>
                        <a14:foregroundMark x1="26176" y1="69412" x2="25882" y2="68235"/>
                        <a14:foregroundMark x1="20179" y1="71845" x2="25882" y2="69706"/>
                        <a14:foregroundMark x1="25882" y1="69706" x2="26176" y2="69412"/>
                        <a14:foregroundMark x1="18616" y1="74066" x2="18726" y2="75492"/>
                        <a14:foregroundMark x1="23235" y1="71176" x2="22519" y2="72403"/>
                        <a14:foregroundMark x1="25882" y1="69412" x2="24839" y2="72280"/>
                        <a14:foregroundMark x1="26765" y1="69118" x2="22647" y2="72353"/>
                        <a14:foregroundMark x1="18584" y1="75721" x2="17730" y2="75935"/>
                        <a14:foregroundMark x1="20294" y1="71471" x2="14118" y2="76176"/>
                        <a14:foregroundMark x1="18235" y1="74412" x2="15294" y2="76471"/>
                        <a14:foregroundMark x1="18529" y1="73529" x2="17941" y2="76176"/>
                        <a14:foregroundMark x1="21765" y1="72353" x2="19412" y2="74118"/>
                        <a14:foregroundMark x1="19412" y1="71471" x2="13824" y2="74118"/>
                        <a14:foregroundMark x1="80000" y1="26471" x2="70000" y2="35000"/>
                        <a14:foregroundMark x1="80882" y1="27941" x2="71176" y2="37059"/>
                        <a14:foregroundMark x1="80588" y1="26765" x2="80882" y2="28235"/>
                        <a14:foregroundMark x1="72353" y1="35294" x2="70000" y2="36176"/>
                        <a14:foregroundMark x1="94706" y1="37059" x2="75000" y2="43824"/>
                        <a14:foregroundMark x1="95294" y1="38235" x2="75588" y2="45294"/>
                        <a14:foregroundMark x1="95294" y1="37941" x2="77941" y2="44706"/>
                        <a14:foregroundMark x1="88529" y1="42059" x2="92647" y2="40882"/>
                        <a14:foregroundMark x1="93235" y1="39118" x2="95294" y2="37941"/>
                        <a14:foregroundMark x1="95882" y1="36765" x2="93529" y2="39412"/>
                        <a14:foregroundMark x1="97059" y1="37353" x2="92647" y2="39412"/>
                        <a14:foregroundMark x1="77941" y1="56471" x2="93824" y2="59118"/>
                        <a14:foregroundMark x1="77353" y1="58529" x2="86176" y2="60882"/>
                        <a14:foregroundMark x1="86176" y1="60882" x2="93824" y2="59412"/>
                        <a14:foregroundMark x1="85294" y1="60588" x2="94412" y2="61471"/>
                        <a14:foregroundMark x1="77941" y1="68824" x2="87647" y2="73529"/>
                        <a14:foregroundMark x1="76765" y1="71176" x2="86176" y2="75000"/>
                        <a14:foregroundMark x1="77941" y1="69706" x2="75588" y2="70000"/>
                        <a14:backgroundMark x1="12910" y1="75066" x2="10882" y2="77647"/>
                        <a14:backgroundMark x1="19531" y1="70282" x2="21471" y2="69118"/>
                      </a14:backgroundRemoval>
                    </a14:imgEffect>
                  </a14:imgLayer>
                </a14:imgProps>
              </a:ext>
              <a:ext uri="{28A0092B-C50C-407E-A947-70E740481C1C}">
                <a14:useLocalDpi xmlns:a14="http://schemas.microsoft.com/office/drawing/2010/main" val="0"/>
              </a:ext>
            </a:extLst>
          </a:blip>
          <a:srcRect l="-1" t="20180" r="69834" b="11941"/>
          <a:stretch/>
        </p:blipFill>
        <p:spPr>
          <a:xfrm rot="305373">
            <a:off x="238480" y="1437500"/>
            <a:ext cx="630854" cy="1432822"/>
          </a:xfrm>
          <a:prstGeom prst="rect">
            <a:avLst/>
          </a:prstGeom>
        </p:spPr>
      </p:pic>
      <p:pic>
        <p:nvPicPr>
          <p:cNvPr id="8" name="Picture 7" descr="A black lines drawn on a white background&#10;&#10;Description automatically generated">
            <a:extLst>
              <a:ext uri="{FF2B5EF4-FFF2-40B4-BE49-F238E27FC236}">
                <a16:creationId xmlns:a16="http://schemas.microsoft.com/office/drawing/2014/main" id="{B9BD944F-008B-124B-0002-63F975CE8D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2353" r="97059">
                        <a14:foregroundMark x1="25000" y1="46471" x2="2941" y2="42941"/>
                        <a14:foregroundMark x1="2941" y1="42941" x2="25000" y2="47941"/>
                        <a14:foregroundMark x1="25000" y1="47941" x2="24412" y2="47941"/>
                        <a14:foregroundMark x1="24706" y1="48235" x2="2647" y2="44706"/>
                        <a14:foregroundMark x1="28235" y1="35588" x2="12059" y2="26765"/>
                        <a14:foregroundMark x1="12647" y1="26471" x2="27059" y2="35294"/>
                        <a14:foregroundMark x1="27647" y1="34412" x2="14118" y2="27647"/>
                        <a14:foregroundMark x1="27353" y1="35294" x2="12647" y2="28529"/>
                        <a14:foregroundMark x1="23235" y1="34118" x2="27353" y2="36176"/>
                        <a14:foregroundMark x1="24412" y1="57941" x2="13235" y2="57059"/>
                        <a14:foregroundMark x1="13235" y1="57059" x2="23235" y2="60000"/>
                        <a14:foregroundMark x1="23235" y1="60000" x2="19118" y2="56765"/>
                        <a14:foregroundMark x1="18529" y1="57941" x2="8235" y2="60000"/>
                        <a14:foregroundMark x1="14118" y1="57941" x2="7353" y2="57941"/>
                        <a14:foregroundMark x1="19412" y1="58824" x2="10294" y2="60294"/>
                        <a14:foregroundMark x1="10294" y1="60294" x2="7059" y2="58235"/>
                        <a14:foregroundMark x1="19118" y1="58824" x2="19118" y2="58235"/>
                        <a14:foregroundMark x1="26176" y1="68235" x2="20703" y2="70737"/>
                        <a14:foregroundMark x1="20392" y1="71395" x2="26176" y2="69412"/>
                        <a14:foregroundMark x1="26176" y1="69412" x2="25882" y2="68235"/>
                        <a14:foregroundMark x1="20179" y1="71845" x2="25882" y2="69706"/>
                        <a14:foregroundMark x1="25882" y1="69706" x2="26176" y2="69412"/>
                        <a14:foregroundMark x1="18616" y1="74066" x2="18726" y2="75492"/>
                        <a14:foregroundMark x1="23235" y1="71176" x2="22519" y2="72403"/>
                        <a14:foregroundMark x1="25882" y1="69412" x2="24839" y2="72280"/>
                        <a14:foregroundMark x1="26765" y1="69118" x2="22647" y2="72353"/>
                        <a14:foregroundMark x1="18584" y1="75721" x2="17730" y2="75935"/>
                        <a14:foregroundMark x1="20294" y1="71471" x2="14118" y2="76176"/>
                        <a14:foregroundMark x1="18235" y1="74412" x2="15294" y2="76471"/>
                        <a14:foregroundMark x1="18529" y1="73529" x2="17941" y2="76176"/>
                        <a14:foregroundMark x1="21765" y1="72353" x2="19412" y2="74118"/>
                        <a14:foregroundMark x1="19412" y1="71471" x2="13824" y2="74118"/>
                        <a14:foregroundMark x1="80000" y1="26471" x2="70000" y2="35000"/>
                        <a14:foregroundMark x1="80882" y1="27941" x2="71176" y2="37059"/>
                        <a14:foregroundMark x1="80588" y1="26765" x2="80882" y2="28235"/>
                        <a14:foregroundMark x1="72353" y1="35294" x2="70000" y2="36176"/>
                        <a14:foregroundMark x1="94706" y1="37059" x2="75000" y2="43824"/>
                        <a14:foregroundMark x1="95294" y1="38235" x2="75588" y2="45294"/>
                        <a14:foregroundMark x1="95294" y1="37941" x2="77941" y2="44706"/>
                        <a14:foregroundMark x1="88529" y1="42059" x2="92647" y2="40882"/>
                        <a14:foregroundMark x1="93235" y1="39118" x2="95294" y2="37941"/>
                        <a14:foregroundMark x1="95882" y1="36765" x2="93529" y2="39412"/>
                        <a14:foregroundMark x1="97059" y1="37353" x2="92647" y2="39412"/>
                        <a14:foregroundMark x1="77941" y1="56471" x2="93824" y2="59118"/>
                        <a14:foregroundMark x1="77353" y1="58529" x2="86176" y2="60882"/>
                        <a14:foregroundMark x1="86176" y1="60882" x2="93824" y2="59412"/>
                        <a14:foregroundMark x1="85294" y1="60588" x2="94412" y2="61471"/>
                        <a14:foregroundMark x1="77941" y1="68824" x2="87647" y2="73529"/>
                        <a14:foregroundMark x1="76765" y1="71176" x2="86176" y2="75000"/>
                        <a14:foregroundMark x1="77941" y1="69706" x2="75588" y2="70000"/>
                        <a14:backgroundMark x1="12910" y1="75066" x2="10882" y2="77647"/>
                        <a14:backgroundMark x1="19531" y1="70282" x2="21471" y2="69118"/>
                      </a14:backgroundRemoval>
                    </a14:imgEffect>
                  </a14:imgLayer>
                </a14:imgProps>
              </a:ext>
              <a:ext uri="{28A0092B-C50C-407E-A947-70E740481C1C}">
                <a14:useLocalDpi xmlns:a14="http://schemas.microsoft.com/office/drawing/2010/main" val="0"/>
              </a:ext>
            </a:extLst>
          </a:blip>
          <a:srcRect l="65009" t="20538" r="1964" b="22708"/>
          <a:stretch/>
        </p:blipFill>
        <p:spPr>
          <a:xfrm rot="253725">
            <a:off x="4390126" y="1314179"/>
            <a:ext cx="778586" cy="1350477"/>
          </a:xfrm>
          <a:prstGeom prst="rect">
            <a:avLst/>
          </a:prstGeom>
        </p:spPr>
      </p:pic>
    </p:spTree>
    <p:extLst>
      <p:ext uri="{BB962C8B-B14F-4D97-AF65-F5344CB8AC3E}">
        <p14:creationId xmlns:p14="http://schemas.microsoft.com/office/powerpoint/2010/main" val="2649763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BE93-5F73-85A1-F0D5-F007FF2D607D}"/>
              </a:ext>
            </a:extLst>
          </p:cNvPr>
          <p:cNvSpPr>
            <a:spLocks noGrp="1"/>
          </p:cNvSpPr>
          <p:nvPr>
            <p:ph type="title"/>
          </p:nvPr>
        </p:nvSpPr>
        <p:spPr/>
        <p:txBody>
          <a:bodyPr/>
          <a:lstStyle/>
          <a:p>
            <a:r>
              <a:rPr lang="en-US" b="1" dirty="0"/>
              <a:t>Violation / Enforcement</a:t>
            </a:r>
            <a:endParaRPr lang="en-US" dirty="0"/>
          </a:p>
        </p:txBody>
      </p:sp>
      <p:sp>
        <p:nvSpPr>
          <p:cNvPr id="3" name="Text Placeholder 2">
            <a:extLst>
              <a:ext uri="{FF2B5EF4-FFF2-40B4-BE49-F238E27FC236}">
                <a16:creationId xmlns:a16="http://schemas.microsoft.com/office/drawing/2014/main" id="{DA50BB46-6FD3-08D4-34C8-03574B6B1DD1}"/>
              </a:ext>
            </a:extLst>
          </p:cNvPr>
          <p:cNvSpPr>
            <a:spLocks noGrp="1"/>
          </p:cNvSpPr>
          <p:nvPr>
            <p:ph type="body" sz="quarter" idx="11"/>
          </p:nvPr>
        </p:nvSpPr>
        <p:spPr>
          <a:xfrm>
            <a:off x="647701" y="2791773"/>
            <a:ext cx="2795015" cy="1285687"/>
          </a:xfrm>
        </p:spPr>
        <p:txBody>
          <a:bodyPr>
            <a:normAutofit/>
          </a:bodyPr>
          <a:lstStyle/>
          <a:p>
            <a:r>
              <a:rPr lang="en-US" altLang="en-US" dirty="0">
                <a:ea typeface="ＭＳ Ｐゴシック" panose="020B0600070205080204" pitchFamily="34" charset="-128"/>
                <a:cs typeface="Arial Unicode MS" panose="020B0604020202020204" pitchFamily="34" charset="-128"/>
              </a:rPr>
              <a:t>Payee may seek enforcement of unpaid support</a:t>
            </a:r>
            <a:endParaRPr lang="en-US" dirty="0"/>
          </a:p>
        </p:txBody>
      </p:sp>
      <p:sp>
        <p:nvSpPr>
          <p:cNvPr id="4" name="Text Placeholder 2">
            <a:extLst>
              <a:ext uri="{FF2B5EF4-FFF2-40B4-BE49-F238E27FC236}">
                <a16:creationId xmlns:a16="http://schemas.microsoft.com/office/drawing/2014/main" id="{0B72FBF8-F4D0-4D08-7A83-0235CC42564E}"/>
              </a:ext>
            </a:extLst>
          </p:cNvPr>
          <p:cNvSpPr txBox="1">
            <a:spLocks/>
          </p:cNvSpPr>
          <p:nvPr/>
        </p:nvSpPr>
        <p:spPr>
          <a:xfrm>
            <a:off x="3970020" y="2775009"/>
            <a:ext cx="2791967" cy="11111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Frutiger LT Pro 57 Condensed" panose="020B0606020204020204"/>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600" kern="1200">
                <a:solidFill>
                  <a:schemeClr val="tx1"/>
                </a:solidFill>
                <a:latin typeface="Frutiger LT Pro 57 Condensed" panose="020B0606020204020204"/>
                <a:ea typeface="+mn-ea"/>
                <a:cs typeface="+mn-cs"/>
              </a:defRPr>
            </a:lvl2pPr>
            <a:lvl3pPr marL="1371600" indent="-4572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Frutiger LT Pro 57 Condensed" panose="020B0606020204020204"/>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Frutiger LT Pro 57 Condensed" panose="020B0606020204020204"/>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Frutiger LT Pro 57 Condensed" panose="020B06060202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ea typeface="ＭＳ Ｐゴシック" panose="020B0600070205080204" pitchFamily="34" charset="-128"/>
                <a:cs typeface="Arial Unicode MS" panose="020B0604020202020204" pitchFamily="34" charset="-128"/>
              </a:rPr>
              <a:t>Expedited timeline for violation cases</a:t>
            </a:r>
            <a:endParaRPr lang="en-US" dirty="0"/>
          </a:p>
        </p:txBody>
      </p:sp>
      <p:sp>
        <p:nvSpPr>
          <p:cNvPr id="5" name="Text Placeholder 2">
            <a:extLst>
              <a:ext uri="{FF2B5EF4-FFF2-40B4-BE49-F238E27FC236}">
                <a16:creationId xmlns:a16="http://schemas.microsoft.com/office/drawing/2014/main" id="{02503D72-F09D-D05E-068E-CBD4A248BEAE}"/>
              </a:ext>
            </a:extLst>
          </p:cNvPr>
          <p:cNvSpPr txBox="1">
            <a:spLocks/>
          </p:cNvSpPr>
          <p:nvPr/>
        </p:nvSpPr>
        <p:spPr>
          <a:xfrm>
            <a:off x="7383779" y="2771392"/>
            <a:ext cx="3805428" cy="288010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600" kern="1200">
                <a:solidFill>
                  <a:schemeClr val="tx1"/>
                </a:solidFill>
                <a:latin typeface="Frutiger LT Pro 57 Condensed" panose="020B0606020204020204"/>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600" kern="1200">
                <a:solidFill>
                  <a:schemeClr val="tx1"/>
                </a:solidFill>
                <a:latin typeface="Frutiger LT Pro 57 Condensed" panose="020B0606020204020204"/>
                <a:ea typeface="+mn-ea"/>
                <a:cs typeface="+mn-cs"/>
              </a:defRPr>
            </a:lvl2pPr>
            <a:lvl3pPr marL="1371600" indent="-457200" algn="l" defTabSz="914400" rtl="0" eaLnBrk="1" latinLnBrk="0" hangingPunct="1">
              <a:lnSpc>
                <a:spcPct val="90000"/>
              </a:lnSpc>
              <a:spcBef>
                <a:spcPts val="500"/>
              </a:spcBef>
              <a:buFont typeface="Arial" panose="020B0604020202020204" pitchFamily="34" charset="0"/>
              <a:buChar char="•"/>
              <a:defRPr sz="2600" kern="1200">
                <a:solidFill>
                  <a:schemeClr val="tx1"/>
                </a:solidFill>
                <a:latin typeface="Frutiger LT Pro 57 Condensed" panose="020B0606020204020204"/>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Frutiger LT Pro 57 Condensed" panose="020B0606020204020204"/>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Frutiger LT Pro 57 Condensed" panose="020B0606020204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altLang="en-US" sz="2900" dirty="0">
                <a:ea typeface="ＭＳ Ｐゴシック" panose="020B0600070205080204" pitchFamily="34" charset="-128"/>
                <a:cs typeface="Arial Unicode MS" panose="020B0604020202020204" pitchFamily="34" charset="-128"/>
              </a:rPr>
              <a:t> What the court can do:</a:t>
            </a:r>
          </a:p>
          <a:p>
            <a:pPr marL="914400" lvl="2">
              <a:buFont typeface="Arial" panose="020B0604020202020204" pitchFamily="34" charset="0"/>
              <a:buChar char="•"/>
            </a:pPr>
            <a:r>
              <a:rPr lang="en-US" altLang="en-US" i="1" dirty="0">
                <a:ea typeface="ＭＳ Ｐゴシック" panose="020B0600070205080204" pitchFamily="34" charset="-128"/>
                <a:cs typeface="Arial Unicode MS" panose="020B0604020202020204" pitchFamily="34" charset="-128"/>
              </a:rPr>
              <a:t>Shall enter money judgment</a:t>
            </a:r>
          </a:p>
          <a:p>
            <a:pPr marL="914400" lvl="2">
              <a:buFont typeface="Arial" panose="020B0604020202020204" pitchFamily="34" charset="0"/>
              <a:buChar char="•"/>
            </a:pPr>
            <a:r>
              <a:rPr lang="en-US" altLang="en-US" i="1" dirty="0">
                <a:ea typeface="ＭＳ Ｐゴシック" panose="020B0600070205080204" pitchFamily="34" charset="-128"/>
                <a:cs typeface="Arial Unicode MS" panose="020B0604020202020204" pitchFamily="34" charset="-128"/>
              </a:rPr>
              <a:t>May issue income deduction; suspend licenses</a:t>
            </a:r>
          </a:p>
          <a:p>
            <a:pPr marL="914400" lvl="2">
              <a:buFont typeface="Arial" panose="020B0604020202020204" pitchFamily="34" charset="0"/>
              <a:buChar char="•"/>
            </a:pPr>
            <a:r>
              <a:rPr lang="en-US" altLang="en-US" i="1" dirty="0">
                <a:ea typeface="ＭＳ Ｐゴシック" panose="020B0600070205080204" pitchFamily="34" charset="-128"/>
                <a:cs typeface="Arial Unicode MS" panose="020B0604020202020204" pitchFamily="34" charset="-128"/>
              </a:rPr>
              <a:t>May commit to jail (upon finding of willful failure to pay)</a:t>
            </a:r>
          </a:p>
          <a:p>
            <a:endParaRPr lang="en-US" dirty="0"/>
          </a:p>
          <a:p>
            <a:endParaRPr lang="en-US" dirty="0"/>
          </a:p>
        </p:txBody>
      </p:sp>
      <p:cxnSp>
        <p:nvCxnSpPr>
          <p:cNvPr id="7" name="Straight Connector 6">
            <a:extLst>
              <a:ext uri="{FF2B5EF4-FFF2-40B4-BE49-F238E27FC236}">
                <a16:creationId xmlns:a16="http://schemas.microsoft.com/office/drawing/2014/main" id="{60F270B9-E1BE-6802-3C61-F3333E5AA255}"/>
              </a:ext>
            </a:extLst>
          </p:cNvPr>
          <p:cNvCxnSpPr>
            <a:cxnSpLocks/>
          </p:cNvCxnSpPr>
          <p:nvPr/>
        </p:nvCxnSpPr>
        <p:spPr>
          <a:xfrm flipV="1">
            <a:off x="3133344" y="2176176"/>
            <a:ext cx="667512" cy="2700719"/>
          </a:xfrm>
          <a:prstGeom prst="line">
            <a:avLst/>
          </a:prstGeom>
          <a:ln w="57150"/>
        </p:spPr>
        <p:style>
          <a:lnRef idx="2">
            <a:schemeClr val="accent6"/>
          </a:lnRef>
          <a:fillRef idx="0">
            <a:schemeClr val="accent6"/>
          </a:fillRef>
          <a:effectRef idx="1">
            <a:schemeClr val="accent6"/>
          </a:effectRef>
          <a:fontRef idx="minor">
            <a:schemeClr val="tx1"/>
          </a:fontRef>
        </p:style>
      </p:cxnSp>
      <p:cxnSp>
        <p:nvCxnSpPr>
          <p:cNvPr id="14" name="Straight Connector 13">
            <a:extLst>
              <a:ext uri="{FF2B5EF4-FFF2-40B4-BE49-F238E27FC236}">
                <a16:creationId xmlns:a16="http://schemas.microsoft.com/office/drawing/2014/main" id="{8DFE07CE-8D7F-41F8-50B5-EE9C6F50CD94}"/>
              </a:ext>
            </a:extLst>
          </p:cNvPr>
          <p:cNvCxnSpPr>
            <a:cxnSpLocks/>
          </p:cNvCxnSpPr>
          <p:nvPr/>
        </p:nvCxnSpPr>
        <p:spPr>
          <a:xfrm flipV="1">
            <a:off x="6716267" y="2176176"/>
            <a:ext cx="667512" cy="2700719"/>
          </a:xfrm>
          <a:prstGeom prst="line">
            <a:avLst/>
          </a:prstGeom>
          <a:ln w="57150"/>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54810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EA26-5564-3201-E4E6-B0DF531FA33D}"/>
              </a:ext>
            </a:extLst>
          </p:cNvPr>
          <p:cNvSpPr>
            <a:spLocks noGrp="1"/>
          </p:cNvSpPr>
          <p:nvPr>
            <p:ph type="title"/>
          </p:nvPr>
        </p:nvSpPr>
        <p:spPr/>
        <p:txBody>
          <a:bodyPr/>
          <a:lstStyle/>
          <a:p>
            <a:r>
              <a:rPr lang="en-US" b="1" dirty="0"/>
              <a:t>Modification</a:t>
            </a:r>
          </a:p>
        </p:txBody>
      </p:sp>
      <p:sp>
        <p:nvSpPr>
          <p:cNvPr id="3" name="Text Placeholder 2">
            <a:extLst>
              <a:ext uri="{FF2B5EF4-FFF2-40B4-BE49-F238E27FC236}">
                <a16:creationId xmlns:a16="http://schemas.microsoft.com/office/drawing/2014/main" id="{23C57D72-8E6D-EC83-048A-A747219E8045}"/>
              </a:ext>
            </a:extLst>
          </p:cNvPr>
          <p:cNvSpPr>
            <a:spLocks noGrp="1"/>
          </p:cNvSpPr>
          <p:nvPr>
            <p:ph type="body" sz="quarter" idx="10"/>
          </p:nvPr>
        </p:nvSpPr>
        <p:spPr/>
        <p:txBody>
          <a:bodyPr/>
          <a:lstStyle/>
          <a:p>
            <a:r>
              <a:rPr lang="en-US" sz="2000" dirty="0"/>
              <a:t>Either party can seek to modify an existing order of support to:</a:t>
            </a:r>
          </a:p>
        </p:txBody>
      </p:sp>
      <p:sp>
        <p:nvSpPr>
          <p:cNvPr id="4" name="Text Placeholder 3">
            <a:extLst>
              <a:ext uri="{FF2B5EF4-FFF2-40B4-BE49-F238E27FC236}">
                <a16:creationId xmlns:a16="http://schemas.microsoft.com/office/drawing/2014/main" id="{F01673B4-CCBE-C061-DBB5-E3D4C823FD35}"/>
              </a:ext>
            </a:extLst>
          </p:cNvPr>
          <p:cNvSpPr>
            <a:spLocks noGrp="1"/>
          </p:cNvSpPr>
          <p:nvPr>
            <p:ph type="body" sz="quarter" idx="11"/>
          </p:nvPr>
        </p:nvSpPr>
        <p:spPr>
          <a:xfrm>
            <a:off x="838200" y="3191256"/>
            <a:ext cx="2637533" cy="1558544"/>
          </a:xfrm>
        </p:spPr>
        <p:txBody>
          <a:bodyPr>
            <a:normAutofit/>
          </a:bodyPr>
          <a:lstStyle/>
          <a:p>
            <a:r>
              <a:rPr lang="en-US" sz="2400" dirty="0">
                <a:solidFill>
                  <a:srgbClr val="93001C"/>
                </a:solidFill>
              </a:rPr>
              <a:t>Raise</a:t>
            </a:r>
            <a:r>
              <a:rPr lang="en-US" sz="2400" dirty="0"/>
              <a:t> or </a:t>
            </a:r>
            <a:r>
              <a:rPr lang="en-US" sz="2400" dirty="0">
                <a:solidFill>
                  <a:srgbClr val="93001C"/>
                </a:solidFill>
              </a:rPr>
              <a:t>lower</a:t>
            </a:r>
            <a:r>
              <a:rPr lang="en-US" sz="2400" dirty="0"/>
              <a:t> the basic amount</a:t>
            </a:r>
          </a:p>
          <a:p>
            <a:endParaRPr lang="en-US" dirty="0"/>
          </a:p>
        </p:txBody>
      </p:sp>
      <p:sp>
        <p:nvSpPr>
          <p:cNvPr id="5" name="Text Placeholder 4">
            <a:extLst>
              <a:ext uri="{FF2B5EF4-FFF2-40B4-BE49-F238E27FC236}">
                <a16:creationId xmlns:a16="http://schemas.microsoft.com/office/drawing/2014/main" id="{120C233B-CF52-AF96-C832-012B964D682C}"/>
              </a:ext>
            </a:extLst>
          </p:cNvPr>
          <p:cNvSpPr>
            <a:spLocks noGrp="1"/>
          </p:cNvSpPr>
          <p:nvPr>
            <p:ph type="body" sz="quarter" idx="12"/>
          </p:nvPr>
        </p:nvSpPr>
        <p:spPr>
          <a:xfrm>
            <a:off x="4569225" y="3191256"/>
            <a:ext cx="3014221" cy="1647444"/>
          </a:xfrm>
        </p:spPr>
        <p:txBody>
          <a:bodyPr>
            <a:normAutofit lnSpcReduction="10000"/>
          </a:bodyPr>
          <a:lstStyle/>
          <a:p>
            <a:r>
              <a:rPr lang="en-US" sz="2400" dirty="0">
                <a:solidFill>
                  <a:srgbClr val="93001C"/>
                </a:solidFill>
              </a:rPr>
              <a:t>Adjust</a:t>
            </a:r>
            <a:r>
              <a:rPr lang="en-US" sz="2400" dirty="0"/>
              <a:t> or </a:t>
            </a:r>
            <a:r>
              <a:rPr lang="en-US" sz="2400" dirty="0">
                <a:solidFill>
                  <a:srgbClr val="93001C"/>
                </a:solidFill>
              </a:rPr>
              <a:t>remove</a:t>
            </a:r>
            <a:r>
              <a:rPr lang="en-US" sz="2400" dirty="0"/>
              <a:t> mandatory or discretionary add </a:t>
            </a:r>
            <a:r>
              <a:rPr lang="en-US" sz="2400" dirty="0" err="1"/>
              <a:t>ons</a:t>
            </a:r>
            <a:r>
              <a:rPr lang="en-US" sz="2400" dirty="0"/>
              <a:t> (e.g. child care no longer needed)</a:t>
            </a:r>
          </a:p>
          <a:p>
            <a:endParaRPr lang="en-US" dirty="0"/>
          </a:p>
        </p:txBody>
      </p:sp>
      <p:sp>
        <p:nvSpPr>
          <p:cNvPr id="6" name="Text Placeholder 5">
            <a:extLst>
              <a:ext uri="{FF2B5EF4-FFF2-40B4-BE49-F238E27FC236}">
                <a16:creationId xmlns:a16="http://schemas.microsoft.com/office/drawing/2014/main" id="{9B02767E-7DBE-6C13-2DBF-67539CAC7E25}"/>
              </a:ext>
            </a:extLst>
          </p:cNvPr>
          <p:cNvSpPr>
            <a:spLocks noGrp="1"/>
          </p:cNvSpPr>
          <p:nvPr>
            <p:ph type="body" sz="quarter" idx="13"/>
          </p:nvPr>
        </p:nvSpPr>
        <p:spPr>
          <a:xfrm>
            <a:off x="8676938" y="3169540"/>
            <a:ext cx="2811137" cy="523220"/>
          </a:xfrm>
        </p:spPr>
        <p:txBody>
          <a:bodyPr>
            <a:normAutofit fontScale="85000" lnSpcReduction="10000"/>
          </a:bodyPr>
          <a:lstStyle/>
          <a:p>
            <a:r>
              <a:rPr lang="en-US" sz="2800" dirty="0">
                <a:solidFill>
                  <a:srgbClr val="93001C"/>
                </a:solidFill>
              </a:rPr>
              <a:t>Add</a:t>
            </a:r>
            <a:r>
              <a:rPr lang="en-US" sz="2800" dirty="0"/>
              <a:t> or </a:t>
            </a:r>
            <a:r>
              <a:rPr lang="en-US" sz="2800" dirty="0">
                <a:solidFill>
                  <a:srgbClr val="93001C"/>
                </a:solidFill>
              </a:rPr>
              <a:t>remove</a:t>
            </a:r>
            <a:r>
              <a:rPr lang="en-US" sz="2800" dirty="0"/>
              <a:t> a child</a:t>
            </a:r>
          </a:p>
          <a:p>
            <a:endParaRPr lang="en-US" dirty="0"/>
          </a:p>
        </p:txBody>
      </p:sp>
    </p:spTree>
    <p:extLst>
      <p:ext uri="{BB962C8B-B14F-4D97-AF65-F5344CB8AC3E}">
        <p14:creationId xmlns:p14="http://schemas.microsoft.com/office/powerpoint/2010/main" val="3717362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0E249-EF74-FB33-DEAB-3224C51C02F6}"/>
              </a:ext>
            </a:extLst>
          </p:cNvPr>
          <p:cNvSpPr>
            <a:spLocks noGrp="1"/>
          </p:cNvSpPr>
          <p:nvPr>
            <p:ph type="title"/>
          </p:nvPr>
        </p:nvSpPr>
        <p:spPr/>
        <p:txBody>
          <a:bodyPr>
            <a:normAutofit/>
          </a:bodyPr>
          <a:lstStyle/>
          <a:p>
            <a:r>
              <a:rPr kumimoji="0" lang="en-US" b="1" i="0" u="none" strike="noStrike" kern="0" cap="none" spc="0" normalizeH="0" baseline="0" noProof="0" dirty="0">
                <a:ln>
                  <a:noFill/>
                </a:ln>
                <a:effectLst/>
                <a:uLnTx/>
                <a:uFillTx/>
                <a:latin typeface="Frutiger LT Pro 57 Condensed" panose="020B0606020204020204" pitchFamily="34" charset="0"/>
                <a:ea typeface="ＭＳ Ｐゴシック" charset="0"/>
                <a:cs typeface="Arial" pitchFamily="34" charset="0"/>
              </a:rPr>
              <a:t>Modification, cont’d</a:t>
            </a:r>
            <a:endParaRPr lang="en-US" dirty="0"/>
          </a:p>
        </p:txBody>
      </p:sp>
      <p:sp>
        <p:nvSpPr>
          <p:cNvPr id="3" name="Text Placeholder 2">
            <a:extLst>
              <a:ext uri="{FF2B5EF4-FFF2-40B4-BE49-F238E27FC236}">
                <a16:creationId xmlns:a16="http://schemas.microsoft.com/office/drawing/2014/main" id="{4A78E460-7FC6-DEE8-0381-1713813A649F}"/>
              </a:ext>
            </a:extLst>
          </p:cNvPr>
          <p:cNvSpPr>
            <a:spLocks noGrp="1"/>
          </p:cNvSpPr>
          <p:nvPr>
            <p:ph type="body" sz="quarter" idx="11"/>
          </p:nvPr>
        </p:nvSpPr>
        <p:spPr/>
        <p:txBody>
          <a:bodyPr/>
          <a:lstStyle/>
          <a:p>
            <a:r>
              <a:rPr lang="en-US" sz="2400" dirty="0"/>
              <a:t>Bases to modify:</a:t>
            </a:r>
          </a:p>
          <a:p>
            <a:pPr marL="771525" lvl="1" indent="-257175"/>
            <a:r>
              <a:rPr lang="en-US" sz="2400" dirty="0"/>
              <a:t>15% or greater change in either party’s income</a:t>
            </a:r>
          </a:p>
          <a:p>
            <a:pPr marL="1114425" lvl="2" indent="-257175"/>
            <a:r>
              <a:rPr lang="en-US" sz="2200" i="1" dirty="0"/>
              <a:t>Includes if Payor is now below the federal poverty level or self support reserve</a:t>
            </a:r>
          </a:p>
          <a:p>
            <a:pPr marL="771525" lvl="1" indent="-257175"/>
            <a:r>
              <a:rPr lang="en-US" sz="2400" dirty="0"/>
              <a:t>Change of circumstances (can include increase in child’s expenses)</a:t>
            </a:r>
          </a:p>
          <a:p>
            <a:pPr marL="771525" lvl="1" indent="-257175"/>
            <a:r>
              <a:rPr lang="en-US" sz="2400" dirty="0"/>
              <a:t>3 years have passed since the order was issued</a:t>
            </a:r>
          </a:p>
          <a:p>
            <a:pPr marL="514350" lvl="1" indent="0">
              <a:buNone/>
            </a:pPr>
            <a:endParaRPr lang="en-US" sz="2100" dirty="0"/>
          </a:p>
          <a:p>
            <a:r>
              <a:rPr lang="en-US" sz="2400" i="1" dirty="0">
                <a:solidFill>
                  <a:srgbClr val="93001C"/>
                </a:solidFill>
              </a:rPr>
              <a:t>If there is a valid basis to modify, the Court will apply the formula to the new set of facts (income, number of children, basis for deviation if any)</a:t>
            </a:r>
          </a:p>
        </p:txBody>
      </p:sp>
    </p:spTree>
    <p:extLst>
      <p:ext uri="{BB962C8B-B14F-4D97-AF65-F5344CB8AC3E}">
        <p14:creationId xmlns:p14="http://schemas.microsoft.com/office/powerpoint/2010/main" val="2638547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F0591-3137-B5FB-BE60-4EEEB9EFC778}"/>
              </a:ext>
            </a:extLst>
          </p:cNvPr>
          <p:cNvSpPr>
            <a:spLocks noGrp="1"/>
          </p:cNvSpPr>
          <p:nvPr>
            <p:ph type="body" sz="quarter" idx="10"/>
          </p:nvPr>
        </p:nvSpPr>
        <p:spPr/>
        <p:txBody>
          <a:bodyPr>
            <a:normAutofit/>
          </a:bodyPr>
          <a:lstStyle/>
          <a:p>
            <a:r>
              <a:rPr lang="en-US" dirty="0"/>
              <a:t>   Other Issues Between The Parties</a:t>
            </a:r>
          </a:p>
        </p:txBody>
      </p:sp>
      <p:sp>
        <p:nvSpPr>
          <p:cNvPr id="4" name="Text Placeholder 3">
            <a:extLst>
              <a:ext uri="{FF2B5EF4-FFF2-40B4-BE49-F238E27FC236}">
                <a16:creationId xmlns:a16="http://schemas.microsoft.com/office/drawing/2014/main" id="{4B63E3CF-3EF3-2A03-DD26-F396C82D26B9}"/>
              </a:ext>
            </a:extLst>
          </p:cNvPr>
          <p:cNvSpPr>
            <a:spLocks noGrp="1"/>
          </p:cNvSpPr>
          <p:nvPr>
            <p:ph type="body" sz="quarter" idx="11"/>
          </p:nvPr>
        </p:nvSpPr>
        <p:spPr/>
        <p:txBody>
          <a:bodyPr/>
          <a:lstStyle/>
          <a:p>
            <a:pPr marL="0" indent="0">
              <a:buNone/>
            </a:pPr>
            <a:r>
              <a:rPr lang="en-US" dirty="0">
                <a:solidFill>
                  <a:srgbClr val="F0781E"/>
                </a:solidFill>
              </a:rPr>
              <a:t>Family Court CAN address:</a:t>
            </a:r>
          </a:p>
          <a:p>
            <a:pPr marL="0" indent="0">
              <a:buNone/>
            </a:pPr>
            <a:endParaRPr lang="en-US" dirty="0"/>
          </a:p>
          <a:p>
            <a:pPr marL="457200" indent="-457200">
              <a:buFont typeface="Arial" panose="020B0604020202020204" pitchFamily="34" charset="0"/>
              <a:buChar char="•"/>
            </a:pPr>
            <a:r>
              <a:rPr lang="en-US" dirty="0"/>
              <a:t>Spousal Support (if parties are/were married)</a:t>
            </a:r>
          </a:p>
          <a:p>
            <a:pPr marL="457200" indent="-457200">
              <a:buFont typeface="Arial" panose="020B0604020202020204" pitchFamily="34" charset="0"/>
              <a:buChar char="•"/>
            </a:pPr>
            <a:r>
              <a:rPr lang="en-US" dirty="0"/>
              <a:t>Custody/Visitation</a:t>
            </a:r>
          </a:p>
          <a:p>
            <a:pPr marL="457200" indent="-457200">
              <a:buFont typeface="Arial" panose="020B0604020202020204" pitchFamily="34" charset="0"/>
              <a:buChar char="•"/>
            </a:pPr>
            <a:r>
              <a:rPr lang="en-US" dirty="0"/>
              <a:t>Orders of Protection</a:t>
            </a:r>
          </a:p>
          <a:p>
            <a:pPr marL="457200" indent="-457200">
              <a:buFont typeface="Arial" panose="020B0604020202020204" pitchFamily="34" charset="0"/>
              <a:buChar char="•"/>
            </a:pPr>
            <a:r>
              <a:rPr lang="en-US" dirty="0"/>
              <a:t>Neglect/Abuse</a:t>
            </a:r>
          </a:p>
          <a:p>
            <a:pPr marL="0" indent="0">
              <a:buNone/>
            </a:pPr>
            <a:endParaRPr lang="en-US" dirty="0"/>
          </a:p>
        </p:txBody>
      </p:sp>
      <p:sp>
        <p:nvSpPr>
          <p:cNvPr id="5" name="Text Placeholder 4">
            <a:extLst>
              <a:ext uri="{FF2B5EF4-FFF2-40B4-BE49-F238E27FC236}">
                <a16:creationId xmlns:a16="http://schemas.microsoft.com/office/drawing/2014/main" id="{2AB509D7-7276-A423-166E-96057357B1FC}"/>
              </a:ext>
            </a:extLst>
          </p:cNvPr>
          <p:cNvSpPr>
            <a:spLocks noGrp="1"/>
          </p:cNvSpPr>
          <p:nvPr>
            <p:ph type="body" sz="quarter" idx="12"/>
          </p:nvPr>
        </p:nvSpPr>
        <p:spPr/>
        <p:txBody>
          <a:bodyPr/>
          <a:lstStyle/>
          <a:p>
            <a:r>
              <a:rPr lang="en-US" dirty="0">
                <a:solidFill>
                  <a:srgbClr val="F0781E"/>
                </a:solidFill>
              </a:rPr>
              <a:t>Family Court CAN </a:t>
            </a:r>
            <a:r>
              <a:rPr lang="en-US" b="1" dirty="0">
                <a:solidFill>
                  <a:srgbClr val="F0781E"/>
                </a:solidFill>
              </a:rPr>
              <a:t>NOT</a:t>
            </a:r>
            <a:r>
              <a:rPr lang="en-US" dirty="0">
                <a:solidFill>
                  <a:srgbClr val="F0781E"/>
                </a:solidFill>
              </a:rPr>
              <a:t> address:</a:t>
            </a:r>
          </a:p>
          <a:p>
            <a:endParaRPr lang="en-US" dirty="0"/>
          </a:p>
          <a:p>
            <a:pPr marL="342900" indent="-342900">
              <a:buFont typeface="Arial" panose="020B0604020202020204" pitchFamily="34" charset="0"/>
              <a:buChar char="•"/>
            </a:pPr>
            <a:r>
              <a:rPr lang="en-US" dirty="0"/>
              <a:t>-Divorce (must go to Supreme Court)</a:t>
            </a:r>
          </a:p>
          <a:p>
            <a:pPr marL="342900" indent="-342900">
              <a:buFont typeface="Arial" panose="020B0604020202020204" pitchFamily="34" charset="0"/>
              <a:buChar char="•"/>
            </a:pPr>
            <a:r>
              <a:rPr lang="en-US" dirty="0"/>
              <a:t>-Address Financial Issues between parties beyond issuing a support order</a:t>
            </a:r>
          </a:p>
          <a:p>
            <a:pPr marL="1028700" lvl="1" indent="-342900"/>
            <a:r>
              <a:rPr lang="en-US" dirty="0"/>
              <a:t>Some financial crimes can result in an OP, but that doesn’t necessarily correct the harm</a:t>
            </a:r>
          </a:p>
          <a:p>
            <a:pPr marL="342900" indent="-342900">
              <a:buFont typeface="Arial" panose="020B0604020202020204" pitchFamily="34" charset="0"/>
              <a:buChar char="•"/>
            </a:pPr>
            <a:r>
              <a:rPr lang="en-US" dirty="0"/>
              <a:t>-Divide property</a:t>
            </a:r>
          </a:p>
          <a:p>
            <a:endParaRPr lang="en-US" dirty="0"/>
          </a:p>
        </p:txBody>
      </p:sp>
      <p:sp>
        <p:nvSpPr>
          <p:cNvPr id="2" name="Title 1">
            <a:extLst>
              <a:ext uri="{FF2B5EF4-FFF2-40B4-BE49-F238E27FC236}">
                <a16:creationId xmlns:a16="http://schemas.microsoft.com/office/drawing/2014/main" id="{AFEBB162-C667-EAB2-2489-890477C364F0}"/>
              </a:ext>
            </a:extLst>
          </p:cNvPr>
          <p:cNvSpPr>
            <a:spLocks noGrp="1"/>
          </p:cNvSpPr>
          <p:nvPr>
            <p:ph type="title" idx="4294967295"/>
          </p:nvPr>
        </p:nvSpPr>
        <p:spPr>
          <a:xfrm>
            <a:off x="736585" y="-127097"/>
            <a:ext cx="10515600" cy="1009650"/>
          </a:xfrm>
        </p:spPr>
        <p:txBody>
          <a:bodyPr/>
          <a:lstStyle/>
          <a:p>
            <a:r>
              <a:rPr lang="en-US" dirty="0"/>
              <a:t> </a:t>
            </a:r>
          </a:p>
        </p:txBody>
      </p:sp>
    </p:spTree>
    <p:extLst>
      <p:ext uri="{BB962C8B-B14F-4D97-AF65-F5344CB8AC3E}">
        <p14:creationId xmlns:p14="http://schemas.microsoft.com/office/powerpoint/2010/main" val="274605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98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E814B-54E5-BD3E-DAAA-0DD4947A8503}"/>
              </a:ext>
            </a:extLst>
          </p:cNvPr>
          <p:cNvSpPr>
            <a:spLocks noGrp="1"/>
          </p:cNvSpPr>
          <p:nvPr>
            <p:ph type="title"/>
          </p:nvPr>
        </p:nvSpPr>
        <p:spPr/>
        <p:txBody>
          <a:bodyPr/>
          <a:lstStyle/>
          <a:p>
            <a:r>
              <a:rPr lang="en-US" dirty="0"/>
              <a:t>Child Support in Divorce Cases</a:t>
            </a:r>
          </a:p>
        </p:txBody>
      </p:sp>
      <p:sp>
        <p:nvSpPr>
          <p:cNvPr id="3" name="Text Placeholder 2">
            <a:extLst>
              <a:ext uri="{FF2B5EF4-FFF2-40B4-BE49-F238E27FC236}">
                <a16:creationId xmlns:a16="http://schemas.microsoft.com/office/drawing/2014/main" id="{4A1DF699-1FDF-C46A-40B8-32062833FFA1}"/>
              </a:ext>
            </a:extLst>
          </p:cNvPr>
          <p:cNvSpPr>
            <a:spLocks noGrp="1"/>
          </p:cNvSpPr>
          <p:nvPr>
            <p:ph type="body" sz="quarter" idx="11"/>
          </p:nvPr>
        </p:nvSpPr>
        <p:spPr/>
        <p:txBody>
          <a:bodyPr/>
          <a:lstStyle/>
          <a:p>
            <a:pPr marL="457200" indent="-457200">
              <a:buFont typeface="Arial" panose="020B0604020202020204" pitchFamily="34" charset="0"/>
              <a:buChar char="•"/>
            </a:pPr>
            <a:r>
              <a:rPr lang="en-US" dirty="0"/>
              <a:t>Divorces can only be heard in Supreme Court</a:t>
            </a:r>
          </a:p>
          <a:p>
            <a:pPr marL="457200" indent="-457200">
              <a:buFont typeface="Arial" panose="020B0604020202020204" pitchFamily="34" charset="0"/>
              <a:buChar char="•"/>
            </a:pPr>
            <a:r>
              <a:rPr lang="en-US" dirty="0"/>
              <a:t>Child Support must be addressed if there are children of the marriage under 21</a:t>
            </a:r>
          </a:p>
          <a:p>
            <a:pPr marL="457200" indent="-457200">
              <a:buFont typeface="Arial" panose="020B0604020202020204" pitchFamily="34" charset="0"/>
              <a:buChar char="•"/>
            </a:pPr>
            <a:r>
              <a:rPr lang="en-US" dirty="0"/>
              <a:t>CSSA formula and all other laws are the same, but:</a:t>
            </a:r>
          </a:p>
          <a:p>
            <a:pPr marL="1143000" lvl="1" indent="-457200">
              <a:buFont typeface="Arial" panose="020B0604020202020204" pitchFamily="34" charset="0"/>
              <a:buChar char="•"/>
            </a:pPr>
            <a:r>
              <a:rPr lang="en-US" dirty="0"/>
              <a:t>Supreme Court has more flexibility to address other financial issues between parties as part of the divorce</a:t>
            </a:r>
          </a:p>
        </p:txBody>
      </p:sp>
    </p:spTree>
    <p:extLst>
      <p:ext uri="{BB962C8B-B14F-4D97-AF65-F5344CB8AC3E}">
        <p14:creationId xmlns:p14="http://schemas.microsoft.com/office/powerpoint/2010/main" val="3134802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ECD720-F5DA-1778-04AA-11CB82B96DD9}"/>
              </a:ext>
            </a:extLst>
          </p:cNvPr>
          <p:cNvSpPr>
            <a:spLocks noGrp="1"/>
          </p:cNvSpPr>
          <p:nvPr>
            <p:ph type="body" sz="quarter" idx="10"/>
          </p:nvPr>
        </p:nvSpPr>
        <p:spPr>
          <a:xfrm>
            <a:off x="649357" y="1906838"/>
            <a:ext cx="8017565" cy="755650"/>
          </a:xfrm>
        </p:spPr>
        <p:txBody>
          <a:bodyPr>
            <a:normAutofit/>
          </a:bodyPr>
          <a:lstStyle/>
          <a:p>
            <a:r>
              <a:rPr lang="en-US" dirty="0"/>
              <a:t>Safety and Other Considerations</a:t>
            </a:r>
          </a:p>
        </p:txBody>
      </p:sp>
    </p:spTree>
    <p:extLst>
      <p:ext uri="{BB962C8B-B14F-4D97-AF65-F5344CB8AC3E}">
        <p14:creationId xmlns:p14="http://schemas.microsoft.com/office/powerpoint/2010/main" val="3009844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88D9-AD26-FB34-350B-9452C0CC5DA1}"/>
              </a:ext>
            </a:extLst>
          </p:cNvPr>
          <p:cNvSpPr>
            <a:spLocks noGrp="1"/>
          </p:cNvSpPr>
          <p:nvPr>
            <p:ph type="title"/>
          </p:nvPr>
        </p:nvSpPr>
        <p:spPr/>
        <p:txBody>
          <a:bodyPr/>
          <a:lstStyle/>
          <a:p>
            <a:r>
              <a:rPr lang="en-US" dirty="0"/>
              <a:t>Retaliation</a:t>
            </a:r>
          </a:p>
        </p:txBody>
      </p:sp>
      <p:sp>
        <p:nvSpPr>
          <p:cNvPr id="3" name="Text Placeholder 2">
            <a:extLst>
              <a:ext uri="{FF2B5EF4-FFF2-40B4-BE49-F238E27FC236}">
                <a16:creationId xmlns:a16="http://schemas.microsoft.com/office/drawing/2014/main" id="{F00FCB6D-CC8D-C1C5-2D42-92DEB31CE983}"/>
              </a:ext>
            </a:extLst>
          </p:cNvPr>
          <p:cNvSpPr>
            <a:spLocks noGrp="1"/>
          </p:cNvSpPr>
          <p:nvPr>
            <p:ph type="body" sz="quarter" idx="11"/>
          </p:nvPr>
        </p:nvSpPr>
        <p:spPr/>
        <p:txBody>
          <a:bodyPr>
            <a:normAutofit fontScale="92500" lnSpcReduction="10000"/>
          </a:bodyPr>
          <a:lstStyle/>
          <a:p>
            <a:r>
              <a:rPr lang="en-US" dirty="0"/>
              <a:t>When filing for Child Support (or any other type of filing), consider how the other party may respond and whether safety is a concern:</a:t>
            </a:r>
          </a:p>
          <a:p>
            <a:pPr marL="457200" indent="-457200">
              <a:buFont typeface="Arial" panose="020B0604020202020204" pitchFamily="34" charset="0"/>
              <a:buChar char="•"/>
            </a:pPr>
            <a:r>
              <a:rPr lang="en-US" dirty="0"/>
              <a:t>Cross-petition (for custody or other)</a:t>
            </a:r>
          </a:p>
          <a:p>
            <a:pPr marL="457200" indent="-457200">
              <a:buFont typeface="Arial" panose="020B0604020202020204" pitchFamily="34" charset="0"/>
              <a:buChar char="•"/>
            </a:pPr>
            <a:r>
              <a:rPr lang="en-US" dirty="0"/>
              <a:t>Stop providing other financial support (other than what the court orders)</a:t>
            </a:r>
          </a:p>
          <a:p>
            <a:pPr marL="457200" indent="-457200">
              <a:buFont typeface="Arial" panose="020B0604020202020204" pitchFamily="34" charset="0"/>
              <a:buChar char="•"/>
            </a:pPr>
            <a:r>
              <a:rPr lang="en-US" dirty="0"/>
              <a:t>False allegations (to police, ACS, to disrupt benefits or immigration status)</a:t>
            </a:r>
          </a:p>
          <a:p>
            <a:pPr marL="457200" indent="-457200">
              <a:buFont typeface="Arial" panose="020B0604020202020204" pitchFamily="34" charset="0"/>
              <a:buChar char="•"/>
            </a:pPr>
            <a:r>
              <a:rPr lang="en-US" dirty="0"/>
              <a:t>Refuse to assist in pursuing immigration relief</a:t>
            </a:r>
          </a:p>
          <a:p>
            <a:pPr marL="457200" indent="-457200">
              <a:buFont typeface="Arial" panose="020B0604020202020204" pitchFamily="34" charset="0"/>
              <a:buChar char="•"/>
            </a:pPr>
            <a:r>
              <a:rPr lang="en-US" dirty="0"/>
              <a:t>Violence (or threat of violence)</a:t>
            </a:r>
          </a:p>
          <a:p>
            <a:pPr marL="457200" indent="-457200">
              <a:buFont typeface="Arial" panose="020B0604020202020204" pitchFamily="34" charset="0"/>
              <a:buChar char="•"/>
            </a:pPr>
            <a:r>
              <a:rPr lang="en-US" dirty="0"/>
              <a:t>Snatch child(ren)</a:t>
            </a:r>
          </a:p>
          <a:p>
            <a:pPr marL="457200" indent="-457200">
              <a:buFont typeface="Arial" panose="020B0604020202020204" pitchFamily="34" charset="0"/>
              <a:buChar char="•"/>
            </a:pPr>
            <a:r>
              <a:rPr lang="en-US" dirty="0"/>
              <a:t>Other?</a:t>
            </a:r>
          </a:p>
          <a:p>
            <a:pPr marL="457200" indent="-457200">
              <a:buFont typeface="Arial" panose="020B0604020202020204" pitchFamily="34" charset="0"/>
              <a:buChar char="•"/>
            </a:pPr>
            <a:endParaRPr lang="en-US" dirty="0"/>
          </a:p>
          <a:p>
            <a:r>
              <a:rPr lang="en-US" dirty="0"/>
              <a:t>What can you do instead of or in addition to filing to protect yourself and your children?</a:t>
            </a:r>
          </a:p>
        </p:txBody>
      </p:sp>
    </p:spTree>
    <p:extLst>
      <p:ext uri="{BB962C8B-B14F-4D97-AF65-F5344CB8AC3E}">
        <p14:creationId xmlns:p14="http://schemas.microsoft.com/office/powerpoint/2010/main" val="2026956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D73E9-6FE6-329D-5F6A-8383EFD8035D}"/>
              </a:ext>
            </a:extLst>
          </p:cNvPr>
          <p:cNvSpPr>
            <a:spLocks noGrp="1"/>
          </p:cNvSpPr>
          <p:nvPr>
            <p:ph type="title"/>
          </p:nvPr>
        </p:nvSpPr>
        <p:spPr/>
        <p:txBody>
          <a:bodyPr/>
          <a:lstStyle/>
          <a:p>
            <a:r>
              <a:rPr lang="en-US" dirty="0"/>
              <a:t>Safety Planning</a:t>
            </a:r>
          </a:p>
        </p:txBody>
      </p:sp>
      <p:sp>
        <p:nvSpPr>
          <p:cNvPr id="3" name="Text Placeholder 2">
            <a:extLst>
              <a:ext uri="{FF2B5EF4-FFF2-40B4-BE49-F238E27FC236}">
                <a16:creationId xmlns:a16="http://schemas.microsoft.com/office/drawing/2014/main" id="{853B1A94-80EC-E2A5-E9F8-3CDE9F8564E7}"/>
              </a:ext>
            </a:extLst>
          </p:cNvPr>
          <p:cNvSpPr>
            <a:spLocks noGrp="1"/>
          </p:cNvSpPr>
          <p:nvPr>
            <p:ph type="body" sz="quarter" idx="11"/>
          </p:nvPr>
        </p:nvSpPr>
        <p:spPr/>
        <p:txBody>
          <a:bodyPr/>
          <a:lstStyle/>
          <a:p>
            <a:r>
              <a:rPr lang="en-US" dirty="0"/>
              <a:t>Instead of or in addition to filing:</a:t>
            </a:r>
          </a:p>
          <a:p>
            <a:endParaRPr lang="en-US" dirty="0"/>
          </a:p>
          <a:p>
            <a:pPr marL="457200" indent="-457200">
              <a:buFont typeface="Arial" panose="020B0604020202020204" pitchFamily="34" charset="0"/>
              <a:buChar char="•"/>
            </a:pPr>
            <a:r>
              <a:rPr lang="en-US" dirty="0"/>
              <a:t>Request an order of protection (Family and/or Criminal Court)</a:t>
            </a:r>
          </a:p>
          <a:p>
            <a:pPr marL="457200" indent="-457200">
              <a:buFont typeface="Arial" panose="020B0604020202020204" pitchFamily="34" charset="0"/>
              <a:buChar char="•"/>
            </a:pPr>
            <a:r>
              <a:rPr lang="en-US" dirty="0"/>
              <a:t>Seek legal help or more information (immigration)</a:t>
            </a:r>
          </a:p>
          <a:p>
            <a:pPr marL="457200" indent="-457200">
              <a:buFont typeface="Arial" panose="020B0604020202020204" pitchFamily="34" charset="0"/>
              <a:buChar char="•"/>
            </a:pPr>
            <a:r>
              <a:rPr lang="en-US" dirty="0"/>
              <a:t>Apply for benefits</a:t>
            </a:r>
          </a:p>
          <a:p>
            <a:pPr marL="457200" indent="-457200">
              <a:buFont typeface="Arial" panose="020B0604020202020204" pitchFamily="34" charset="0"/>
              <a:buChar char="•"/>
            </a:pPr>
            <a:r>
              <a:rPr lang="en-US" dirty="0"/>
              <a:t>Confidential address</a:t>
            </a:r>
          </a:p>
          <a:p>
            <a:pPr marL="457200" indent="-457200">
              <a:buFont typeface="Arial" panose="020B0604020202020204" pitchFamily="34" charset="0"/>
              <a:buChar char="•"/>
            </a:pPr>
            <a:r>
              <a:rPr lang="en-US" dirty="0"/>
              <a:t>Other</a:t>
            </a:r>
          </a:p>
        </p:txBody>
      </p:sp>
    </p:spTree>
    <p:extLst>
      <p:ext uri="{BB962C8B-B14F-4D97-AF65-F5344CB8AC3E}">
        <p14:creationId xmlns:p14="http://schemas.microsoft.com/office/powerpoint/2010/main" val="2408427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D733-9EBC-2811-606D-AD837CB4B06D}"/>
              </a:ext>
            </a:extLst>
          </p:cNvPr>
          <p:cNvSpPr>
            <a:spLocks noGrp="1"/>
          </p:cNvSpPr>
          <p:nvPr>
            <p:ph type="title"/>
          </p:nvPr>
        </p:nvSpPr>
        <p:spPr/>
        <p:txBody>
          <a:bodyPr/>
          <a:lstStyle/>
          <a:p>
            <a:r>
              <a:rPr lang="en-US" dirty="0"/>
              <a:t>Financial Abuse</a:t>
            </a:r>
          </a:p>
        </p:txBody>
      </p:sp>
      <p:sp>
        <p:nvSpPr>
          <p:cNvPr id="3" name="Text Placeholder 2">
            <a:extLst>
              <a:ext uri="{FF2B5EF4-FFF2-40B4-BE49-F238E27FC236}">
                <a16:creationId xmlns:a16="http://schemas.microsoft.com/office/drawing/2014/main" id="{4A169794-BA05-0BE1-A1DA-96B9F2685F7B}"/>
              </a:ext>
            </a:extLst>
          </p:cNvPr>
          <p:cNvSpPr>
            <a:spLocks noGrp="1"/>
          </p:cNvSpPr>
          <p:nvPr>
            <p:ph type="body" sz="quarter" idx="11"/>
          </p:nvPr>
        </p:nvSpPr>
        <p:spPr/>
        <p:txBody>
          <a:bodyPr/>
          <a:lstStyle/>
          <a:p>
            <a:r>
              <a:rPr lang="en-US" dirty="0"/>
              <a:t>Protecting yourself against (or responding to) identity theft, coercion, tax problems, hidden assets/income</a:t>
            </a:r>
          </a:p>
          <a:p>
            <a:endParaRPr lang="en-US" dirty="0"/>
          </a:p>
          <a:p>
            <a:pPr marL="457200" indent="-457200">
              <a:buFont typeface="Arial" panose="020B0604020202020204" pitchFamily="34" charset="0"/>
              <a:buChar char="•"/>
            </a:pPr>
            <a:r>
              <a:rPr lang="en-US" dirty="0"/>
              <a:t>Check credit report(s) frequently</a:t>
            </a:r>
          </a:p>
          <a:p>
            <a:pPr marL="1143000" lvl="1" indent="-457200">
              <a:buFont typeface="Arial" panose="020B0604020202020204" pitchFamily="34" charset="0"/>
              <a:buChar char="•"/>
            </a:pPr>
            <a:r>
              <a:rPr lang="en-US" dirty="0"/>
              <a:t>annualcreditreport.com</a:t>
            </a:r>
          </a:p>
          <a:p>
            <a:pPr marL="457200" indent="-457200">
              <a:buFont typeface="Arial" panose="020B0604020202020204" pitchFamily="34" charset="0"/>
              <a:buChar char="•"/>
            </a:pPr>
            <a:r>
              <a:rPr lang="en-US" dirty="0"/>
              <a:t>Taxes: Innocent Spouse Relief</a:t>
            </a:r>
          </a:p>
          <a:p>
            <a:pPr marL="1143000" lvl="1" indent="-457200">
              <a:buFont typeface="Arial" panose="020B0604020202020204" pitchFamily="34" charset="0"/>
              <a:buChar char="•"/>
            </a:pPr>
            <a:r>
              <a:rPr lang="en-US" dirty="0"/>
              <a:t>Low Income Taxpayer Clinics (Legal Aid, Legal Services)</a:t>
            </a:r>
          </a:p>
          <a:p>
            <a:pPr marL="457200" indent="-457200">
              <a:buFont typeface="Arial" panose="020B0604020202020204" pitchFamily="34" charset="0"/>
              <a:buChar char="•"/>
            </a:pPr>
            <a:r>
              <a:rPr lang="en-US" dirty="0"/>
              <a:t>Department of State to find info on businesses and owners</a:t>
            </a:r>
          </a:p>
          <a:p>
            <a:pPr marL="457200" indent="-457200">
              <a:buFont typeface="Arial" panose="020B0604020202020204" pitchFamily="34" charset="0"/>
              <a:buChar char="•"/>
            </a:pPr>
            <a:r>
              <a:rPr lang="en-US" dirty="0"/>
              <a:t>Consumer Defense Advocates (CAMBA, legal clinics)</a:t>
            </a:r>
          </a:p>
          <a:p>
            <a:pPr marL="1143000" lvl="1" indent="-457200">
              <a:buFont typeface="Arial" panose="020B0604020202020204" pitchFamily="34" charset="0"/>
              <a:buChar char="•"/>
            </a:pPr>
            <a:r>
              <a:rPr lang="en-US" dirty="0"/>
              <a:t>ID theft, debt relief</a:t>
            </a:r>
          </a:p>
          <a:p>
            <a:pPr marL="114300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797675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98BD50-85E2-186A-7E0B-EA5D8290264C}"/>
              </a:ext>
            </a:extLst>
          </p:cNvPr>
          <p:cNvSpPr txBox="1"/>
          <p:nvPr/>
        </p:nvSpPr>
        <p:spPr>
          <a:xfrm>
            <a:off x="3243072" y="3013948"/>
            <a:ext cx="3742944" cy="646331"/>
          </a:xfrm>
          <a:prstGeom prst="rect">
            <a:avLst/>
          </a:prstGeom>
          <a:noFill/>
        </p:spPr>
        <p:txBody>
          <a:bodyPr wrap="square" rtlCol="0">
            <a:spAutoFit/>
          </a:bodyPr>
          <a:lstStyle/>
          <a:p>
            <a:r>
              <a:rPr lang="en-US" sz="3600" b="1" dirty="0">
                <a:solidFill>
                  <a:srgbClr val="93001C"/>
                </a:solidFill>
              </a:rPr>
              <a:t>Thank you!</a:t>
            </a:r>
          </a:p>
        </p:txBody>
      </p:sp>
    </p:spTree>
    <p:extLst>
      <p:ext uri="{BB962C8B-B14F-4D97-AF65-F5344CB8AC3E}">
        <p14:creationId xmlns:p14="http://schemas.microsoft.com/office/powerpoint/2010/main" val="36181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69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716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91B13-4AA2-1EB8-0D95-6D5257AADD59}"/>
              </a:ext>
            </a:extLst>
          </p:cNvPr>
          <p:cNvSpPr>
            <a:spLocks noGrp="1"/>
          </p:cNvSpPr>
          <p:nvPr>
            <p:ph type="title"/>
          </p:nvPr>
        </p:nvSpPr>
        <p:spPr/>
        <p:txBody>
          <a:bodyPr/>
          <a:lstStyle/>
          <a:p>
            <a:r>
              <a:rPr lang="en-US" b="1" dirty="0"/>
              <a:t>Overview of Today</a:t>
            </a:r>
          </a:p>
        </p:txBody>
      </p:sp>
      <p:sp>
        <p:nvSpPr>
          <p:cNvPr id="3" name="Text Placeholder 2">
            <a:extLst>
              <a:ext uri="{FF2B5EF4-FFF2-40B4-BE49-F238E27FC236}">
                <a16:creationId xmlns:a16="http://schemas.microsoft.com/office/drawing/2014/main" id="{F9031FFB-38F4-8AE0-4877-D2B126D4C5A4}"/>
              </a:ext>
            </a:extLst>
          </p:cNvPr>
          <p:cNvSpPr>
            <a:spLocks noGrp="1"/>
          </p:cNvSpPr>
          <p:nvPr>
            <p:ph type="body" sz="quarter" idx="11"/>
          </p:nvPr>
        </p:nvSpPr>
        <p:spPr/>
        <p:txBody>
          <a:bodyPr/>
          <a:lstStyle/>
          <a:p>
            <a:pPr marL="285750" indent="-285750">
              <a:buFont typeface="Arial" panose="020B0604020202020204" pitchFamily="34" charset="0"/>
              <a:buChar char="•"/>
            </a:pPr>
            <a:r>
              <a:rPr lang="en-US" sz="2400" dirty="0"/>
              <a:t>Family Court Child Support Proceedings</a:t>
            </a:r>
          </a:p>
          <a:p>
            <a:pPr marL="971550" lvl="1" indent="-457200">
              <a:buFont typeface="Arial" panose="020B0604020202020204" pitchFamily="34" charset="0"/>
              <a:buChar char="•"/>
            </a:pPr>
            <a:r>
              <a:rPr lang="en-US" sz="2400" i="1" dirty="0"/>
              <a:t>Establishing Support</a:t>
            </a:r>
          </a:p>
          <a:p>
            <a:pPr marL="971550" lvl="1" indent="-457200">
              <a:buFont typeface="Arial" panose="020B0604020202020204" pitchFamily="34" charset="0"/>
              <a:buChar char="•"/>
            </a:pPr>
            <a:r>
              <a:rPr lang="en-US" sz="2400" i="1" dirty="0"/>
              <a:t>Modifying Support</a:t>
            </a:r>
          </a:p>
          <a:p>
            <a:pPr marL="971550" lvl="1" indent="-457200">
              <a:buFont typeface="Arial" panose="020B0604020202020204" pitchFamily="34" charset="0"/>
              <a:buChar char="•"/>
            </a:pPr>
            <a:r>
              <a:rPr lang="en-US" sz="2400" i="1" dirty="0"/>
              <a:t>Enforcing Support</a:t>
            </a:r>
            <a:endParaRPr lang="en-US" sz="2400" dirty="0"/>
          </a:p>
          <a:p>
            <a:pPr marL="285750" indent="-285750">
              <a:buFont typeface="Arial" panose="020B0604020202020204" pitchFamily="34" charset="0"/>
              <a:buChar char="•"/>
            </a:pPr>
            <a:r>
              <a:rPr lang="en-US" sz="2400" i="1" dirty="0"/>
              <a:t>Safety and Other Considerations</a:t>
            </a:r>
          </a:p>
          <a:p>
            <a:pPr marL="285750" indent="-285750">
              <a:buFont typeface="Arial" panose="020B0604020202020204" pitchFamily="34" charset="0"/>
              <a:buChar char="•"/>
            </a:pPr>
            <a:r>
              <a:rPr lang="en-US" sz="2400" dirty="0"/>
              <a:t>Questions</a:t>
            </a:r>
          </a:p>
          <a:p>
            <a:endParaRPr lang="en-US" dirty="0"/>
          </a:p>
        </p:txBody>
      </p:sp>
    </p:spTree>
    <p:extLst>
      <p:ext uri="{BB962C8B-B14F-4D97-AF65-F5344CB8AC3E}">
        <p14:creationId xmlns:p14="http://schemas.microsoft.com/office/powerpoint/2010/main" val="392041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E665C9-6EF6-DC5E-1024-390647207417}"/>
              </a:ext>
            </a:extLst>
          </p:cNvPr>
          <p:cNvSpPr>
            <a:spLocks noGrp="1"/>
          </p:cNvSpPr>
          <p:nvPr>
            <p:ph type="body" sz="quarter" idx="10"/>
          </p:nvPr>
        </p:nvSpPr>
        <p:spPr>
          <a:xfrm>
            <a:off x="1512042" y="2166079"/>
            <a:ext cx="6967328" cy="488914"/>
          </a:xfrm>
        </p:spPr>
        <p:txBody>
          <a:bodyPr>
            <a:normAutofit/>
          </a:bodyPr>
          <a:lstStyle/>
          <a:p>
            <a:r>
              <a:rPr lang="en-US" sz="2800" dirty="0"/>
              <a:t>Child Support Proceedings in Family Court</a:t>
            </a:r>
          </a:p>
        </p:txBody>
      </p:sp>
    </p:spTree>
    <p:extLst>
      <p:ext uri="{BB962C8B-B14F-4D97-AF65-F5344CB8AC3E}">
        <p14:creationId xmlns:p14="http://schemas.microsoft.com/office/powerpoint/2010/main" val="2973362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A6461-976A-91DF-01E4-700D0D4DA658}"/>
              </a:ext>
            </a:extLst>
          </p:cNvPr>
          <p:cNvSpPr>
            <a:spLocks noGrp="1"/>
          </p:cNvSpPr>
          <p:nvPr>
            <p:ph type="title"/>
          </p:nvPr>
        </p:nvSpPr>
        <p:spPr/>
        <p:txBody>
          <a:bodyPr/>
          <a:lstStyle/>
          <a:p>
            <a:r>
              <a:rPr lang="en-US" b="1" dirty="0"/>
              <a:t>Child Support</a:t>
            </a:r>
          </a:p>
        </p:txBody>
      </p:sp>
      <p:sp>
        <p:nvSpPr>
          <p:cNvPr id="3" name="Text Placeholder 2">
            <a:extLst>
              <a:ext uri="{FF2B5EF4-FFF2-40B4-BE49-F238E27FC236}">
                <a16:creationId xmlns:a16="http://schemas.microsoft.com/office/drawing/2014/main" id="{3107088D-0826-6C90-286A-76BC66A679FC}"/>
              </a:ext>
            </a:extLst>
          </p:cNvPr>
          <p:cNvSpPr>
            <a:spLocks noGrp="1"/>
          </p:cNvSpPr>
          <p:nvPr>
            <p:ph type="body" sz="quarter" idx="11"/>
          </p:nvPr>
        </p:nvSpPr>
        <p:spPr/>
        <p:txBody>
          <a:bodyPr>
            <a:normAutofit lnSpcReduction="10000"/>
          </a:bodyPr>
          <a:lstStyle/>
          <a:p>
            <a:pPr lvl="1" eaLnBrk="1" hangingPunct="1">
              <a:lnSpc>
                <a:spcPct val="95000"/>
              </a:lnSpc>
            </a:pPr>
            <a:r>
              <a:rPr lang="en-US" altLang="en-US" sz="2400" dirty="0">
                <a:latin typeface="+mj-lt"/>
              </a:rPr>
              <a:t>Mandatory for the non-custodial parent to pay to the custodial parent for all children under 21 (unless emancipated)</a:t>
            </a:r>
          </a:p>
          <a:p>
            <a:pPr lvl="2">
              <a:lnSpc>
                <a:spcPct val="95000"/>
              </a:lnSpc>
            </a:pPr>
            <a:r>
              <a:rPr lang="en-US" altLang="en-US" sz="2400" i="1" dirty="0">
                <a:latin typeface="+mj-lt"/>
              </a:rPr>
              <a:t>Can be direct or through the Support Collection Unit</a:t>
            </a:r>
          </a:p>
          <a:p>
            <a:pPr lvl="2">
              <a:lnSpc>
                <a:spcPct val="95000"/>
              </a:lnSpc>
            </a:pPr>
            <a:r>
              <a:rPr lang="en-US" altLang="en-US" sz="2400" i="1" dirty="0">
                <a:latin typeface="+mj-lt"/>
              </a:rPr>
              <a:t>A formal order of custody is not required</a:t>
            </a:r>
          </a:p>
          <a:p>
            <a:pPr lvl="1" eaLnBrk="1" hangingPunct="1">
              <a:lnSpc>
                <a:spcPct val="95000"/>
              </a:lnSpc>
            </a:pPr>
            <a:r>
              <a:rPr lang="en-US" altLang="en-US" sz="2400" dirty="0">
                <a:latin typeface="+mj-lt"/>
              </a:rPr>
              <a:t>“Basic support” determined by a formula based on incomes of each party</a:t>
            </a:r>
          </a:p>
          <a:p>
            <a:pPr lvl="2">
              <a:lnSpc>
                <a:spcPct val="95000"/>
              </a:lnSpc>
            </a:pPr>
            <a:r>
              <a:rPr lang="en-US" altLang="en-US" sz="2400" i="1" dirty="0">
                <a:latin typeface="+mj-lt"/>
              </a:rPr>
              <a:t>Can “deviate” up or down for good reason (must be explicit)</a:t>
            </a:r>
          </a:p>
          <a:p>
            <a:pPr marL="1190" lvl="1" indent="0">
              <a:buNone/>
            </a:pPr>
            <a:r>
              <a:rPr lang="en-US" altLang="en-US" sz="2400" dirty="0">
                <a:latin typeface="+mj-lt"/>
              </a:rPr>
              <a:t>     	</a:t>
            </a:r>
            <a:r>
              <a:rPr lang="en-US" altLang="en-US" sz="2400" b="1" dirty="0">
                <a:solidFill>
                  <a:srgbClr val="D20028"/>
                </a:solidFill>
                <a:latin typeface="+mj-lt"/>
              </a:rPr>
              <a:t>OR</a:t>
            </a:r>
          </a:p>
          <a:p>
            <a:pPr lvl="2">
              <a:lnSpc>
                <a:spcPct val="95000"/>
              </a:lnSpc>
            </a:pPr>
            <a:r>
              <a:rPr lang="en-US" altLang="en-US" sz="2400" dirty="0">
                <a:latin typeface="+mj-lt"/>
              </a:rPr>
              <a:t>Needs based (based on child’s expenses)</a:t>
            </a:r>
            <a:endParaRPr lang="en-US" altLang="en-US" sz="2400" b="1" dirty="0">
              <a:solidFill>
                <a:srgbClr val="D20028"/>
              </a:solidFill>
              <a:latin typeface="+mj-lt"/>
            </a:endParaRPr>
          </a:p>
          <a:p>
            <a:pPr marL="457200" lvl="1" indent="0" eaLnBrk="1" hangingPunct="1">
              <a:lnSpc>
                <a:spcPct val="95000"/>
              </a:lnSpc>
              <a:buNone/>
            </a:pPr>
            <a:r>
              <a:rPr lang="en-US" altLang="en-US" sz="2400" b="1" dirty="0">
                <a:solidFill>
                  <a:srgbClr val="D20028"/>
                </a:solidFill>
                <a:latin typeface="+mj-lt"/>
              </a:rPr>
              <a:t>PLUS</a:t>
            </a:r>
            <a:endParaRPr lang="en-US" altLang="en-US" sz="2400" dirty="0">
              <a:latin typeface="+mj-lt"/>
            </a:endParaRPr>
          </a:p>
          <a:p>
            <a:pPr lvl="1" eaLnBrk="1" hangingPunct="1">
              <a:lnSpc>
                <a:spcPct val="95000"/>
              </a:lnSpc>
            </a:pPr>
            <a:r>
              <a:rPr lang="en-US" altLang="en-US" sz="2400" dirty="0">
                <a:latin typeface="+mj-lt"/>
              </a:rPr>
              <a:t>“Add </a:t>
            </a:r>
            <a:r>
              <a:rPr lang="en-US" altLang="en-US" sz="2400" dirty="0" err="1">
                <a:latin typeface="+mj-lt"/>
              </a:rPr>
              <a:t>ons</a:t>
            </a:r>
            <a:r>
              <a:rPr lang="en-US" altLang="en-US" sz="2400" dirty="0">
                <a:latin typeface="+mj-lt"/>
              </a:rPr>
              <a:t>”—portion of out-of-pocket expenses</a:t>
            </a:r>
          </a:p>
          <a:p>
            <a:pPr lvl="2">
              <a:lnSpc>
                <a:spcPct val="95000"/>
              </a:lnSpc>
            </a:pPr>
            <a:r>
              <a:rPr lang="en-US" altLang="en-US" sz="2400" dirty="0">
                <a:latin typeface="+mj-lt"/>
              </a:rPr>
              <a:t>medical and child care (mandatory)</a:t>
            </a:r>
          </a:p>
          <a:p>
            <a:pPr lvl="2">
              <a:lnSpc>
                <a:spcPct val="95000"/>
              </a:lnSpc>
            </a:pPr>
            <a:r>
              <a:rPr lang="en-US" altLang="en-US" sz="2400" dirty="0">
                <a:latin typeface="+mj-lt"/>
              </a:rPr>
              <a:t>Educational or other (discretionary)</a:t>
            </a:r>
          </a:p>
          <a:p>
            <a:pPr marL="914400" lvl="2" indent="0">
              <a:lnSpc>
                <a:spcPct val="95000"/>
              </a:lnSpc>
              <a:buNone/>
            </a:pPr>
            <a:endParaRPr lang="en-US" altLang="en-US" sz="2400" dirty="0">
              <a:latin typeface="+mj-lt"/>
            </a:endParaRPr>
          </a:p>
          <a:p>
            <a:endParaRPr lang="en-US" dirty="0"/>
          </a:p>
          <a:p>
            <a:endParaRPr lang="en-US" dirty="0"/>
          </a:p>
        </p:txBody>
      </p:sp>
    </p:spTree>
    <p:extLst>
      <p:ext uri="{BB962C8B-B14F-4D97-AF65-F5344CB8AC3E}">
        <p14:creationId xmlns:p14="http://schemas.microsoft.com/office/powerpoint/2010/main" val="307715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CE6B-EA60-9701-361D-9DC404DD0293}"/>
              </a:ext>
            </a:extLst>
          </p:cNvPr>
          <p:cNvSpPr>
            <a:spLocks noGrp="1"/>
          </p:cNvSpPr>
          <p:nvPr>
            <p:ph type="title"/>
          </p:nvPr>
        </p:nvSpPr>
        <p:spPr/>
        <p:txBody>
          <a:bodyPr/>
          <a:lstStyle/>
          <a:p>
            <a:r>
              <a:rPr lang="en-US" b="1" dirty="0"/>
              <a:t>Establishing Support (no prior order)</a:t>
            </a:r>
          </a:p>
        </p:txBody>
      </p:sp>
      <p:sp>
        <p:nvSpPr>
          <p:cNvPr id="3" name="Text Placeholder 2">
            <a:extLst>
              <a:ext uri="{FF2B5EF4-FFF2-40B4-BE49-F238E27FC236}">
                <a16:creationId xmlns:a16="http://schemas.microsoft.com/office/drawing/2014/main" id="{F5E03819-C090-8B16-8098-E290660CB0D9}"/>
              </a:ext>
            </a:extLst>
          </p:cNvPr>
          <p:cNvSpPr>
            <a:spLocks noGrp="1"/>
          </p:cNvSpPr>
          <p:nvPr>
            <p:ph type="body" sz="quarter" idx="11"/>
          </p:nvPr>
        </p:nvSpPr>
        <p:spPr/>
        <p:txBody>
          <a:bodyPr/>
          <a:lstStyle/>
          <a:p>
            <a:pPr algn="ctr">
              <a:lnSpc>
                <a:spcPct val="110000"/>
              </a:lnSpc>
              <a:spcBef>
                <a:spcPts val="0"/>
              </a:spcBef>
              <a:tabLst>
                <a:tab pos="1839516" algn="l"/>
              </a:tabLst>
            </a:pPr>
            <a:r>
              <a:rPr lang="en-US" altLang="en-US" sz="2800" dirty="0"/>
              <a:t>Total Child Support</a:t>
            </a:r>
          </a:p>
          <a:p>
            <a:pPr algn="ctr">
              <a:lnSpc>
                <a:spcPct val="110000"/>
              </a:lnSpc>
              <a:spcBef>
                <a:spcPts val="0"/>
              </a:spcBef>
              <a:tabLst>
                <a:tab pos="1839516" algn="l"/>
              </a:tabLst>
            </a:pPr>
            <a:r>
              <a:rPr lang="en-US" altLang="en-US" sz="2800" dirty="0">
                <a:solidFill>
                  <a:srgbClr val="FF0000"/>
                </a:solidFill>
              </a:rPr>
              <a:t>=</a:t>
            </a:r>
          </a:p>
          <a:p>
            <a:pPr algn="ctr">
              <a:lnSpc>
                <a:spcPct val="110000"/>
              </a:lnSpc>
              <a:spcBef>
                <a:spcPts val="0"/>
              </a:spcBef>
              <a:tabLst>
                <a:tab pos="1839516" algn="l"/>
              </a:tabLst>
            </a:pPr>
            <a:r>
              <a:rPr lang="en-US" altLang="en-US" sz="2800" dirty="0"/>
              <a:t>Basic child support obligation</a:t>
            </a:r>
          </a:p>
          <a:p>
            <a:pPr algn="ctr">
              <a:lnSpc>
                <a:spcPct val="110000"/>
              </a:lnSpc>
              <a:spcBef>
                <a:spcPts val="0"/>
              </a:spcBef>
              <a:tabLst>
                <a:tab pos="1839516" algn="l"/>
              </a:tabLst>
            </a:pPr>
            <a:r>
              <a:rPr lang="en-US" altLang="en-US" sz="2800" dirty="0"/>
              <a:t>(formula)</a:t>
            </a:r>
          </a:p>
          <a:p>
            <a:pPr algn="ctr">
              <a:lnSpc>
                <a:spcPct val="110000"/>
              </a:lnSpc>
              <a:spcBef>
                <a:spcPts val="0"/>
              </a:spcBef>
              <a:tabLst>
                <a:tab pos="1839516" algn="l"/>
              </a:tabLst>
            </a:pPr>
            <a:r>
              <a:rPr lang="en-US" altLang="en-US" sz="2800" dirty="0">
                <a:solidFill>
                  <a:srgbClr val="FF6600"/>
                </a:solidFill>
              </a:rPr>
              <a:t>+</a:t>
            </a:r>
          </a:p>
          <a:p>
            <a:pPr algn="ctr">
              <a:lnSpc>
                <a:spcPct val="110000"/>
              </a:lnSpc>
              <a:spcBef>
                <a:spcPts val="0"/>
              </a:spcBef>
              <a:tabLst>
                <a:tab pos="1839516" algn="l"/>
              </a:tabLst>
            </a:pPr>
            <a:r>
              <a:rPr lang="en-US" altLang="en-US" sz="2800" dirty="0"/>
              <a:t>Mandatory add-ons</a:t>
            </a:r>
          </a:p>
          <a:p>
            <a:pPr algn="ctr">
              <a:lnSpc>
                <a:spcPct val="110000"/>
              </a:lnSpc>
              <a:spcBef>
                <a:spcPts val="0"/>
              </a:spcBef>
              <a:tabLst>
                <a:tab pos="1839516" algn="l"/>
              </a:tabLst>
            </a:pPr>
            <a:r>
              <a:rPr lang="en-US" altLang="en-US" sz="2800" dirty="0"/>
              <a:t>(childcare, unreimbursed medical expenses)</a:t>
            </a:r>
          </a:p>
          <a:p>
            <a:pPr algn="ctr">
              <a:lnSpc>
                <a:spcPct val="110000"/>
              </a:lnSpc>
              <a:spcBef>
                <a:spcPts val="0"/>
              </a:spcBef>
              <a:tabLst>
                <a:tab pos="1839516" algn="l"/>
              </a:tabLst>
            </a:pPr>
            <a:r>
              <a:rPr lang="en-US" altLang="en-US" sz="2800" dirty="0">
                <a:solidFill>
                  <a:srgbClr val="FF6600"/>
                </a:solidFill>
              </a:rPr>
              <a:t>+</a:t>
            </a:r>
          </a:p>
          <a:p>
            <a:pPr algn="ctr">
              <a:lnSpc>
                <a:spcPct val="110000"/>
              </a:lnSpc>
              <a:spcBef>
                <a:spcPts val="0"/>
              </a:spcBef>
              <a:tabLst>
                <a:tab pos="1839516" algn="l"/>
              </a:tabLst>
            </a:pPr>
            <a:r>
              <a:rPr lang="en-US" altLang="en-US" sz="2800" dirty="0"/>
              <a:t>Discretionary add-ons (education)</a:t>
            </a:r>
            <a:endParaRPr lang="en-US" altLang="en-US" dirty="0"/>
          </a:p>
          <a:p>
            <a:endParaRPr lang="en-US" dirty="0"/>
          </a:p>
        </p:txBody>
      </p:sp>
    </p:spTree>
    <p:extLst>
      <p:ext uri="{BB962C8B-B14F-4D97-AF65-F5344CB8AC3E}">
        <p14:creationId xmlns:p14="http://schemas.microsoft.com/office/powerpoint/2010/main" val="1512098462"/>
      </p:ext>
    </p:extLst>
  </p:cSld>
  <p:clrMapOvr>
    <a:masterClrMapping/>
  </p:clrMapOvr>
</p:sld>
</file>

<file path=ppt/theme/theme1.xml><?xml version="1.0" encoding="utf-8"?>
<a:theme xmlns:a="http://schemas.openxmlformats.org/drawingml/2006/main" name="L&amp;P Template 2024">
  <a:themeElements>
    <a:clrScheme name="HJ Template 2024">
      <a:dk1>
        <a:sysClr val="windowText" lastClr="000000"/>
      </a:dk1>
      <a:lt1>
        <a:srgbClr val="FFFFFF"/>
      </a:lt1>
      <a:dk2>
        <a:srgbClr val="FFFFFF"/>
      </a:dk2>
      <a:lt2>
        <a:srgbClr val="FFFFFF"/>
      </a:lt2>
      <a:accent1>
        <a:srgbClr val="93001C"/>
      </a:accent1>
      <a:accent2>
        <a:srgbClr val="F0781E"/>
      </a:accent2>
      <a:accent3>
        <a:srgbClr val="D20028"/>
      </a:accent3>
      <a:accent4>
        <a:srgbClr val="FFA711"/>
      </a:accent4>
      <a:accent5>
        <a:srgbClr val="93001C"/>
      </a:accent5>
      <a:accent6>
        <a:srgbClr val="F0781E"/>
      </a:accent6>
      <a:hlink>
        <a:srgbClr val="467886"/>
      </a:hlink>
      <a:folHlink>
        <a:srgbClr val="96607D"/>
      </a:folHlink>
    </a:clrScheme>
    <a:fontScheme name="Custom 1">
      <a:majorFont>
        <a:latin typeface="Frutiger LT Pro 57 Condensed"/>
        <a:ea typeface=""/>
        <a:cs typeface=""/>
      </a:majorFont>
      <a:minorFont>
        <a:latin typeface="Frutiger LT Pro 57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mp;P Template Fall 2024" id="{3943981A-C15C-48E2-A3B8-199CA2488330}" vid="{8817BF83-A87B-4875-B1EC-A5C7CDFE9EDD}"/>
    </a:ext>
  </a:extLst>
</a:theme>
</file>

<file path=ppt/theme/theme2.xml><?xml version="1.0" encoding="utf-8"?>
<a:theme xmlns:a="http://schemas.openxmlformats.org/drawingml/2006/main" name="1_L&amp;P Template 2024">
  <a:themeElements>
    <a:clrScheme name="HJ Template 2024">
      <a:dk1>
        <a:sysClr val="windowText" lastClr="000000"/>
      </a:dk1>
      <a:lt1>
        <a:srgbClr val="FFFFFF"/>
      </a:lt1>
      <a:dk2>
        <a:srgbClr val="FFFFFF"/>
      </a:dk2>
      <a:lt2>
        <a:srgbClr val="FFFFFF"/>
      </a:lt2>
      <a:accent1>
        <a:srgbClr val="93001C"/>
      </a:accent1>
      <a:accent2>
        <a:srgbClr val="F0781E"/>
      </a:accent2>
      <a:accent3>
        <a:srgbClr val="D20028"/>
      </a:accent3>
      <a:accent4>
        <a:srgbClr val="FFA711"/>
      </a:accent4>
      <a:accent5>
        <a:srgbClr val="93001C"/>
      </a:accent5>
      <a:accent6>
        <a:srgbClr val="F0781E"/>
      </a:accent6>
      <a:hlink>
        <a:srgbClr val="467886"/>
      </a:hlink>
      <a:folHlink>
        <a:srgbClr val="96607D"/>
      </a:folHlink>
    </a:clrScheme>
    <a:fontScheme name="HJ Template Font">
      <a:majorFont>
        <a:latin typeface="Frutiger LT Pro 57 Condensed"/>
        <a:ea typeface=""/>
        <a:cs typeface=""/>
      </a:majorFont>
      <a:minorFont>
        <a:latin typeface="Frutiger LT Pro 57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FE12ED1F-9074-4DC1-9418-70AA196BE552}" vid="{1E165559-310C-4853-81ED-4AC22EA77B8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37ccf2-fa29-4c21-b896-b7147453029d" xsi:nil="true"/>
    <lcf76f155ced4ddcb4097134ff3c332f xmlns="9824af3d-3a72-4e6e-8bbb-f548b9a971a1">
      <Terms xmlns="http://schemas.microsoft.com/office/infopath/2007/PartnerControls"/>
    </lcf76f155ced4ddcb4097134ff3c332f>
    <DATE xmlns="9824af3d-3a72-4e6e-8bbb-f548b9a971a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5AA4116168E948B383442F84013557" ma:contentTypeVersion="16" ma:contentTypeDescription="Create a new document." ma:contentTypeScope="" ma:versionID="5170f745296425163b23e6f033ca1545">
  <xsd:schema xmlns:xsd="http://www.w3.org/2001/XMLSchema" xmlns:xs="http://www.w3.org/2001/XMLSchema" xmlns:p="http://schemas.microsoft.com/office/2006/metadata/properties" xmlns:ns2="9824af3d-3a72-4e6e-8bbb-f548b9a971a1" xmlns:ns3="4037ccf2-fa29-4c21-b896-b7147453029d" targetNamespace="http://schemas.microsoft.com/office/2006/metadata/properties" ma:root="true" ma:fieldsID="27b3ba963fdca5818560f716a3021a7a" ns2:_="" ns3:_="">
    <xsd:import namespace="9824af3d-3a72-4e6e-8bbb-f548b9a971a1"/>
    <xsd:import namespace="4037ccf2-fa29-4c21-b896-b7147453029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4af3d-3a72-4e6e-8bbb-f548b9a971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dd9e1981-92db-472f-97c4-be383ca1123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DATE" ma:index="23"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037ccf2-fa29-4c21-b896-b7147453029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5051d15-b5d9-46b6-b8c4-dd96c938c849}" ma:internalName="TaxCatchAll" ma:showField="CatchAllData" ma:web="4037ccf2-fa29-4c21-b896-b7147453029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DCB833-8BED-4193-85CD-8AD78252089D}">
  <ds:schemaRefs>
    <ds:schemaRef ds:uri="http://purl.org/dc/dcmitype/"/>
    <ds:schemaRef ds:uri="4037ccf2-fa29-4c21-b896-b7147453029d"/>
    <ds:schemaRef ds:uri="http://purl.org/dc/elements/1.1/"/>
    <ds:schemaRef ds:uri="9824af3d-3a72-4e6e-8bbb-f548b9a971a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EF83ED8-9D11-436D-B1F8-B00192A2A0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24af3d-3a72-4e6e-8bbb-f548b9a971a1"/>
    <ds:schemaRef ds:uri="4037ccf2-fa29-4c21-b896-b714745302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560281-6634-4E7C-8FD7-7F0536F651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L&amp;P Template Fall 2024</Template>
  <TotalTime>18904</TotalTime>
  <Words>2266</Words>
  <Application>Microsoft Office PowerPoint</Application>
  <PresentationFormat>Widescreen</PresentationFormat>
  <Paragraphs>308</Paragraphs>
  <Slides>35</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35</vt:i4>
      </vt:variant>
    </vt:vector>
  </HeadingPairs>
  <TitlesOfParts>
    <vt:vector size="48" baseType="lpstr">
      <vt:lpstr>Monotype Sorts</vt:lpstr>
      <vt:lpstr>Calibri</vt:lpstr>
      <vt:lpstr>Frutiger LT Pro 57 Condensed</vt:lpstr>
      <vt:lpstr>Aptos</vt:lpstr>
      <vt:lpstr>MetaBold-Roman</vt:lpstr>
      <vt:lpstr>Courier New</vt:lpstr>
      <vt:lpstr>Frutiger LT Pro 45 Light</vt:lpstr>
      <vt:lpstr>ＭＳ Ｐゴシック</vt:lpstr>
      <vt:lpstr>Arial</vt:lpstr>
      <vt:lpstr>Wingdings</vt:lpstr>
      <vt:lpstr>Arial Unicode MS</vt:lpstr>
      <vt:lpstr>L&amp;P Template 2024</vt:lpstr>
      <vt:lpstr>1_L&amp;P Template 2024</vt:lpstr>
      <vt:lpstr>Navigating Child Support Cases</vt:lpstr>
      <vt:lpstr>PowerPoint Presentation</vt:lpstr>
      <vt:lpstr>PowerPoint Presentation</vt:lpstr>
      <vt:lpstr>PowerPoint Presentation</vt:lpstr>
      <vt:lpstr>PowerPoint Presentation</vt:lpstr>
      <vt:lpstr>Overview of Today</vt:lpstr>
      <vt:lpstr>PowerPoint Presentation</vt:lpstr>
      <vt:lpstr>Child Support</vt:lpstr>
      <vt:lpstr>Establishing Support (no prior order)</vt:lpstr>
      <vt:lpstr>Basic Child Support</vt:lpstr>
      <vt:lpstr>Calculating Step by Step (Example)</vt:lpstr>
      <vt:lpstr>Calculating Step by Step (Example)</vt:lpstr>
      <vt:lpstr>Mandatory add-ons</vt:lpstr>
      <vt:lpstr>Discretionary add-ons</vt:lpstr>
      <vt:lpstr>Deviations from the Formula</vt:lpstr>
      <vt:lpstr>PowerPoint Presentation</vt:lpstr>
      <vt:lpstr>PowerPoint Presentation</vt:lpstr>
      <vt:lpstr>Deductions from income</vt:lpstr>
      <vt:lpstr>Imputing Income</vt:lpstr>
      <vt:lpstr>PowerPoint Presentation</vt:lpstr>
      <vt:lpstr>Court Appearance Basics</vt:lpstr>
      <vt:lpstr>Getting Financial Information</vt:lpstr>
      <vt:lpstr> </vt:lpstr>
      <vt:lpstr>PowerPoint Presentation</vt:lpstr>
      <vt:lpstr>Collection</vt:lpstr>
      <vt:lpstr>Violation / Enforcement</vt:lpstr>
      <vt:lpstr>Modification</vt:lpstr>
      <vt:lpstr>Modification, cont’d</vt:lpstr>
      <vt:lpstr> </vt:lpstr>
      <vt:lpstr>Child Support in Divorce Cases</vt:lpstr>
      <vt:lpstr>PowerPoint Presentation</vt:lpstr>
      <vt:lpstr>Retaliation</vt:lpstr>
      <vt:lpstr>Safety Planning</vt:lpstr>
      <vt:lpstr>Financial Abuse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Sarah Munoz</dc:creator>
  <cp:lastModifiedBy>Anna Maria Diamanti</cp:lastModifiedBy>
  <cp:revision>6</cp:revision>
  <dcterms:created xsi:type="dcterms:W3CDTF">2025-01-28T21:53:33Z</dcterms:created>
  <dcterms:modified xsi:type="dcterms:W3CDTF">2025-06-24T19:33:10Z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0x010100465AA4116168E948B383442F84013557</vt:lpwstr>
  </property>
  <property fmtid="{D5CDD505-2E9C-101B-9397-08002B2CF9AE}" pid="3" name="MediaServiceImageTags">
    <vt:lpwstr/>
  </property>
</Properties>
</file>