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85" r:id="rId2"/>
    <p:sldId id="263" r:id="rId3"/>
    <p:sldId id="286" r:id="rId4"/>
    <p:sldId id="293" r:id="rId5"/>
    <p:sldId id="282" r:id="rId6"/>
    <p:sldId id="258" r:id="rId7"/>
    <p:sldId id="295" r:id="rId8"/>
    <p:sldId id="261" r:id="rId9"/>
    <p:sldId id="294" r:id="rId10"/>
    <p:sldId id="287" r:id="rId11"/>
    <p:sldId id="288" r:id="rId12"/>
    <p:sldId id="289" r:id="rId13"/>
    <p:sldId id="291" r:id="rId14"/>
    <p:sldId id="292" r:id="rId15"/>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4"/>
    <p:restoredTop sz="90692" autoAdjust="0"/>
  </p:normalViewPr>
  <p:slideViewPr>
    <p:cSldViewPr snapToGrid="0" snapToObjects="1">
      <p:cViewPr varScale="1">
        <p:scale>
          <a:sx n="100" d="100"/>
          <a:sy n="100" d="100"/>
        </p:scale>
        <p:origin x="73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1378D0E6-B00E-48E1-B8EC-123CF33F5140}" type="datetimeFigureOut">
              <a:rPr lang="en-US" smtClean="0"/>
              <a:t>10/9/2020</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F40A8670-CD10-4DD6-BFE7-F59B4A7D9591}" type="slidenum">
              <a:rPr lang="en-US" smtClean="0"/>
              <a:t>‹#›</a:t>
            </a:fld>
            <a:endParaRPr lang="en-US"/>
          </a:p>
        </p:txBody>
      </p:sp>
    </p:spTree>
    <p:extLst>
      <p:ext uri="{BB962C8B-B14F-4D97-AF65-F5344CB8AC3E}">
        <p14:creationId xmlns:p14="http://schemas.microsoft.com/office/powerpoint/2010/main" val="3948465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D84FFC6F-0D81-F34C-8DA7-7F7D6307E9BC}" type="datetimeFigureOut">
              <a:rPr lang="en-US" smtClean="0"/>
              <a:t>10/9/2020</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C5AB5FFE-A509-7F40-A224-51C91A78A15E}" type="slidenum">
              <a:rPr lang="en-US" smtClean="0"/>
              <a:t>‹#›</a:t>
            </a:fld>
            <a:endParaRPr lang="en-US"/>
          </a:p>
        </p:txBody>
      </p:sp>
    </p:spTree>
    <p:extLst>
      <p:ext uri="{BB962C8B-B14F-4D97-AF65-F5344CB8AC3E}">
        <p14:creationId xmlns:p14="http://schemas.microsoft.com/office/powerpoint/2010/main" val="158763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AB5FFE-A509-7F40-A224-51C91A78A15E}" type="slidenum">
              <a:rPr lang="en-US" smtClean="0"/>
              <a:t>2</a:t>
            </a:fld>
            <a:endParaRPr lang="en-US"/>
          </a:p>
        </p:txBody>
      </p:sp>
    </p:spTree>
    <p:extLst>
      <p:ext uri="{BB962C8B-B14F-4D97-AF65-F5344CB8AC3E}">
        <p14:creationId xmlns:p14="http://schemas.microsoft.com/office/powerpoint/2010/main" val="1069592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AB5FFE-A509-7F40-A224-51C91A78A15E}" type="slidenum">
              <a:rPr lang="en-US" smtClean="0"/>
              <a:t>14</a:t>
            </a:fld>
            <a:endParaRPr lang="en-US"/>
          </a:p>
        </p:txBody>
      </p:sp>
    </p:spTree>
    <p:extLst>
      <p:ext uri="{BB962C8B-B14F-4D97-AF65-F5344CB8AC3E}">
        <p14:creationId xmlns:p14="http://schemas.microsoft.com/office/powerpoint/2010/main" val="1849688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AB5FFE-A509-7F40-A224-51C91A78A15E}" type="slidenum">
              <a:rPr lang="en-US" smtClean="0"/>
              <a:t>4</a:t>
            </a:fld>
            <a:endParaRPr lang="en-US"/>
          </a:p>
        </p:txBody>
      </p:sp>
    </p:spTree>
    <p:extLst>
      <p:ext uri="{BB962C8B-B14F-4D97-AF65-F5344CB8AC3E}">
        <p14:creationId xmlns:p14="http://schemas.microsoft.com/office/powerpoint/2010/main" val="251851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AB5FFE-A509-7F40-A224-51C91A78A15E}" type="slidenum">
              <a:rPr lang="en-US" smtClean="0"/>
              <a:t>5</a:t>
            </a:fld>
            <a:endParaRPr lang="en-US"/>
          </a:p>
        </p:txBody>
      </p:sp>
    </p:spTree>
    <p:extLst>
      <p:ext uri="{BB962C8B-B14F-4D97-AF65-F5344CB8AC3E}">
        <p14:creationId xmlns:p14="http://schemas.microsoft.com/office/powerpoint/2010/main" val="484293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AB5FFE-A509-7F40-A224-51C91A78A15E}" type="slidenum">
              <a:rPr lang="en-US" smtClean="0"/>
              <a:t>6</a:t>
            </a:fld>
            <a:endParaRPr lang="en-US"/>
          </a:p>
        </p:txBody>
      </p:sp>
    </p:spTree>
    <p:extLst>
      <p:ext uri="{BB962C8B-B14F-4D97-AF65-F5344CB8AC3E}">
        <p14:creationId xmlns:p14="http://schemas.microsoft.com/office/powerpoint/2010/main" val="667247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AB5FFE-A509-7F40-A224-51C91A78A15E}" type="slidenum">
              <a:rPr lang="en-US" smtClean="0"/>
              <a:t>7</a:t>
            </a:fld>
            <a:endParaRPr lang="en-US"/>
          </a:p>
        </p:txBody>
      </p:sp>
    </p:spTree>
    <p:extLst>
      <p:ext uri="{BB962C8B-B14F-4D97-AF65-F5344CB8AC3E}">
        <p14:creationId xmlns:p14="http://schemas.microsoft.com/office/powerpoint/2010/main" val="4112877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AB5FFE-A509-7F40-A224-51C91A78A15E}" type="slidenum">
              <a:rPr lang="en-US" smtClean="0"/>
              <a:t>8</a:t>
            </a:fld>
            <a:endParaRPr lang="en-US"/>
          </a:p>
        </p:txBody>
      </p:sp>
    </p:spTree>
    <p:extLst>
      <p:ext uri="{BB962C8B-B14F-4D97-AF65-F5344CB8AC3E}">
        <p14:creationId xmlns:p14="http://schemas.microsoft.com/office/powerpoint/2010/main" val="2623562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AB5FFE-A509-7F40-A224-51C91A78A15E}" type="slidenum">
              <a:rPr lang="en-US" smtClean="0"/>
              <a:t>9</a:t>
            </a:fld>
            <a:endParaRPr lang="en-US"/>
          </a:p>
        </p:txBody>
      </p:sp>
    </p:spTree>
    <p:extLst>
      <p:ext uri="{BB962C8B-B14F-4D97-AF65-F5344CB8AC3E}">
        <p14:creationId xmlns:p14="http://schemas.microsoft.com/office/powerpoint/2010/main" val="316959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AB5FFE-A509-7F40-A224-51C91A78A15E}" type="slidenum">
              <a:rPr lang="en-US" smtClean="0"/>
              <a:t>10</a:t>
            </a:fld>
            <a:endParaRPr lang="en-US"/>
          </a:p>
        </p:txBody>
      </p:sp>
    </p:spTree>
    <p:extLst>
      <p:ext uri="{BB962C8B-B14F-4D97-AF65-F5344CB8AC3E}">
        <p14:creationId xmlns:p14="http://schemas.microsoft.com/office/powerpoint/2010/main" val="3891003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5AB5FFE-A509-7F40-A224-51C91A78A15E}" type="slidenum">
              <a:rPr lang="en-US" smtClean="0"/>
              <a:t>12</a:t>
            </a:fld>
            <a:endParaRPr lang="en-US"/>
          </a:p>
        </p:txBody>
      </p:sp>
    </p:spTree>
    <p:extLst>
      <p:ext uri="{BB962C8B-B14F-4D97-AF65-F5344CB8AC3E}">
        <p14:creationId xmlns:p14="http://schemas.microsoft.com/office/powerpoint/2010/main" val="4008982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519E4-D09D-3242-A960-907538136F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039269-5C3B-664F-9094-D537EACBD3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CBBF61-3E03-1348-8BDF-360006350778}"/>
              </a:ext>
            </a:extLst>
          </p:cNvPr>
          <p:cNvSpPr>
            <a:spLocks noGrp="1"/>
          </p:cNvSpPr>
          <p:nvPr>
            <p:ph type="dt" sz="half" idx="10"/>
          </p:nvPr>
        </p:nvSpPr>
        <p:spPr/>
        <p:txBody>
          <a:bodyPr/>
          <a:lstStyle/>
          <a:p>
            <a:fld id="{0DAD3EEF-9CB8-544E-BC51-2AC2C4A5CE90}" type="datetimeFigureOut">
              <a:rPr lang="en-US" smtClean="0"/>
              <a:t>10/9/2020</a:t>
            </a:fld>
            <a:endParaRPr lang="en-US" dirty="0"/>
          </a:p>
        </p:txBody>
      </p:sp>
      <p:sp>
        <p:nvSpPr>
          <p:cNvPr id="5" name="Footer Placeholder 4">
            <a:extLst>
              <a:ext uri="{FF2B5EF4-FFF2-40B4-BE49-F238E27FC236}">
                <a16:creationId xmlns:a16="http://schemas.microsoft.com/office/drawing/2014/main" id="{AC1E753E-456E-874C-B05F-1A4040FAB9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D3A3A6-7626-FA43-8688-B37C2B650CA7}"/>
              </a:ext>
            </a:extLst>
          </p:cNvPr>
          <p:cNvSpPr>
            <a:spLocks noGrp="1"/>
          </p:cNvSpPr>
          <p:nvPr>
            <p:ph type="sldNum" sz="quarter" idx="12"/>
          </p:nvPr>
        </p:nvSpPr>
        <p:spPr/>
        <p:txBody>
          <a:bodyPr/>
          <a:lstStyle/>
          <a:p>
            <a:fld id="{E0CC5CBC-443D-8E4B-BC09-2744316DDB7A}" type="slidenum">
              <a:rPr lang="en-US" smtClean="0"/>
              <a:t>‹#›</a:t>
            </a:fld>
            <a:endParaRPr lang="en-US" dirty="0"/>
          </a:p>
        </p:txBody>
      </p:sp>
    </p:spTree>
    <p:extLst>
      <p:ext uri="{BB962C8B-B14F-4D97-AF65-F5344CB8AC3E}">
        <p14:creationId xmlns:p14="http://schemas.microsoft.com/office/powerpoint/2010/main" val="2168969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EA057-275E-8E4E-B345-0728096BF1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E685B6-1FFE-B947-8772-C555A321A6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0B401-247D-334F-BB73-1D93FD22BA38}"/>
              </a:ext>
            </a:extLst>
          </p:cNvPr>
          <p:cNvSpPr>
            <a:spLocks noGrp="1"/>
          </p:cNvSpPr>
          <p:nvPr>
            <p:ph type="dt" sz="half" idx="10"/>
          </p:nvPr>
        </p:nvSpPr>
        <p:spPr/>
        <p:txBody>
          <a:bodyPr/>
          <a:lstStyle/>
          <a:p>
            <a:fld id="{0DAD3EEF-9CB8-544E-BC51-2AC2C4A5CE90}" type="datetimeFigureOut">
              <a:rPr lang="en-US" smtClean="0"/>
              <a:t>10/9/2020</a:t>
            </a:fld>
            <a:endParaRPr lang="en-US" dirty="0"/>
          </a:p>
        </p:txBody>
      </p:sp>
      <p:sp>
        <p:nvSpPr>
          <p:cNvPr id="5" name="Footer Placeholder 4">
            <a:extLst>
              <a:ext uri="{FF2B5EF4-FFF2-40B4-BE49-F238E27FC236}">
                <a16:creationId xmlns:a16="http://schemas.microsoft.com/office/drawing/2014/main" id="{91668168-E5AB-634B-93AA-DE900F540E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928285-6C64-D645-B54A-22D9B9674B85}"/>
              </a:ext>
            </a:extLst>
          </p:cNvPr>
          <p:cNvSpPr>
            <a:spLocks noGrp="1"/>
          </p:cNvSpPr>
          <p:nvPr>
            <p:ph type="sldNum" sz="quarter" idx="12"/>
          </p:nvPr>
        </p:nvSpPr>
        <p:spPr/>
        <p:txBody>
          <a:bodyPr/>
          <a:lstStyle/>
          <a:p>
            <a:fld id="{E0CC5CBC-443D-8E4B-BC09-2744316DDB7A}" type="slidenum">
              <a:rPr lang="en-US" smtClean="0"/>
              <a:t>‹#›</a:t>
            </a:fld>
            <a:endParaRPr lang="en-US" dirty="0"/>
          </a:p>
        </p:txBody>
      </p:sp>
    </p:spTree>
    <p:extLst>
      <p:ext uri="{BB962C8B-B14F-4D97-AF65-F5344CB8AC3E}">
        <p14:creationId xmlns:p14="http://schemas.microsoft.com/office/powerpoint/2010/main" val="271741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7E3BA9-6CF4-1C49-B008-EFD68129C7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773E31-23E0-3347-97A1-F706031B0C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43469-6382-494D-97AB-2B92CAAEA892}"/>
              </a:ext>
            </a:extLst>
          </p:cNvPr>
          <p:cNvSpPr>
            <a:spLocks noGrp="1"/>
          </p:cNvSpPr>
          <p:nvPr>
            <p:ph type="dt" sz="half" idx="10"/>
          </p:nvPr>
        </p:nvSpPr>
        <p:spPr/>
        <p:txBody>
          <a:bodyPr/>
          <a:lstStyle/>
          <a:p>
            <a:fld id="{0DAD3EEF-9CB8-544E-BC51-2AC2C4A5CE90}" type="datetimeFigureOut">
              <a:rPr lang="en-US" smtClean="0"/>
              <a:t>10/9/2020</a:t>
            </a:fld>
            <a:endParaRPr lang="en-US" dirty="0"/>
          </a:p>
        </p:txBody>
      </p:sp>
      <p:sp>
        <p:nvSpPr>
          <p:cNvPr id="5" name="Footer Placeholder 4">
            <a:extLst>
              <a:ext uri="{FF2B5EF4-FFF2-40B4-BE49-F238E27FC236}">
                <a16:creationId xmlns:a16="http://schemas.microsoft.com/office/drawing/2014/main" id="{A8D268F5-7E04-6B40-9AF1-A73442A604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A3F885-A889-2A4B-B0C5-DECFF5ECF9C4}"/>
              </a:ext>
            </a:extLst>
          </p:cNvPr>
          <p:cNvSpPr>
            <a:spLocks noGrp="1"/>
          </p:cNvSpPr>
          <p:nvPr>
            <p:ph type="sldNum" sz="quarter" idx="12"/>
          </p:nvPr>
        </p:nvSpPr>
        <p:spPr/>
        <p:txBody>
          <a:bodyPr/>
          <a:lstStyle/>
          <a:p>
            <a:fld id="{E0CC5CBC-443D-8E4B-BC09-2744316DDB7A}" type="slidenum">
              <a:rPr lang="en-US" smtClean="0"/>
              <a:t>‹#›</a:t>
            </a:fld>
            <a:endParaRPr lang="en-US" dirty="0"/>
          </a:p>
        </p:txBody>
      </p:sp>
    </p:spTree>
    <p:extLst>
      <p:ext uri="{BB962C8B-B14F-4D97-AF65-F5344CB8AC3E}">
        <p14:creationId xmlns:p14="http://schemas.microsoft.com/office/powerpoint/2010/main" val="1045793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609A2-B219-C641-B515-EA3760DC7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0BCB1C-37A2-5F48-852C-E35DAA2E88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213011-D76D-5E42-B3A7-64DC4DAAE817}"/>
              </a:ext>
            </a:extLst>
          </p:cNvPr>
          <p:cNvSpPr>
            <a:spLocks noGrp="1"/>
          </p:cNvSpPr>
          <p:nvPr>
            <p:ph type="dt" sz="half" idx="10"/>
          </p:nvPr>
        </p:nvSpPr>
        <p:spPr/>
        <p:txBody>
          <a:bodyPr/>
          <a:lstStyle/>
          <a:p>
            <a:fld id="{0DAD3EEF-9CB8-544E-BC51-2AC2C4A5CE90}" type="datetimeFigureOut">
              <a:rPr lang="en-US" smtClean="0"/>
              <a:t>10/9/2020</a:t>
            </a:fld>
            <a:endParaRPr lang="en-US" dirty="0"/>
          </a:p>
        </p:txBody>
      </p:sp>
      <p:sp>
        <p:nvSpPr>
          <p:cNvPr id="5" name="Footer Placeholder 4">
            <a:extLst>
              <a:ext uri="{FF2B5EF4-FFF2-40B4-BE49-F238E27FC236}">
                <a16:creationId xmlns:a16="http://schemas.microsoft.com/office/drawing/2014/main" id="{53EFDC57-E714-B040-82A8-5F89AD4E3E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03E717-3264-7D4F-B672-56BCE3A78193}"/>
              </a:ext>
            </a:extLst>
          </p:cNvPr>
          <p:cNvSpPr>
            <a:spLocks noGrp="1"/>
          </p:cNvSpPr>
          <p:nvPr>
            <p:ph type="sldNum" sz="quarter" idx="12"/>
          </p:nvPr>
        </p:nvSpPr>
        <p:spPr/>
        <p:txBody>
          <a:bodyPr/>
          <a:lstStyle/>
          <a:p>
            <a:fld id="{E0CC5CBC-443D-8E4B-BC09-2744316DDB7A}" type="slidenum">
              <a:rPr lang="en-US" smtClean="0"/>
              <a:t>‹#›</a:t>
            </a:fld>
            <a:endParaRPr lang="en-US" dirty="0"/>
          </a:p>
        </p:txBody>
      </p:sp>
    </p:spTree>
    <p:extLst>
      <p:ext uri="{BB962C8B-B14F-4D97-AF65-F5344CB8AC3E}">
        <p14:creationId xmlns:p14="http://schemas.microsoft.com/office/powerpoint/2010/main" val="2825291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4A082-B61D-7B48-B0ED-A0A3363B6B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8D11DD-0D33-764F-9C2E-5BB6E85739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8D2278-50BA-4846-8041-09881AA996AD}"/>
              </a:ext>
            </a:extLst>
          </p:cNvPr>
          <p:cNvSpPr>
            <a:spLocks noGrp="1"/>
          </p:cNvSpPr>
          <p:nvPr>
            <p:ph type="dt" sz="half" idx="10"/>
          </p:nvPr>
        </p:nvSpPr>
        <p:spPr/>
        <p:txBody>
          <a:bodyPr/>
          <a:lstStyle/>
          <a:p>
            <a:fld id="{0DAD3EEF-9CB8-544E-BC51-2AC2C4A5CE90}" type="datetimeFigureOut">
              <a:rPr lang="en-US" smtClean="0"/>
              <a:t>10/9/2020</a:t>
            </a:fld>
            <a:endParaRPr lang="en-US" dirty="0"/>
          </a:p>
        </p:txBody>
      </p:sp>
      <p:sp>
        <p:nvSpPr>
          <p:cNvPr id="5" name="Footer Placeholder 4">
            <a:extLst>
              <a:ext uri="{FF2B5EF4-FFF2-40B4-BE49-F238E27FC236}">
                <a16:creationId xmlns:a16="http://schemas.microsoft.com/office/drawing/2014/main" id="{39AE8963-80AB-654E-B98A-AA423D1C25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EF1A4A-D342-B24B-8141-26BED3A0B46A}"/>
              </a:ext>
            </a:extLst>
          </p:cNvPr>
          <p:cNvSpPr>
            <a:spLocks noGrp="1"/>
          </p:cNvSpPr>
          <p:nvPr>
            <p:ph type="sldNum" sz="quarter" idx="12"/>
          </p:nvPr>
        </p:nvSpPr>
        <p:spPr/>
        <p:txBody>
          <a:bodyPr/>
          <a:lstStyle/>
          <a:p>
            <a:fld id="{E0CC5CBC-443D-8E4B-BC09-2744316DDB7A}" type="slidenum">
              <a:rPr lang="en-US" smtClean="0"/>
              <a:t>‹#›</a:t>
            </a:fld>
            <a:endParaRPr lang="en-US" dirty="0"/>
          </a:p>
        </p:txBody>
      </p:sp>
    </p:spTree>
    <p:extLst>
      <p:ext uri="{BB962C8B-B14F-4D97-AF65-F5344CB8AC3E}">
        <p14:creationId xmlns:p14="http://schemas.microsoft.com/office/powerpoint/2010/main" val="3253030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619C-5B26-954E-9387-28CA588F9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B2EEC7-57A8-9748-9B9F-8A5B603E8C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D12F39-117E-4546-A37C-0E086FA6AB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A4CC3B-3D4C-FB47-8E43-E879108B2EAF}"/>
              </a:ext>
            </a:extLst>
          </p:cNvPr>
          <p:cNvSpPr>
            <a:spLocks noGrp="1"/>
          </p:cNvSpPr>
          <p:nvPr>
            <p:ph type="dt" sz="half" idx="10"/>
          </p:nvPr>
        </p:nvSpPr>
        <p:spPr/>
        <p:txBody>
          <a:bodyPr/>
          <a:lstStyle/>
          <a:p>
            <a:fld id="{0DAD3EEF-9CB8-544E-BC51-2AC2C4A5CE90}" type="datetimeFigureOut">
              <a:rPr lang="en-US" smtClean="0"/>
              <a:t>10/9/2020</a:t>
            </a:fld>
            <a:endParaRPr lang="en-US" dirty="0"/>
          </a:p>
        </p:txBody>
      </p:sp>
      <p:sp>
        <p:nvSpPr>
          <p:cNvPr id="6" name="Footer Placeholder 5">
            <a:extLst>
              <a:ext uri="{FF2B5EF4-FFF2-40B4-BE49-F238E27FC236}">
                <a16:creationId xmlns:a16="http://schemas.microsoft.com/office/drawing/2014/main" id="{95B3FEB6-29DA-3047-9239-F2E5164E79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8C4926-74AC-5C41-9502-F35D4DD28167}"/>
              </a:ext>
            </a:extLst>
          </p:cNvPr>
          <p:cNvSpPr>
            <a:spLocks noGrp="1"/>
          </p:cNvSpPr>
          <p:nvPr>
            <p:ph type="sldNum" sz="quarter" idx="12"/>
          </p:nvPr>
        </p:nvSpPr>
        <p:spPr/>
        <p:txBody>
          <a:bodyPr/>
          <a:lstStyle/>
          <a:p>
            <a:fld id="{E0CC5CBC-443D-8E4B-BC09-2744316DDB7A}" type="slidenum">
              <a:rPr lang="en-US" smtClean="0"/>
              <a:t>‹#›</a:t>
            </a:fld>
            <a:endParaRPr lang="en-US" dirty="0"/>
          </a:p>
        </p:txBody>
      </p:sp>
    </p:spTree>
    <p:extLst>
      <p:ext uri="{BB962C8B-B14F-4D97-AF65-F5344CB8AC3E}">
        <p14:creationId xmlns:p14="http://schemas.microsoft.com/office/powerpoint/2010/main" val="964903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037D-22CC-DA4C-B0D9-E0E7EF4F0E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6E4A94-8B23-844E-A6F0-CA8393CEE1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D5D48C-2720-CA44-8F04-56057435DC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CDF638-073F-EB43-8D19-A61EA627BD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70DF23-24EF-9145-BB84-5D7E05E3FF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E04A72-3BA7-464E-BD01-1AB4B316DE1E}"/>
              </a:ext>
            </a:extLst>
          </p:cNvPr>
          <p:cNvSpPr>
            <a:spLocks noGrp="1"/>
          </p:cNvSpPr>
          <p:nvPr>
            <p:ph type="dt" sz="half" idx="10"/>
          </p:nvPr>
        </p:nvSpPr>
        <p:spPr/>
        <p:txBody>
          <a:bodyPr/>
          <a:lstStyle/>
          <a:p>
            <a:fld id="{0DAD3EEF-9CB8-544E-BC51-2AC2C4A5CE90}" type="datetimeFigureOut">
              <a:rPr lang="en-US" smtClean="0"/>
              <a:t>10/9/2020</a:t>
            </a:fld>
            <a:endParaRPr lang="en-US" dirty="0"/>
          </a:p>
        </p:txBody>
      </p:sp>
      <p:sp>
        <p:nvSpPr>
          <p:cNvPr id="8" name="Footer Placeholder 7">
            <a:extLst>
              <a:ext uri="{FF2B5EF4-FFF2-40B4-BE49-F238E27FC236}">
                <a16:creationId xmlns:a16="http://schemas.microsoft.com/office/drawing/2014/main" id="{AECF219E-07D1-E044-9F66-C2547642831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F8BB333-161F-AF40-AA04-2C073ED04C7E}"/>
              </a:ext>
            </a:extLst>
          </p:cNvPr>
          <p:cNvSpPr>
            <a:spLocks noGrp="1"/>
          </p:cNvSpPr>
          <p:nvPr>
            <p:ph type="sldNum" sz="quarter" idx="12"/>
          </p:nvPr>
        </p:nvSpPr>
        <p:spPr/>
        <p:txBody>
          <a:bodyPr/>
          <a:lstStyle/>
          <a:p>
            <a:fld id="{E0CC5CBC-443D-8E4B-BC09-2744316DDB7A}" type="slidenum">
              <a:rPr lang="en-US" smtClean="0"/>
              <a:t>‹#›</a:t>
            </a:fld>
            <a:endParaRPr lang="en-US" dirty="0"/>
          </a:p>
        </p:txBody>
      </p:sp>
    </p:spTree>
    <p:extLst>
      <p:ext uri="{BB962C8B-B14F-4D97-AF65-F5344CB8AC3E}">
        <p14:creationId xmlns:p14="http://schemas.microsoft.com/office/powerpoint/2010/main" val="416212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30AD-FAC1-5F4D-AE88-745C52DC42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27291A-B75E-3F4D-B122-CB1365621F1B}"/>
              </a:ext>
            </a:extLst>
          </p:cNvPr>
          <p:cNvSpPr>
            <a:spLocks noGrp="1"/>
          </p:cNvSpPr>
          <p:nvPr>
            <p:ph type="dt" sz="half" idx="10"/>
          </p:nvPr>
        </p:nvSpPr>
        <p:spPr/>
        <p:txBody>
          <a:bodyPr/>
          <a:lstStyle/>
          <a:p>
            <a:fld id="{0DAD3EEF-9CB8-544E-BC51-2AC2C4A5CE90}" type="datetimeFigureOut">
              <a:rPr lang="en-US" smtClean="0"/>
              <a:t>10/9/2020</a:t>
            </a:fld>
            <a:endParaRPr lang="en-US" dirty="0"/>
          </a:p>
        </p:txBody>
      </p:sp>
      <p:sp>
        <p:nvSpPr>
          <p:cNvPr id="4" name="Footer Placeholder 3">
            <a:extLst>
              <a:ext uri="{FF2B5EF4-FFF2-40B4-BE49-F238E27FC236}">
                <a16:creationId xmlns:a16="http://schemas.microsoft.com/office/drawing/2014/main" id="{5E31E7F4-1785-6345-9CDD-0F4AC9DCC28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825C1DE-7AB8-3D48-940E-4F61CC4E1782}"/>
              </a:ext>
            </a:extLst>
          </p:cNvPr>
          <p:cNvSpPr>
            <a:spLocks noGrp="1"/>
          </p:cNvSpPr>
          <p:nvPr>
            <p:ph type="sldNum" sz="quarter" idx="12"/>
          </p:nvPr>
        </p:nvSpPr>
        <p:spPr/>
        <p:txBody>
          <a:bodyPr/>
          <a:lstStyle/>
          <a:p>
            <a:fld id="{E0CC5CBC-443D-8E4B-BC09-2744316DDB7A}" type="slidenum">
              <a:rPr lang="en-US" smtClean="0"/>
              <a:t>‹#›</a:t>
            </a:fld>
            <a:endParaRPr lang="en-US" dirty="0"/>
          </a:p>
        </p:txBody>
      </p:sp>
    </p:spTree>
    <p:extLst>
      <p:ext uri="{BB962C8B-B14F-4D97-AF65-F5344CB8AC3E}">
        <p14:creationId xmlns:p14="http://schemas.microsoft.com/office/powerpoint/2010/main" val="2645313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DCD83-3EC4-8047-A9DC-65A245E9B334}"/>
              </a:ext>
            </a:extLst>
          </p:cNvPr>
          <p:cNvSpPr>
            <a:spLocks noGrp="1"/>
          </p:cNvSpPr>
          <p:nvPr>
            <p:ph type="dt" sz="half" idx="10"/>
          </p:nvPr>
        </p:nvSpPr>
        <p:spPr/>
        <p:txBody>
          <a:bodyPr/>
          <a:lstStyle/>
          <a:p>
            <a:fld id="{0DAD3EEF-9CB8-544E-BC51-2AC2C4A5CE90}" type="datetimeFigureOut">
              <a:rPr lang="en-US" smtClean="0"/>
              <a:t>10/9/2020</a:t>
            </a:fld>
            <a:endParaRPr lang="en-US" dirty="0"/>
          </a:p>
        </p:txBody>
      </p:sp>
      <p:sp>
        <p:nvSpPr>
          <p:cNvPr id="3" name="Footer Placeholder 2">
            <a:extLst>
              <a:ext uri="{FF2B5EF4-FFF2-40B4-BE49-F238E27FC236}">
                <a16:creationId xmlns:a16="http://schemas.microsoft.com/office/drawing/2014/main" id="{91832E1B-58F9-9E41-8DA5-B10C886E7B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B7ED71-CBF0-BB4B-B15B-82D1ABDE8685}"/>
              </a:ext>
            </a:extLst>
          </p:cNvPr>
          <p:cNvSpPr>
            <a:spLocks noGrp="1"/>
          </p:cNvSpPr>
          <p:nvPr>
            <p:ph type="sldNum" sz="quarter" idx="12"/>
          </p:nvPr>
        </p:nvSpPr>
        <p:spPr/>
        <p:txBody>
          <a:bodyPr/>
          <a:lstStyle/>
          <a:p>
            <a:fld id="{E0CC5CBC-443D-8E4B-BC09-2744316DDB7A}" type="slidenum">
              <a:rPr lang="en-US" smtClean="0"/>
              <a:t>‹#›</a:t>
            </a:fld>
            <a:endParaRPr lang="en-US" dirty="0"/>
          </a:p>
        </p:txBody>
      </p:sp>
    </p:spTree>
    <p:extLst>
      <p:ext uri="{BB962C8B-B14F-4D97-AF65-F5344CB8AC3E}">
        <p14:creationId xmlns:p14="http://schemas.microsoft.com/office/powerpoint/2010/main" val="110269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81EFD-329D-4647-91E6-B275EA7146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F7C1E2-FB26-7B4E-8597-F2B57776C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729CFF-0743-4846-8CB2-09AF77F3CF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6BA9B5-DA0D-5F4F-8FD7-41E96C3A09F1}"/>
              </a:ext>
            </a:extLst>
          </p:cNvPr>
          <p:cNvSpPr>
            <a:spLocks noGrp="1"/>
          </p:cNvSpPr>
          <p:nvPr>
            <p:ph type="dt" sz="half" idx="10"/>
          </p:nvPr>
        </p:nvSpPr>
        <p:spPr/>
        <p:txBody>
          <a:bodyPr/>
          <a:lstStyle/>
          <a:p>
            <a:fld id="{0DAD3EEF-9CB8-544E-BC51-2AC2C4A5CE90}" type="datetimeFigureOut">
              <a:rPr lang="en-US" smtClean="0"/>
              <a:t>10/9/2020</a:t>
            </a:fld>
            <a:endParaRPr lang="en-US" dirty="0"/>
          </a:p>
        </p:txBody>
      </p:sp>
      <p:sp>
        <p:nvSpPr>
          <p:cNvPr id="6" name="Footer Placeholder 5">
            <a:extLst>
              <a:ext uri="{FF2B5EF4-FFF2-40B4-BE49-F238E27FC236}">
                <a16:creationId xmlns:a16="http://schemas.microsoft.com/office/drawing/2014/main" id="{4CBEA82F-F680-5340-AD62-C069130B9F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DE0BD6-7AC2-0A4C-9143-9F89F6BDDA59}"/>
              </a:ext>
            </a:extLst>
          </p:cNvPr>
          <p:cNvSpPr>
            <a:spLocks noGrp="1"/>
          </p:cNvSpPr>
          <p:nvPr>
            <p:ph type="sldNum" sz="quarter" idx="12"/>
          </p:nvPr>
        </p:nvSpPr>
        <p:spPr/>
        <p:txBody>
          <a:bodyPr/>
          <a:lstStyle/>
          <a:p>
            <a:fld id="{E0CC5CBC-443D-8E4B-BC09-2744316DDB7A}" type="slidenum">
              <a:rPr lang="en-US" smtClean="0"/>
              <a:t>‹#›</a:t>
            </a:fld>
            <a:endParaRPr lang="en-US" dirty="0"/>
          </a:p>
        </p:txBody>
      </p:sp>
    </p:spTree>
    <p:extLst>
      <p:ext uri="{BB962C8B-B14F-4D97-AF65-F5344CB8AC3E}">
        <p14:creationId xmlns:p14="http://schemas.microsoft.com/office/powerpoint/2010/main" val="1484414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505E4-87AC-A54A-9EF3-7FB48AB9A8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0D6204-1951-FE44-8803-BC37C2AC6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691E607-62C3-F241-9822-88AA49A3A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7B5E02-FA2B-814B-B3BC-E10C6E4800FE}"/>
              </a:ext>
            </a:extLst>
          </p:cNvPr>
          <p:cNvSpPr>
            <a:spLocks noGrp="1"/>
          </p:cNvSpPr>
          <p:nvPr>
            <p:ph type="dt" sz="half" idx="10"/>
          </p:nvPr>
        </p:nvSpPr>
        <p:spPr/>
        <p:txBody>
          <a:bodyPr/>
          <a:lstStyle/>
          <a:p>
            <a:fld id="{0DAD3EEF-9CB8-544E-BC51-2AC2C4A5CE90}" type="datetimeFigureOut">
              <a:rPr lang="en-US" smtClean="0"/>
              <a:t>10/9/2020</a:t>
            </a:fld>
            <a:endParaRPr lang="en-US" dirty="0"/>
          </a:p>
        </p:txBody>
      </p:sp>
      <p:sp>
        <p:nvSpPr>
          <p:cNvPr id="6" name="Footer Placeholder 5">
            <a:extLst>
              <a:ext uri="{FF2B5EF4-FFF2-40B4-BE49-F238E27FC236}">
                <a16:creationId xmlns:a16="http://schemas.microsoft.com/office/drawing/2014/main" id="{41D0B145-3DFC-C447-835A-30AAA55801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F5E5D8-3293-EE47-AE02-4339D1C1269A}"/>
              </a:ext>
            </a:extLst>
          </p:cNvPr>
          <p:cNvSpPr>
            <a:spLocks noGrp="1"/>
          </p:cNvSpPr>
          <p:nvPr>
            <p:ph type="sldNum" sz="quarter" idx="12"/>
          </p:nvPr>
        </p:nvSpPr>
        <p:spPr/>
        <p:txBody>
          <a:bodyPr/>
          <a:lstStyle/>
          <a:p>
            <a:fld id="{E0CC5CBC-443D-8E4B-BC09-2744316DDB7A}" type="slidenum">
              <a:rPr lang="en-US" smtClean="0"/>
              <a:t>‹#›</a:t>
            </a:fld>
            <a:endParaRPr lang="en-US" dirty="0"/>
          </a:p>
        </p:txBody>
      </p:sp>
    </p:spTree>
    <p:extLst>
      <p:ext uri="{BB962C8B-B14F-4D97-AF65-F5344CB8AC3E}">
        <p14:creationId xmlns:p14="http://schemas.microsoft.com/office/powerpoint/2010/main" val="4197289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81AB28-AD18-2C49-BFAD-1F68FFD76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3F926E-7262-084F-A29F-38A472574E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664CCE-ED96-E245-B970-5D6B9A09FC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D3EEF-9CB8-544E-BC51-2AC2C4A5CE90}" type="datetimeFigureOut">
              <a:rPr lang="en-US" smtClean="0"/>
              <a:t>10/9/2020</a:t>
            </a:fld>
            <a:endParaRPr lang="en-US" dirty="0"/>
          </a:p>
        </p:txBody>
      </p:sp>
      <p:sp>
        <p:nvSpPr>
          <p:cNvPr id="5" name="Footer Placeholder 4">
            <a:extLst>
              <a:ext uri="{FF2B5EF4-FFF2-40B4-BE49-F238E27FC236}">
                <a16:creationId xmlns:a16="http://schemas.microsoft.com/office/drawing/2014/main" id="{8B6E552D-6563-0749-9124-1F4E1A161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C596CF5-8A1A-FD41-BD1B-BCADFA931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C5CBC-443D-8E4B-BC09-2744316DDB7A}" type="slidenum">
              <a:rPr lang="en-US" smtClean="0"/>
              <a:t>‹#›</a:t>
            </a:fld>
            <a:endParaRPr lang="en-US" dirty="0"/>
          </a:p>
        </p:txBody>
      </p:sp>
    </p:spTree>
    <p:extLst>
      <p:ext uri="{BB962C8B-B14F-4D97-AF65-F5344CB8AC3E}">
        <p14:creationId xmlns:p14="http://schemas.microsoft.com/office/powerpoint/2010/main" val="1929255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supervisory@brooklyn.coo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7E4921C-22F2-E54E-9E4A-5894BF1BB3BD}"/>
              </a:ext>
            </a:extLst>
          </p:cNvPr>
          <p:cNvPicPr>
            <a:picLocks noGrp="1" noChangeAspect="1"/>
          </p:cNvPicPr>
          <p:nvPr>
            <p:ph idx="1"/>
          </p:nvPr>
        </p:nvPicPr>
        <p:blipFill>
          <a:blip r:embed="rId2"/>
          <a:stretch>
            <a:fillRect/>
          </a:stretch>
        </p:blipFill>
        <p:spPr>
          <a:xfrm>
            <a:off x="3367789" y="1848832"/>
            <a:ext cx="5456421" cy="1701120"/>
          </a:xfrm>
          <a:prstGeom prst="rect">
            <a:avLst/>
          </a:prstGeom>
        </p:spPr>
      </p:pic>
      <p:sp>
        <p:nvSpPr>
          <p:cNvPr id="5" name="Rectangle 4">
            <a:extLst>
              <a:ext uri="{FF2B5EF4-FFF2-40B4-BE49-F238E27FC236}">
                <a16:creationId xmlns:a16="http://schemas.microsoft.com/office/drawing/2014/main" id="{6315BB84-7E52-DB46-93CC-8A65764CA85D}"/>
              </a:ext>
            </a:extLst>
          </p:cNvPr>
          <p:cNvSpPr/>
          <p:nvPr/>
        </p:nvSpPr>
        <p:spPr>
          <a:xfrm>
            <a:off x="1627265" y="4323368"/>
            <a:ext cx="9631285" cy="1862048"/>
          </a:xfrm>
          <a:prstGeom prst="rect">
            <a:avLst/>
          </a:prstGeom>
          <a:solidFill>
            <a:schemeClr val="bg1">
              <a:alpha val="0"/>
            </a:schemeClr>
          </a:solidFill>
          <a:ln>
            <a:noFill/>
          </a:ln>
        </p:spPr>
        <p:txBody>
          <a:bodyPr wrap="square">
            <a:spAutoFit/>
          </a:bodyPr>
          <a:lstStyle/>
          <a:p>
            <a:r>
              <a:rPr lang="en-US" sz="6000" b="1" dirty="0">
                <a:solidFill>
                  <a:srgbClr val="00B700"/>
                </a:solidFill>
                <a:latin typeface="+mj-lt"/>
              </a:rPr>
              <a:t>Annual Membership Meeting</a:t>
            </a:r>
          </a:p>
          <a:p>
            <a:pPr algn="r"/>
            <a:endParaRPr lang="en-US" sz="5500" i="1" dirty="0">
              <a:solidFill>
                <a:srgbClr val="00B700"/>
              </a:solidFill>
              <a:latin typeface="+mj-lt"/>
            </a:endParaRPr>
          </a:p>
        </p:txBody>
      </p:sp>
      <p:sp>
        <p:nvSpPr>
          <p:cNvPr id="2" name="Rectangle 1">
            <a:extLst>
              <a:ext uri="{FF2B5EF4-FFF2-40B4-BE49-F238E27FC236}">
                <a16:creationId xmlns:a16="http://schemas.microsoft.com/office/drawing/2014/main" id="{42050EEE-3EB5-4E5C-A2D3-809277A24FB0}"/>
              </a:ext>
            </a:extLst>
          </p:cNvPr>
          <p:cNvSpPr/>
          <p:nvPr/>
        </p:nvSpPr>
        <p:spPr>
          <a:xfrm>
            <a:off x="4737685" y="6276170"/>
            <a:ext cx="3735061" cy="369332"/>
          </a:xfrm>
          <a:prstGeom prst="rect">
            <a:avLst/>
          </a:prstGeom>
        </p:spPr>
        <p:txBody>
          <a:bodyPr wrap="none">
            <a:spAutoFit/>
          </a:bodyPr>
          <a:lstStyle/>
          <a:p>
            <a:r>
              <a:rPr lang="en-US" b="1" i="1" dirty="0">
                <a:solidFill>
                  <a:srgbClr val="00B700"/>
                </a:solidFill>
              </a:rPr>
              <a:t>October 6 2020,  </a:t>
            </a:r>
            <a:r>
              <a:rPr lang="en-US" b="1" dirty="0">
                <a:solidFill>
                  <a:srgbClr val="00B700"/>
                </a:solidFill>
              </a:rPr>
              <a:t>Octubre 06 del 2020</a:t>
            </a:r>
          </a:p>
        </p:txBody>
      </p:sp>
    </p:spTree>
    <p:extLst>
      <p:ext uri="{BB962C8B-B14F-4D97-AF65-F5344CB8AC3E}">
        <p14:creationId xmlns:p14="http://schemas.microsoft.com/office/powerpoint/2010/main" val="373110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7513-AF68-A449-968E-55B653CCD75E}"/>
              </a:ext>
            </a:extLst>
          </p:cNvPr>
          <p:cNvSpPr>
            <a:spLocks noGrp="1"/>
          </p:cNvSpPr>
          <p:nvPr>
            <p:ph type="title"/>
          </p:nvPr>
        </p:nvSpPr>
        <p:spPr>
          <a:xfrm>
            <a:off x="311737" y="-9545"/>
            <a:ext cx="5350154" cy="1401890"/>
          </a:xfrm>
        </p:spPr>
        <p:txBody>
          <a:bodyPr>
            <a:normAutofit/>
          </a:bodyPr>
          <a:lstStyle/>
          <a:p>
            <a:r>
              <a:rPr lang="en-US" sz="3000" b="1" dirty="0">
                <a:solidFill>
                  <a:srgbClr val="00B700"/>
                </a:solidFill>
              </a:rPr>
              <a:t>Supervisory Committee Report</a:t>
            </a:r>
            <a:endParaRPr lang="en-US" sz="3000" dirty="0"/>
          </a:p>
        </p:txBody>
      </p:sp>
      <p:sp>
        <p:nvSpPr>
          <p:cNvPr id="3" name="Content Placeholder 2">
            <a:extLst>
              <a:ext uri="{FF2B5EF4-FFF2-40B4-BE49-F238E27FC236}">
                <a16:creationId xmlns:a16="http://schemas.microsoft.com/office/drawing/2014/main" id="{F5535794-AD65-1742-988F-34B845B52641}"/>
              </a:ext>
            </a:extLst>
          </p:cNvPr>
          <p:cNvSpPr>
            <a:spLocks noGrp="1"/>
          </p:cNvSpPr>
          <p:nvPr>
            <p:ph idx="1"/>
          </p:nvPr>
        </p:nvSpPr>
        <p:spPr>
          <a:xfrm>
            <a:off x="350982" y="948181"/>
            <a:ext cx="5671127" cy="5571609"/>
          </a:xfrm>
        </p:spPr>
        <p:txBody>
          <a:bodyPr>
            <a:normAutofit fontScale="92500" lnSpcReduction="20000"/>
          </a:bodyPr>
          <a:lstStyle/>
          <a:p>
            <a:pPr>
              <a:lnSpc>
                <a:spcPct val="110000"/>
              </a:lnSpc>
            </a:pPr>
            <a:r>
              <a:rPr lang="en-US" sz="2000" dirty="0"/>
              <a:t>The Supervisory Committee helps govern the credit union. It is separate from the Board of Directors, also comprised of volunteers. The Committee has two major responsibilities:  engaging an audit every year and verifying the accounts of members every 18 months. In addition, Committee members monitor the credit union’s record keeping and adherence to federal regulations. </a:t>
            </a:r>
          </a:p>
          <a:p>
            <a:pPr>
              <a:lnSpc>
                <a:spcPct val="110000"/>
              </a:lnSpc>
            </a:pPr>
            <a:r>
              <a:rPr lang="en-US" sz="2000" dirty="0"/>
              <a:t>Last year the Committee contracted with the accounting firm Hamilton &amp; Babbitts to complete the audit for the year December 31, 2019. There were no major negative findings.</a:t>
            </a:r>
          </a:p>
          <a:p>
            <a:pPr>
              <a:lnSpc>
                <a:spcPct val="110000"/>
              </a:lnSpc>
            </a:pPr>
            <a:r>
              <a:rPr lang="en-US" sz="2000" dirty="0"/>
              <a:t>The most recent verification of member accounts was mailed out in September 2019. The verification requested that members respond to the Supervisory Committee if they discover errors in the activity or balances reported on their statements. No errors were reported.  Our next member verification will be sent out in 2021.</a:t>
            </a:r>
          </a:p>
        </p:txBody>
      </p:sp>
      <p:sp>
        <p:nvSpPr>
          <p:cNvPr id="6" name="Title 1">
            <a:extLst>
              <a:ext uri="{FF2B5EF4-FFF2-40B4-BE49-F238E27FC236}">
                <a16:creationId xmlns:a16="http://schemas.microsoft.com/office/drawing/2014/main" id="{21872FBE-7E9E-49D4-AD50-86BADC4EE03C}"/>
              </a:ext>
            </a:extLst>
          </p:cNvPr>
          <p:cNvSpPr txBox="1">
            <a:spLocks/>
          </p:cNvSpPr>
          <p:nvPr/>
        </p:nvSpPr>
        <p:spPr>
          <a:xfrm>
            <a:off x="6169891" y="38930"/>
            <a:ext cx="5929745" cy="14018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00B700"/>
                </a:solidFill>
              </a:rPr>
              <a:t>Reporte del Comité de Supervisión</a:t>
            </a:r>
            <a:endParaRPr lang="en-US" sz="3000" dirty="0"/>
          </a:p>
        </p:txBody>
      </p:sp>
      <p:sp>
        <p:nvSpPr>
          <p:cNvPr id="7" name="Content Placeholder 2">
            <a:extLst>
              <a:ext uri="{FF2B5EF4-FFF2-40B4-BE49-F238E27FC236}">
                <a16:creationId xmlns:a16="http://schemas.microsoft.com/office/drawing/2014/main" id="{488909F5-E46A-4968-82F7-9C365E14FFC9}"/>
              </a:ext>
            </a:extLst>
          </p:cNvPr>
          <p:cNvSpPr txBox="1">
            <a:spLocks/>
          </p:cNvSpPr>
          <p:nvPr/>
        </p:nvSpPr>
        <p:spPr>
          <a:xfrm>
            <a:off x="6179127" y="953644"/>
            <a:ext cx="5671127" cy="495071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C" sz="6400" dirty="0"/>
              <a:t>El Comité de Supervisión es escogido por la Junta Directiva para monitorear el mantenimiento de los archivos y el seguimiento de las reglas federales, así como para revisar el desempeño de oficiales y empleados. Este comité cumple un papel esencial en la administración de la cooperativa. Sus responsabilidades mayores son dos: llevar a cabo una auditoria anual y verificar las cuentas de los miembros.</a:t>
            </a:r>
            <a:endParaRPr lang="en-US" sz="6400" dirty="0"/>
          </a:p>
          <a:p>
            <a:pPr>
              <a:lnSpc>
                <a:spcPct val="120000"/>
              </a:lnSpc>
            </a:pPr>
            <a:r>
              <a:rPr lang="es-EC" sz="6400" dirty="0"/>
              <a:t>El Comité de Supervisión contrató a la compañía Hamilton &amp; </a:t>
            </a:r>
            <a:r>
              <a:rPr lang="es-EC" sz="6400" dirty="0" err="1"/>
              <a:t>Babbitts</a:t>
            </a:r>
            <a:r>
              <a:rPr lang="es-EC" sz="6400" dirty="0"/>
              <a:t> para completar la auditoria anual, efectiva el 31 de diciembre del 2019, en cumplimiento con los requisitos establecidos en el Manual del Comité de Supervisión para Cooperativas Financieras. No se encontraron resultados significativos.</a:t>
            </a:r>
            <a:endParaRPr lang="en-US" sz="6400" dirty="0"/>
          </a:p>
          <a:p>
            <a:pPr>
              <a:lnSpc>
                <a:spcPct val="120000"/>
              </a:lnSpc>
            </a:pPr>
            <a:r>
              <a:rPr lang="es-EC" sz="6400" dirty="0"/>
              <a:t>Así mismo, el 30 de septiembre de 2019 se envió la carta de verificación a los miembros. En esta carta se solicita a los miembros que informen al Comité de Supervisión de cualquier error en la actividad o el balance de sus cuentas. Hasta el momento no se han reportado errores. La próxima verificación se enviará en el 2021.</a:t>
            </a:r>
            <a:endParaRPr lang="en-US" sz="6400" dirty="0"/>
          </a:p>
          <a:p>
            <a:pPr marL="0" indent="0">
              <a:buFont typeface="Arial" panose="020B0604020202020204" pitchFamily="34" charset="0"/>
              <a:buNone/>
            </a:pPr>
            <a:endParaRPr lang="en-US" dirty="0"/>
          </a:p>
        </p:txBody>
      </p:sp>
      <p:pic>
        <p:nvPicPr>
          <p:cNvPr id="8" name="Picture 7">
            <a:extLst>
              <a:ext uri="{FF2B5EF4-FFF2-40B4-BE49-F238E27FC236}">
                <a16:creationId xmlns:a16="http://schemas.microsoft.com/office/drawing/2014/main" id="{7D6AC565-3427-4F9B-9413-F97AB4EFF7EA}"/>
              </a:ext>
            </a:extLst>
          </p:cNvPr>
          <p:cNvPicPr>
            <a:picLocks noChangeAspect="1"/>
          </p:cNvPicPr>
          <p:nvPr/>
        </p:nvPicPr>
        <p:blipFill>
          <a:blip r:embed="rId3"/>
          <a:stretch>
            <a:fillRect/>
          </a:stretch>
        </p:blipFill>
        <p:spPr>
          <a:xfrm>
            <a:off x="9695269" y="6030544"/>
            <a:ext cx="2205788" cy="687687"/>
          </a:xfrm>
          <a:prstGeom prst="rect">
            <a:avLst/>
          </a:prstGeom>
        </p:spPr>
      </p:pic>
      <p:sp>
        <p:nvSpPr>
          <p:cNvPr id="4" name="Rectangle 3">
            <a:extLst>
              <a:ext uri="{FF2B5EF4-FFF2-40B4-BE49-F238E27FC236}">
                <a16:creationId xmlns:a16="http://schemas.microsoft.com/office/drawing/2014/main" id="{77382194-69F8-4A2A-98FC-F5DD951022FF}"/>
              </a:ext>
            </a:extLst>
          </p:cNvPr>
          <p:cNvSpPr/>
          <p:nvPr/>
        </p:nvSpPr>
        <p:spPr>
          <a:xfrm>
            <a:off x="3373519" y="6213553"/>
            <a:ext cx="4022255" cy="369332"/>
          </a:xfrm>
          <a:prstGeom prst="rect">
            <a:avLst/>
          </a:prstGeom>
        </p:spPr>
        <p:txBody>
          <a:bodyPr wrap="none">
            <a:spAutoFit/>
          </a:bodyPr>
          <a:lstStyle/>
          <a:p>
            <a:r>
              <a:rPr lang="en-US" dirty="0">
                <a:solidFill>
                  <a:srgbClr val="1155CC"/>
                </a:solidFill>
                <a:latin typeface="Arial" panose="020B0604020202020204" pitchFamily="34" charset="0"/>
              </a:rPr>
              <a:t>Contact: </a:t>
            </a:r>
            <a:r>
              <a:rPr lang="en-US" dirty="0">
                <a:solidFill>
                  <a:srgbClr val="1155CC"/>
                </a:solidFill>
                <a:latin typeface="Arial" panose="020B0604020202020204" pitchFamily="34" charset="0"/>
                <a:hlinkClick r:id="rId4"/>
              </a:rPr>
              <a:t>supervisory@brooklyn.coop</a:t>
            </a:r>
            <a:r>
              <a:rPr lang="en-US" dirty="0">
                <a:solidFill>
                  <a:srgbClr val="222222"/>
                </a:solidFill>
                <a:latin typeface="Arial" panose="020B0604020202020204" pitchFamily="34" charset="0"/>
              </a:rPr>
              <a:t> </a:t>
            </a:r>
            <a:endParaRPr lang="en-US" dirty="0"/>
          </a:p>
        </p:txBody>
      </p:sp>
    </p:spTree>
    <p:extLst>
      <p:ext uri="{BB962C8B-B14F-4D97-AF65-F5344CB8AC3E}">
        <p14:creationId xmlns:p14="http://schemas.microsoft.com/office/powerpoint/2010/main" val="397087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7513-AF68-A449-968E-55B653CCD75E}"/>
              </a:ext>
            </a:extLst>
          </p:cNvPr>
          <p:cNvSpPr>
            <a:spLocks noGrp="1"/>
          </p:cNvSpPr>
          <p:nvPr>
            <p:ph type="title"/>
          </p:nvPr>
        </p:nvSpPr>
        <p:spPr>
          <a:xfrm>
            <a:off x="1050638" y="3612161"/>
            <a:ext cx="10841782" cy="2387600"/>
          </a:xfrm>
        </p:spPr>
        <p:txBody>
          <a:bodyPr>
            <a:normAutofit/>
          </a:bodyPr>
          <a:lstStyle/>
          <a:p>
            <a:r>
              <a:rPr lang="en-US" b="1" dirty="0">
                <a:solidFill>
                  <a:srgbClr val="00B700"/>
                </a:solidFill>
              </a:rPr>
              <a:t>		Update from Grow Brooklyn </a:t>
            </a:r>
            <a:br>
              <a:rPr lang="en-US" b="1" dirty="0">
                <a:solidFill>
                  <a:srgbClr val="00B700"/>
                </a:solidFill>
              </a:rPr>
            </a:br>
            <a:br>
              <a:rPr lang="en-US" b="1" dirty="0">
                <a:solidFill>
                  <a:srgbClr val="00B700"/>
                </a:solidFill>
              </a:rPr>
            </a:br>
            <a:endParaRPr lang="en-US" dirty="0"/>
          </a:p>
        </p:txBody>
      </p:sp>
      <p:pic>
        <p:nvPicPr>
          <p:cNvPr id="8" name="Content Placeholder 7" descr="A picture containing drawing&#10;&#10;Description automatically generated">
            <a:extLst>
              <a:ext uri="{FF2B5EF4-FFF2-40B4-BE49-F238E27FC236}">
                <a16:creationId xmlns:a16="http://schemas.microsoft.com/office/drawing/2014/main" id="{394B6247-3DB2-42DF-86CB-9ED3FA03569F}"/>
              </a:ext>
            </a:extLst>
          </p:cNvPr>
          <p:cNvPicPr>
            <a:picLocks noGrp="1" noChangeAspect="1"/>
          </p:cNvPicPr>
          <p:nvPr>
            <p:ph idx="1"/>
          </p:nvPr>
        </p:nvPicPr>
        <p:blipFill>
          <a:blip r:embed="rId2"/>
          <a:stretch>
            <a:fillRect/>
          </a:stretch>
        </p:blipFill>
        <p:spPr>
          <a:xfrm>
            <a:off x="3296286" y="1758878"/>
            <a:ext cx="5338501" cy="1969723"/>
          </a:xfrm>
        </p:spPr>
      </p:pic>
      <p:sp>
        <p:nvSpPr>
          <p:cNvPr id="3" name="Rectangle 2">
            <a:extLst>
              <a:ext uri="{FF2B5EF4-FFF2-40B4-BE49-F238E27FC236}">
                <a16:creationId xmlns:a16="http://schemas.microsoft.com/office/drawing/2014/main" id="{4ECDC9CA-0E99-49EC-A316-8B7DBD2B883D}"/>
              </a:ext>
            </a:extLst>
          </p:cNvPr>
          <p:cNvSpPr/>
          <p:nvPr/>
        </p:nvSpPr>
        <p:spPr>
          <a:xfrm>
            <a:off x="800402" y="4433414"/>
            <a:ext cx="11342254" cy="877163"/>
          </a:xfrm>
          <a:prstGeom prst="rect">
            <a:avLst/>
          </a:prstGeom>
        </p:spPr>
        <p:txBody>
          <a:bodyPr wrap="square">
            <a:spAutoFit/>
          </a:bodyPr>
          <a:lstStyle/>
          <a:p>
            <a:r>
              <a:rPr lang="en-US" b="1" dirty="0">
                <a:solidFill>
                  <a:srgbClr val="00B700"/>
                </a:solidFill>
              </a:rPr>
              <a:t> </a:t>
            </a:r>
            <a:br>
              <a:rPr lang="en-US" b="1" dirty="0">
                <a:solidFill>
                  <a:srgbClr val="00B700"/>
                </a:solidFill>
              </a:rPr>
            </a:br>
            <a:r>
              <a:rPr lang="es-MX" sz="3300" dirty="0">
                <a:solidFill>
                  <a:srgbClr val="00B700"/>
                </a:solidFill>
              </a:rPr>
              <a:t>Noticias de nuestra organización hermana: </a:t>
            </a:r>
            <a:r>
              <a:rPr lang="en-US" sz="3300" dirty="0">
                <a:solidFill>
                  <a:srgbClr val="00B700"/>
                </a:solidFill>
              </a:rPr>
              <a:t>Grow Brooklyn</a:t>
            </a:r>
            <a:endParaRPr lang="en-US" sz="3300" dirty="0"/>
          </a:p>
        </p:txBody>
      </p:sp>
      <p:pic>
        <p:nvPicPr>
          <p:cNvPr id="5" name="Picture 4">
            <a:extLst>
              <a:ext uri="{FF2B5EF4-FFF2-40B4-BE49-F238E27FC236}">
                <a16:creationId xmlns:a16="http://schemas.microsoft.com/office/drawing/2014/main" id="{37714973-5643-45D2-B5F2-C3C76E71166D}"/>
              </a:ext>
            </a:extLst>
          </p:cNvPr>
          <p:cNvPicPr>
            <a:picLocks noChangeAspect="1"/>
          </p:cNvPicPr>
          <p:nvPr/>
        </p:nvPicPr>
        <p:blipFill>
          <a:blip r:embed="rId3"/>
          <a:stretch>
            <a:fillRect/>
          </a:stretch>
        </p:blipFill>
        <p:spPr>
          <a:xfrm>
            <a:off x="9695269" y="6030544"/>
            <a:ext cx="2205788" cy="687687"/>
          </a:xfrm>
          <a:prstGeom prst="rect">
            <a:avLst/>
          </a:prstGeom>
        </p:spPr>
      </p:pic>
    </p:spTree>
    <p:extLst>
      <p:ext uri="{BB962C8B-B14F-4D97-AF65-F5344CB8AC3E}">
        <p14:creationId xmlns:p14="http://schemas.microsoft.com/office/powerpoint/2010/main" val="4034300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7513-AF68-A449-968E-55B653CCD75E}"/>
              </a:ext>
            </a:extLst>
          </p:cNvPr>
          <p:cNvSpPr>
            <a:spLocks noGrp="1"/>
          </p:cNvSpPr>
          <p:nvPr>
            <p:ph type="title"/>
          </p:nvPr>
        </p:nvSpPr>
        <p:spPr>
          <a:xfrm>
            <a:off x="376380" y="139768"/>
            <a:ext cx="11058236" cy="944691"/>
          </a:xfrm>
        </p:spPr>
        <p:txBody>
          <a:bodyPr/>
          <a:lstStyle/>
          <a:p>
            <a:r>
              <a:rPr lang="en-US" b="1" dirty="0">
                <a:solidFill>
                  <a:srgbClr val="00B700"/>
                </a:solidFill>
              </a:rPr>
              <a:t>Elections 			 	Elecciones</a:t>
            </a:r>
            <a:endParaRPr lang="en-US" dirty="0"/>
          </a:p>
        </p:txBody>
      </p:sp>
      <p:sp>
        <p:nvSpPr>
          <p:cNvPr id="3" name="Content Placeholder 2">
            <a:extLst>
              <a:ext uri="{FF2B5EF4-FFF2-40B4-BE49-F238E27FC236}">
                <a16:creationId xmlns:a16="http://schemas.microsoft.com/office/drawing/2014/main" id="{F5535794-AD65-1742-988F-34B845B52641}"/>
              </a:ext>
            </a:extLst>
          </p:cNvPr>
          <p:cNvSpPr>
            <a:spLocks noGrp="1"/>
          </p:cNvSpPr>
          <p:nvPr>
            <p:ph idx="1"/>
          </p:nvPr>
        </p:nvSpPr>
        <p:spPr>
          <a:xfrm>
            <a:off x="376380" y="935494"/>
            <a:ext cx="5350164" cy="5668506"/>
          </a:xfrm>
        </p:spPr>
        <p:txBody>
          <a:bodyPr>
            <a:normAutofit/>
          </a:bodyPr>
          <a:lstStyle/>
          <a:p>
            <a:pPr marL="0" indent="0">
              <a:buNone/>
              <a:tabLst>
                <a:tab pos="10807700" algn="r"/>
              </a:tabLst>
            </a:pPr>
            <a:r>
              <a:rPr lang="en-US" sz="2200" dirty="0"/>
              <a:t>This year there are 4 Board positions to be filled. Three Board members wish to continue in their roles for another 3-year term. These are:</a:t>
            </a:r>
          </a:p>
          <a:p>
            <a:pPr>
              <a:tabLst>
                <a:tab pos="10807700" algn="r"/>
              </a:tabLst>
            </a:pPr>
            <a:r>
              <a:rPr lang="en-US" sz="2200" dirty="0"/>
              <a:t>Mark Winston Griffith</a:t>
            </a:r>
          </a:p>
          <a:p>
            <a:pPr>
              <a:tabLst>
                <a:tab pos="10807700" algn="r"/>
              </a:tabLst>
            </a:pPr>
            <a:r>
              <a:rPr lang="en-US" sz="2200" dirty="0" err="1"/>
              <a:t>Ronique</a:t>
            </a:r>
            <a:r>
              <a:rPr lang="en-US" sz="2200" dirty="0"/>
              <a:t> Thompson</a:t>
            </a:r>
          </a:p>
          <a:p>
            <a:pPr>
              <a:tabLst>
                <a:tab pos="10807700" algn="r"/>
              </a:tabLst>
            </a:pPr>
            <a:r>
              <a:rPr lang="en-US" sz="2200" dirty="0"/>
              <a:t>Samira Rajan</a:t>
            </a:r>
          </a:p>
          <a:p>
            <a:pPr marL="0" indent="0">
              <a:buNone/>
              <a:tabLst>
                <a:tab pos="10807700" algn="r"/>
              </a:tabLst>
            </a:pPr>
            <a:endParaRPr lang="en-US" sz="2200" dirty="0"/>
          </a:p>
          <a:p>
            <a:pPr marL="0" indent="0">
              <a:buNone/>
              <a:tabLst>
                <a:tab pos="10807700" algn="r"/>
              </a:tabLst>
            </a:pPr>
            <a:r>
              <a:rPr lang="en-US" sz="2200" dirty="0"/>
              <a:t>There is 1 open position. We are pleased to receive member nominations from the floor. Any credit union member at least 18 years of age may be nominated for a Board position. Members may nominate themselves.</a:t>
            </a:r>
          </a:p>
          <a:p>
            <a:pPr marL="0" indent="0">
              <a:buNone/>
              <a:tabLst>
                <a:tab pos="10807700" algn="r"/>
              </a:tabLst>
            </a:pPr>
            <a:r>
              <a:rPr lang="en-US" sz="2200" dirty="0"/>
              <a:t>Nominations are now in order.</a:t>
            </a:r>
          </a:p>
        </p:txBody>
      </p:sp>
      <p:sp>
        <p:nvSpPr>
          <p:cNvPr id="6" name="Content Placeholder 2">
            <a:extLst>
              <a:ext uri="{FF2B5EF4-FFF2-40B4-BE49-F238E27FC236}">
                <a16:creationId xmlns:a16="http://schemas.microsoft.com/office/drawing/2014/main" id="{61CC7905-90F3-41F2-BF3B-E56E1BB6DFB0}"/>
              </a:ext>
            </a:extLst>
          </p:cNvPr>
          <p:cNvSpPr txBox="1">
            <a:spLocks/>
          </p:cNvSpPr>
          <p:nvPr/>
        </p:nvSpPr>
        <p:spPr>
          <a:xfrm>
            <a:off x="5811983" y="935493"/>
            <a:ext cx="6089074" cy="554843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10807700" algn="r"/>
              </a:tabLst>
            </a:pPr>
            <a:r>
              <a:rPr lang="es-MX" sz="2400" dirty="0"/>
              <a:t>Este año hay 4 posiciones por cubrir en nuestra mesa directiva. Tres miembros de la mesa directiva desean continuar con su rol por tres años más. Ellos son:</a:t>
            </a:r>
          </a:p>
          <a:p>
            <a:pPr>
              <a:tabLst>
                <a:tab pos="10807700" algn="r"/>
              </a:tabLst>
            </a:pPr>
            <a:r>
              <a:rPr lang="es-MX" sz="2400" dirty="0"/>
              <a:t>Mark Winston Griffith</a:t>
            </a:r>
          </a:p>
          <a:p>
            <a:pPr>
              <a:tabLst>
                <a:tab pos="10807700" algn="r"/>
              </a:tabLst>
            </a:pPr>
            <a:r>
              <a:rPr lang="es-MX" sz="2400" dirty="0" err="1"/>
              <a:t>Ronique</a:t>
            </a:r>
            <a:r>
              <a:rPr lang="es-MX" sz="2400" dirty="0"/>
              <a:t> Thompson</a:t>
            </a:r>
          </a:p>
          <a:p>
            <a:pPr>
              <a:tabLst>
                <a:tab pos="10807700" algn="r"/>
              </a:tabLst>
            </a:pPr>
            <a:r>
              <a:rPr lang="es-MX" sz="2400" dirty="0"/>
              <a:t>Samira Rajan</a:t>
            </a:r>
          </a:p>
          <a:p>
            <a:pPr marL="0" indent="0">
              <a:buFont typeface="Arial" panose="020B0604020202020204" pitchFamily="34" charset="0"/>
              <a:buNone/>
              <a:tabLst>
                <a:tab pos="10807700" algn="r"/>
              </a:tabLst>
            </a:pPr>
            <a:endParaRPr lang="es-MX" sz="2400" dirty="0"/>
          </a:p>
          <a:p>
            <a:pPr marL="0" indent="0">
              <a:buFont typeface="Arial" panose="020B0604020202020204" pitchFamily="34" charset="0"/>
              <a:buNone/>
              <a:tabLst>
                <a:tab pos="10807700" algn="r"/>
              </a:tabLst>
            </a:pPr>
            <a:r>
              <a:rPr lang="es-MX" sz="2400" dirty="0"/>
              <a:t>Existe una posición por cubrir. Estamos abiertos a tener alguna nominación de alguno de nuestros socios que este atendiendo esta reunión virtual para que nomine a alguna persona. Cualquier socio que tenga al menos 18 años puede ser nominado para esta posición en la mesa directiva. También alguno de ustedes, nuestros socios pueden nominarse a si mismos.</a:t>
            </a:r>
          </a:p>
          <a:p>
            <a:pPr marL="0" indent="0">
              <a:buFont typeface="Arial" panose="020B0604020202020204" pitchFamily="34" charset="0"/>
              <a:buNone/>
              <a:tabLst>
                <a:tab pos="10807700" algn="r"/>
              </a:tabLst>
            </a:pPr>
            <a:r>
              <a:rPr lang="es-MX" sz="2400" dirty="0"/>
              <a:t>Las nominaciones están abiertas ahora.</a:t>
            </a:r>
          </a:p>
        </p:txBody>
      </p:sp>
    </p:spTree>
    <p:extLst>
      <p:ext uri="{BB962C8B-B14F-4D97-AF65-F5344CB8AC3E}">
        <p14:creationId xmlns:p14="http://schemas.microsoft.com/office/powerpoint/2010/main" val="135028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315BB84-7E52-DB46-93CC-8A65764CA85D}"/>
              </a:ext>
            </a:extLst>
          </p:cNvPr>
          <p:cNvSpPr/>
          <p:nvPr/>
        </p:nvSpPr>
        <p:spPr>
          <a:xfrm>
            <a:off x="4775199" y="552182"/>
            <a:ext cx="7413751" cy="3343135"/>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5200" b="1" dirty="0">
                <a:solidFill>
                  <a:srgbClr val="00B700"/>
                </a:solidFill>
                <a:latin typeface="+mj-lt"/>
                <a:ea typeface="+mj-ea"/>
                <a:cs typeface="+mj-cs"/>
              </a:rPr>
              <a:t>Questions from Members</a:t>
            </a:r>
          </a:p>
          <a:p>
            <a:pPr>
              <a:lnSpc>
                <a:spcPct val="90000"/>
              </a:lnSpc>
              <a:spcBef>
                <a:spcPct val="0"/>
              </a:spcBef>
              <a:spcAft>
                <a:spcPts val="600"/>
              </a:spcAft>
            </a:pPr>
            <a:r>
              <a:rPr lang="en-US" sz="5200" b="1" dirty="0">
                <a:solidFill>
                  <a:srgbClr val="00B700"/>
                </a:solidFill>
                <a:latin typeface="+mj-lt"/>
                <a:ea typeface="+mj-ea"/>
                <a:cs typeface="+mj-cs"/>
              </a:rPr>
              <a:t> </a:t>
            </a:r>
          </a:p>
          <a:p>
            <a:pPr>
              <a:lnSpc>
                <a:spcPct val="90000"/>
              </a:lnSpc>
              <a:spcBef>
                <a:spcPct val="0"/>
              </a:spcBef>
              <a:spcAft>
                <a:spcPts val="600"/>
              </a:spcAft>
            </a:pPr>
            <a:r>
              <a:rPr lang="en-US" sz="5200" b="1" i="1" dirty="0">
                <a:solidFill>
                  <a:srgbClr val="00B700"/>
                </a:solidFill>
                <a:latin typeface="+mj-lt"/>
                <a:ea typeface="+mj-ea"/>
                <a:cs typeface="+mj-cs"/>
              </a:rPr>
              <a:t>Preguntas de los Socios</a:t>
            </a:r>
            <a:endParaRPr lang="en-US" sz="5200" i="1" dirty="0">
              <a:solidFill>
                <a:srgbClr val="00B700"/>
              </a:solidFill>
              <a:latin typeface="+mj-lt"/>
              <a:ea typeface="+mj-ea"/>
              <a:cs typeface="+mj-cs"/>
            </a:endParaRPr>
          </a:p>
        </p:txBody>
      </p:sp>
      <p:pic>
        <p:nvPicPr>
          <p:cNvPr id="6" name="Picture 5">
            <a:extLst>
              <a:ext uri="{FF2B5EF4-FFF2-40B4-BE49-F238E27FC236}">
                <a16:creationId xmlns:a16="http://schemas.microsoft.com/office/drawing/2014/main" id="{4187FA65-386D-4919-AB38-BA6DF95DD362}"/>
              </a:ext>
            </a:extLst>
          </p:cNvPr>
          <p:cNvPicPr>
            <a:picLocks noChangeAspect="1"/>
          </p:cNvPicPr>
          <p:nvPr/>
        </p:nvPicPr>
        <p:blipFill rotWithShape="1">
          <a:blip r:embed="rId2"/>
          <a:srcRect l="911" r="76337"/>
          <a:stretch/>
        </p:blipFill>
        <p:spPr>
          <a:xfrm>
            <a:off x="20" y="10"/>
            <a:ext cx="4430811" cy="6085830"/>
          </a:xfrm>
          <a:prstGeom prst="rect">
            <a:avLst/>
          </a:prstGeom>
        </p:spPr>
      </p:pic>
    </p:spTree>
    <p:extLst>
      <p:ext uri="{BB962C8B-B14F-4D97-AF65-F5344CB8AC3E}">
        <p14:creationId xmlns:p14="http://schemas.microsoft.com/office/powerpoint/2010/main" val="2553584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FA28AA74-07C1-441C-AFDB-3FEA62C3B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77219D6-2194-4015-856B-14C7451715E1}"/>
              </a:ext>
            </a:extLst>
          </p:cNvPr>
          <p:cNvSpPr/>
          <p:nvPr/>
        </p:nvSpPr>
        <p:spPr>
          <a:xfrm>
            <a:off x="283096" y="3779340"/>
            <a:ext cx="3725869" cy="2057368"/>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4800" b="1" kern="1200" dirty="0">
                <a:solidFill>
                  <a:srgbClr val="00B700"/>
                </a:solidFill>
                <a:latin typeface="+mj-lt"/>
                <a:ea typeface="+mj-ea"/>
                <a:cs typeface="+mj-cs"/>
              </a:rPr>
              <a:t>THANK YOU!!</a:t>
            </a:r>
          </a:p>
          <a:p>
            <a:pPr algn="ctr">
              <a:lnSpc>
                <a:spcPct val="90000"/>
              </a:lnSpc>
              <a:spcBef>
                <a:spcPct val="0"/>
              </a:spcBef>
              <a:spcAft>
                <a:spcPts val="600"/>
              </a:spcAft>
            </a:pPr>
            <a:endParaRPr lang="en-US" sz="4800" b="1" kern="1200" dirty="0">
              <a:solidFill>
                <a:srgbClr val="00B700"/>
              </a:solidFill>
              <a:latin typeface="+mj-lt"/>
              <a:ea typeface="+mj-ea"/>
              <a:cs typeface="+mj-cs"/>
            </a:endParaRPr>
          </a:p>
          <a:p>
            <a:pPr algn="ctr">
              <a:lnSpc>
                <a:spcPct val="90000"/>
              </a:lnSpc>
              <a:spcBef>
                <a:spcPct val="0"/>
              </a:spcBef>
              <a:spcAft>
                <a:spcPts val="600"/>
              </a:spcAft>
            </a:pPr>
            <a:r>
              <a:rPr lang="en-US" sz="4800" b="1" kern="1200" dirty="0">
                <a:solidFill>
                  <a:srgbClr val="00B700"/>
                </a:solidFill>
                <a:latin typeface="+mj-lt"/>
                <a:ea typeface="+mj-ea"/>
                <a:cs typeface="+mj-cs"/>
              </a:rPr>
              <a:t>¡GRACIAS!</a:t>
            </a:r>
            <a:endParaRPr lang="en-US" sz="4800" kern="1200" dirty="0">
              <a:solidFill>
                <a:srgbClr val="00B700"/>
              </a:solidFill>
              <a:latin typeface="+mj-lt"/>
              <a:ea typeface="+mj-ea"/>
              <a:cs typeface="+mj-cs"/>
            </a:endParaRPr>
          </a:p>
        </p:txBody>
      </p:sp>
      <p:pic>
        <p:nvPicPr>
          <p:cNvPr id="14" name="Picture 13" descr="A group of people posing for the camera&#10;&#10;Description automatically generated">
            <a:extLst>
              <a:ext uri="{FF2B5EF4-FFF2-40B4-BE49-F238E27FC236}">
                <a16:creationId xmlns:a16="http://schemas.microsoft.com/office/drawing/2014/main" id="{FCB36E79-B91F-4C5E-8B03-F305CC6CF18B}"/>
              </a:ext>
            </a:extLst>
          </p:cNvPr>
          <p:cNvPicPr>
            <a:picLocks noChangeAspect="1"/>
          </p:cNvPicPr>
          <p:nvPr/>
        </p:nvPicPr>
        <p:blipFill rotWithShape="1">
          <a:blip r:embed="rId3"/>
          <a:srcRect l="23240" r="3" b="3"/>
          <a:stretch/>
        </p:blipFill>
        <p:spPr>
          <a:xfrm>
            <a:off x="4662597" y="-2"/>
            <a:ext cx="2376092" cy="2228759"/>
          </a:xfrm>
          <a:prstGeom prst="rect">
            <a:avLst/>
          </a:prstGeom>
        </p:spPr>
      </p:pic>
      <p:pic>
        <p:nvPicPr>
          <p:cNvPr id="18" name="Picture 17" descr="A group of people standing in front of a sign&#10;&#10;Description automatically generated">
            <a:extLst>
              <a:ext uri="{FF2B5EF4-FFF2-40B4-BE49-F238E27FC236}">
                <a16:creationId xmlns:a16="http://schemas.microsoft.com/office/drawing/2014/main" id="{087DA353-C65E-4EA8-B6D6-56A998E0563B}"/>
              </a:ext>
            </a:extLst>
          </p:cNvPr>
          <p:cNvPicPr>
            <a:picLocks noChangeAspect="1"/>
          </p:cNvPicPr>
          <p:nvPr/>
        </p:nvPicPr>
        <p:blipFill rotWithShape="1">
          <a:blip r:embed="rId4"/>
          <a:srcRect t="6201" r="-4" b="-4"/>
          <a:stretch/>
        </p:blipFill>
        <p:spPr>
          <a:xfrm>
            <a:off x="9803480" y="-10223"/>
            <a:ext cx="2376092" cy="2228759"/>
          </a:xfrm>
          <a:prstGeom prst="rect">
            <a:avLst/>
          </a:prstGeom>
        </p:spPr>
      </p:pic>
      <p:pic>
        <p:nvPicPr>
          <p:cNvPr id="16" name="Picture 15" descr="A group of people in a room&#10;&#10;Description automatically generated">
            <a:extLst>
              <a:ext uri="{FF2B5EF4-FFF2-40B4-BE49-F238E27FC236}">
                <a16:creationId xmlns:a16="http://schemas.microsoft.com/office/drawing/2014/main" id="{080A8FF6-2EBC-4740-B7A5-20BA26F85168}"/>
              </a:ext>
            </a:extLst>
          </p:cNvPr>
          <p:cNvPicPr>
            <a:picLocks noChangeAspect="1"/>
          </p:cNvPicPr>
          <p:nvPr/>
        </p:nvPicPr>
        <p:blipFill rotWithShape="1">
          <a:blip r:embed="rId5"/>
          <a:srcRect l="15516" r="2741"/>
          <a:stretch/>
        </p:blipFill>
        <p:spPr>
          <a:xfrm>
            <a:off x="4657342" y="2400151"/>
            <a:ext cx="3330225" cy="2057368"/>
          </a:xfrm>
          <a:prstGeom prst="rect">
            <a:avLst/>
          </a:prstGeom>
        </p:spPr>
      </p:pic>
      <p:pic>
        <p:nvPicPr>
          <p:cNvPr id="10" name="Picture 9" descr="A group of people standing in front of a crowd posing for the camera&#10;&#10;Description automatically generated">
            <a:extLst>
              <a:ext uri="{FF2B5EF4-FFF2-40B4-BE49-F238E27FC236}">
                <a16:creationId xmlns:a16="http://schemas.microsoft.com/office/drawing/2014/main" id="{9CB80B9A-C812-4A2D-B13C-928C07DA480F}"/>
              </a:ext>
            </a:extLst>
          </p:cNvPr>
          <p:cNvPicPr>
            <a:picLocks noChangeAspect="1"/>
          </p:cNvPicPr>
          <p:nvPr/>
        </p:nvPicPr>
        <p:blipFill rotWithShape="1">
          <a:blip r:embed="rId6"/>
          <a:srcRect r="-5" b="10597"/>
          <a:stretch/>
        </p:blipFill>
        <p:spPr>
          <a:xfrm>
            <a:off x="4653627" y="4628909"/>
            <a:ext cx="3324552" cy="2229090"/>
          </a:xfrm>
          <a:prstGeom prst="rect">
            <a:avLst/>
          </a:prstGeom>
        </p:spPr>
      </p:pic>
      <p:pic>
        <p:nvPicPr>
          <p:cNvPr id="34" name="Picture 33">
            <a:extLst>
              <a:ext uri="{FF2B5EF4-FFF2-40B4-BE49-F238E27FC236}">
                <a16:creationId xmlns:a16="http://schemas.microsoft.com/office/drawing/2014/main" id="{5DD227C9-FBB0-46E3-82A5-CFCE85A484CD}"/>
              </a:ext>
            </a:extLst>
          </p:cNvPr>
          <p:cNvPicPr>
            <a:picLocks noChangeAspect="1"/>
          </p:cNvPicPr>
          <p:nvPr/>
        </p:nvPicPr>
        <p:blipFill rotWithShape="1">
          <a:blip r:embed="rId7"/>
          <a:srcRect l="648" r="12839" b="1"/>
          <a:stretch/>
        </p:blipFill>
        <p:spPr>
          <a:xfrm>
            <a:off x="8183036" y="2400151"/>
            <a:ext cx="3996536" cy="4457850"/>
          </a:xfrm>
          <a:prstGeom prst="rect">
            <a:avLst/>
          </a:prstGeom>
        </p:spPr>
      </p:pic>
      <p:pic>
        <p:nvPicPr>
          <p:cNvPr id="35" name="Picture 34">
            <a:extLst>
              <a:ext uri="{FF2B5EF4-FFF2-40B4-BE49-F238E27FC236}">
                <a16:creationId xmlns:a16="http://schemas.microsoft.com/office/drawing/2014/main" id="{D2C820E7-4988-411E-8944-0BE752A27FF8}"/>
              </a:ext>
            </a:extLst>
          </p:cNvPr>
          <p:cNvPicPr>
            <a:picLocks noChangeAspect="1"/>
          </p:cNvPicPr>
          <p:nvPr/>
        </p:nvPicPr>
        <p:blipFill>
          <a:blip r:embed="rId8"/>
          <a:stretch>
            <a:fillRect/>
          </a:stretch>
        </p:blipFill>
        <p:spPr>
          <a:xfrm>
            <a:off x="473400" y="777541"/>
            <a:ext cx="3830240" cy="1194134"/>
          </a:xfrm>
          <a:prstGeom prst="rect">
            <a:avLst/>
          </a:prstGeom>
        </p:spPr>
      </p:pic>
      <p:pic>
        <p:nvPicPr>
          <p:cNvPr id="22" name="Picture 21" descr="Two people standing in front of a building&#10;&#10;Description automatically generated">
            <a:extLst>
              <a:ext uri="{FF2B5EF4-FFF2-40B4-BE49-F238E27FC236}">
                <a16:creationId xmlns:a16="http://schemas.microsoft.com/office/drawing/2014/main" id="{98896603-4B9D-4566-AD30-669719C17D25}"/>
              </a:ext>
            </a:extLst>
          </p:cNvPr>
          <p:cNvPicPr>
            <a:picLocks noChangeAspect="1"/>
          </p:cNvPicPr>
          <p:nvPr/>
        </p:nvPicPr>
        <p:blipFill>
          <a:blip r:embed="rId9"/>
          <a:stretch>
            <a:fillRect/>
          </a:stretch>
        </p:blipFill>
        <p:spPr>
          <a:xfrm>
            <a:off x="7038728" y="-10224"/>
            <a:ext cx="2764752" cy="2228759"/>
          </a:xfrm>
          <a:prstGeom prst="rect">
            <a:avLst/>
          </a:prstGeom>
        </p:spPr>
      </p:pic>
    </p:spTree>
    <p:extLst>
      <p:ext uri="{BB962C8B-B14F-4D97-AF65-F5344CB8AC3E}">
        <p14:creationId xmlns:p14="http://schemas.microsoft.com/office/powerpoint/2010/main" val="2101501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7513-AF68-A449-968E-55B653CCD75E}"/>
              </a:ext>
            </a:extLst>
          </p:cNvPr>
          <p:cNvSpPr>
            <a:spLocks noGrp="1"/>
          </p:cNvSpPr>
          <p:nvPr>
            <p:ph type="title"/>
          </p:nvPr>
        </p:nvSpPr>
        <p:spPr>
          <a:xfrm>
            <a:off x="664129" y="188410"/>
            <a:ext cx="10515600" cy="944691"/>
          </a:xfrm>
        </p:spPr>
        <p:txBody>
          <a:bodyPr/>
          <a:lstStyle/>
          <a:p>
            <a:r>
              <a:rPr lang="en-US" b="1" dirty="0">
                <a:solidFill>
                  <a:srgbClr val="00B700"/>
                </a:solidFill>
              </a:rPr>
              <a:t>Agenda / </a:t>
            </a:r>
            <a:r>
              <a:rPr lang="en-US" b="1" i="1" dirty="0">
                <a:solidFill>
                  <a:srgbClr val="00B700"/>
                </a:solidFill>
              </a:rPr>
              <a:t>Agenda</a:t>
            </a:r>
            <a:endParaRPr lang="en-US" dirty="0"/>
          </a:p>
        </p:txBody>
      </p:sp>
      <p:sp>
        <p:nvSpPr>
          <p:cNvPr id="3" name="Content Placeholder 2">
            <a:extLst>
              <a:ext uri="{FF2B5EF4-FFF2-40B4-BE49-F238E27FC236}">
                <a16:creationId xmlns:a16="http://schemas.microsoft.com/office/drawing/2014/main" id="{F5535794-AD65-1742-988F-34B845B52641}"/>
              </a:ext>
            </a:extLst>
          </p:cNvPr>
          <p:cNvSpPr>
            <a:spLocks noGrp="1"/>
          </p:cNvSpPr>
          <p:nvPr>
            <p:ph idx="1"/>
          </p:nvPr>
        </p:nvSpPr>
        <p:spPr>
          <a:xfrm>
            <a:off x="520551" y="1124731"/>
            <a:ext cx="11007320" cy="4905813"/>
          </a:xfrm>
        </p:spPr>
        <p:txBody>
          <a:bodyPr>
            <a:normAutofit lnSpcReduction="10000"/>
          </a:bodyPr>
          <a:lstStyle/>
          <a:p>
            <a:pPr>
              <a:tabLst>
                <a:tab pos="10807700" algn="r"/>
              </a:tabLst>
            </a:pPr>
            <a:r>
              <a:rPr lang="en-US" dirty="0"/>
              <a:t>Arrival and Call to Order / </a:t>
            </a:r>
            <a:r>
              <a:rPr lang="en-US" dirty="0" err="1"/>
              <a:t>Bienvenida</a:t>
            </a:r>
            <a:r>
              <a:rPr lang="es-CO" i="1" dirty="0"/>
              <a:t>	</a:t>
            </a:r>
            <a:r>
              <a:rPr lang="es-CO" sz="2400" i="1" dirty="0"/>
              <a:t>Rolando Guzmán</a:t>
            </a:r>
          </a:p>
          <a:p>
            <a:pPr>
              <a:tabLst>
                <a:tab pos="10807700" algn="r"/>
              </a:tabLst>
            </a:pPr>
            <a:r>
              <a:rPr lang="en-US" dirty="0"/>
              <a:t>Housekeeping / </a:t>
            </a:r>
            <a:r>
              <a:rPr lang="en-US" dirty="0" err="1"/>
              <a:t>Orientación</a:t>
            </a:r>
            <a:r>
              <a:rPr lang="en-US" dirty="0"/>
              <a:t>	</a:t>
            </a:r>
            <a:r>
              <a:rPr lang="en-US" sz="2400" i="1" dirty="0" err="1"/>
              <a:t>Azra</a:t>
            </a:r>
            <a:r>
              <a:rPr lang="en-US" sz="2400" i="1" dirty="0"/>
              <a:t> </a:t>
            </a:r>
            <a:r>
              <a:rPr lang="en-US" sz="2400" i="1" dirty="0" err="1"/>
              <a:t>Samiee</a:t>
            </a:r>
            <a:endParaRPr lang="en-US" dirty="0"/>
          </a:p>
          <a:p>
            <a:pPr>
              <a:tabLst>
                <a:tab pos="10807700" algn="r"/>
              </a:tabLst>
            </a:pPr>
            <a:r>
              <a:rPr lang="en-US" dirty="0"/>
              <a:t>Consent Agenda / Agenda </a:t>
            </a:r>
            <a:r>
              <a:rPr lang="en-US" dirty="0" err="1"/>
              <a:t>acordada</a:t>
            </a:r>
            <a:r>
              <a:rPr lang="en-US" i="1" dirty="0"/>
              <a:t>	</a:t>
            </a:r>
            <a:r>
              <a:rPr lang="es-CO" sz="2400" i="1"/>
              <a:t> Rolando Guzmán </a:t>
            </a:r>
          </a:p>
          <a:p>
            <a:pPr>
              <a:tabLst>
                <a:tab pos="10807700" algn="r"/>
              </a:tabLst>
            </a:pPr>
            <a:r>
              <a:rPr lang="en-US"/>
              <a:t>Recent </a:t>
            </a:r>
            <a:r>
              <a:rPr lang="en-US" dirty="0"/>
              <a:t>Highlights / </a:t>
            </a:r>
            <a:r>
              <a:rPr lang="en-US" dirty="0" err="1"/>
              <a:t>Acontecimientos</a:t>
            </a:r>
            <a:r>
              <a:rPr lang="en-US" dirty="0"/>
              <a:t> </a:t>
            </a:r>
            <a:r>
              <a:rPr lang="en-US" dirty="0" err="1"/>
              <a:t>recientes</a:t>
            </a:r>
            <a:r>
              <a:rPr lang="en-US" sz="2400" i="1" dirty="0"/>
              <a:t>	</a:t>
            </a:r>
            <a:r>
              <a:rPr lang="es-CO" sz="2400" i="1" dirty="0"/>
              <a:t> Rolando Guzmán</a:t>
            </a:r>
            <a:endParaRPr lang="en-US" i="1" dirty="0"/>
          </a:p>
          <a:p>
            <a:pPr>
              <a:tabLst>
                <a:tab pos="10807700" algn="r"/>
              </a:tabLst>
            </a:pPr>
            <a:r>
              <a:rPr lang="en-US" dirty="0"/>
              <a:t>Financial Report / Reporte </a:t>
            </a:r>
            <a:r>
              <a:rPr lang="en-US" dirty="0" err="1"/>
              <a:t>Financiero</a:t>
            </a:r>
            <a:r>
              <a:rPr lang="en-US" i="1" dirty="0"/>
              <a:t>	</a:t>
            </a:r>
            <a:r>
              <a:rPr lang="en-US" sz="2400" i="1" dirty="0"/>
              <a:t>Rita </a:t>
            </a:r>
            <a:r>
              <a:rPr lang="en-US" sz="2400" i="1" dirty="0" err="1"/>
              <a:t>Sahu</a:t>
            </a:r>
            <a:endParaRPr lang="en-US" sz="2400" i="1" dirty="0"/>
          </a:p>
          <a:p>
            <a:pPr>
              <a:tabLst>
                <a:tab pos="10807700" algn="r"/>
              </a:tabLst>
            </a:pPr>
            <a:r>
              <a:rPr lang="en-US" sz="2600" dirty="0"/>
              <a:t>Supervisory Comm Report / </a:t>
            </a:r>
            <a:r>
              <a:rPr lang="en-US" dirty="0"/>
              <a:t>Reporte del Comité de Supervisión</a:t>
            </a:r>
            <a:r>
              <a:rPr lang="en-US" sz="2600" i="1" dirty="0"/>
              <a:t>	 </a:t>
            </a:r>
            <a:r>
              <a:rPr lang="en-US" sz="2200" i="1" dirty="0"/>
              <a:t>Paula Lee </a:t>
            </a:r>
            <a:r>
              <a:rPr lang="en-US" sz="2200" i="1" dirty="0" err="1"/>
              <a:t>Poy</a:t>
            </a:r>
            <a:endParaRPr lang="en-US" sz="2200" i="1" dirty="0"/>
          </a:p>
          <a:p>
            <a:pPr>
              <a:tabLst>
                <a:tab pos="10807700" algn="r"/>
              </a:tabLst>
            </a:pPr>
            <a:r>
              <a:rPr lang="en-US" dirty="0"/>
              <a:t>Update from Grow Brooklyn / </a:t>
            </a:r>
            <a:r>
              <a:rPr lang="en-US" dirty="0" err="1"/>
              <a:t>Noticias</a:t>
            </a:r>
            <a:r>
              <a:rPr lang="en-US" dirty="0"/>
              <a:t> de Grow Brooklyn</a:t>
            </a:r>
            <a:r>
              <a:rPr lang="en-US" i="1" dirty="0"/>
              <a:t>	</a:t>
            </a:r>
            <a:r>
              <a:rPr lang="en-US" sz="2400" i="1" dirty="0"/>
              <a:t>Sonya </a:t>
            </a:r>
            <a:r>
              <a:rPr lang="en-US" sz="2400" i="1" dirty="0" err="1"/>
              <a:t>Alonge</a:t>
            </a:r>
            <a:endParaRPr lang="en-US" dirty="0"/>
          </a:p>
          <a:p>
            <a:pPr>
              <a:tabLst>
                <a:tab pos="10807700" algn="r"/>
              </a:tabLst>
            </a:pPr>
            <a:r>
              <a:rPr lang="en-US" dirty="0"/>
              <a:t>Elections / </a:t>
            </a:r>
            <a:r>
              <a:rPr lang="en-US" i="1" dirty="0"/>
              <a:t>Elecciones</a:t>
            </a:r>
            <a:r>
              <a:rPr lang="en-US" sz="2400" i="1" dirty="0"/>
              <a:t>	</a:t>
            </a:r>
            <a:r>
              <a:rPr lang="es-CO" sz="2400" i="1" dirty="0"/>
              <a:t> Rolando Guzmán</a:t>
            </a:r>
            <a:endParaRPr lang="en-US" sz="2400" dirty="0"/>
          </a:p>
          <a:p>
            <a:pPr>
              <a:tabLst>
                <a:tab pos="10807700" algn="r"/>
              </a:tabLst>
            </a:pPr>
            <a:r>
              <a:rPr lang="en-US" dirty="0"/>
              <a:t>Questions from Members/ </a:t>
            </a:r>
            <a:r>
              <a:rPr lang="es-CO" dirty="0"/>
              <a:t>Preguntas de los socios</a:t>
            </a:r>
            <a:r>
              <a:rPr lang="es-CO" sz="2400" i="1" dirty="0"/>
              <a:t>	Samira Rajan</a:t>
            </a:r>
            <a:endParaRPr lang="en-US" sz="2400" dirty="0"/>
          </a:p>
          <a:p>
            <a:pPr>
              <a:tabLst>
                <a:tab pos="10807700" algn="r"/>
              </a:tabLst>
            </a:pPr>
            <a:r>
              <a:rPr lang="en-US" dirty="0"/>
              <a:t>Adjournment / </a:t>
            </a:r>
            <a:r>
              <a:rPr lang="es-CO" dirty="0"/>
              <a:t>Se levanta la sesión</a:t>
            </a:r>
            <a:r>
              <a:rPr lang="es-CO" i="1" dirty="0"/>
              <a:t>	</a:t>
            </a:r>
            <a:r>
              <a:rPr lang="es-CO" sz="2400" i="1" dirty="0"/>
              <a:t> Rolando Guzmán</a:t>
            </a:r>
            <a:endParaRPr lang="en-US" sz="2400" dirty="0"/>
          </a:p>
        </p:txBody>
      </p:sp>
      <p:pic>
        <p:nvPicPr>
          <p:cNvPr id="7" name="Picture 6">
            <a:extLst>
              <a:ext uri="{FF2B5EF4-FFF2-40B4-BE49-F238E27FC236}">
                <a16:creationId xmlns:a16="http://schemas.microsoft.com/office/drawing/2014/main" id="{2F586EA5-C053-4EDC-AC05-D6B48D886B72}"/>
              </a:ext>
            </a:extLst>
          </p:cNvPr>
          <p:cNvPicPr>
            <a:picLocks noChangeAspect="1"/>
          </p:cNvPicPr>
          <p:nvPr/>
        </p:nvPicPr>
        <p:blipFill>
          <a:blip r:embed="rId3"/>
          <a:stretch>
            <a:fillRect/>
          </a:stretch>
        </p:blipFill>
        <p:spPr>
          <a:xfrm>
            <a:off x="9695269" y="6030544"/>
            <a:ext cx="2205788" cy="687687"/>
          </a:xfrm>
          <a:prstGeom prst="rect">
            <a:avLst/>
          </a:prstGeom>
        </p:spPr>
      </p:pic>
    </p:spTree>
    <p:extLst>
      <p:ext uri="{BB962C8B-B14F-4D97-AF65-F5344CB8AC3E}">
        <p14:creationId xmlns:p14="http://schemas.microsoft.com/office/powerpoint/2010/main" val="3893660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7513-AF68-A449-968E-55B653CCD75E}"/>
              </a:ext>
            </a:extLst>
          </p:cNvPr>
          <p:cNvSpPr>
            <a:spLocks noGrp="1"/>
          </p:cNvSpPr>
          <p:nvPr>
            <p:ph type="title"/>
          </p:nvPr>
        </p:nvSpPr>
        <p:spPr>
          <a:xfrm>
            <a:off x="563418" y="237584"/>
            <a:ext cx="9672782" cy="1401890"/>
          </a:xfrm>
        </p:spPr>
        <p:txBody>
          <a:bodyPr>
            <a:normAutofit/>
          </a:bodyPr>
          <a:lstStyle/>
          <a:p>
            <a:r>
              <a:rPr lang="en-US" b="1" dirty="0">
                <a:solidFill>
                  <a:srgbClr val="00B700"/>
                </a:solidFill>
              </a:rPr>
              <a:t>Consent Agenda</a:t>
            </a:r>
            <a:endParaRPr lang="en-US" dirty="0"/>
          </a:p>
        </p:txBody>
      </p:sp>
      <p:sp>
        <p:nvSpPr>
          <p:cNvPr id="9" name="Title 1">
            <a:extLst>
              <a:ext uri="{FF2B5EF4-FFF2-40B4-BE49-F238E27FC236}">
                <a16:creationId xmlns:a16="http://schemas.microsoft.com/office/drawing/2014/main" id="{3913AB88-7F0C-4CD4-80E3-BDA4C52FC87F}"/>
              </a:ext>
            </a:extLst>
          </p:cNvPr>
          <p:cNvSpPr txBox="1">
            <a:spLocks/>
          </p:cNvSpPr>
          <p:nvPr/>
        </p:nvSpPr>
        <p:spPr>
          <a:xfrm>
            <a:off x="563418" y="3639411"/>
            <a:ext cx="5433291" cy="8768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rgbClr val="00B700"/>
                </a:solidFill>
              </a:rPr>
              <a:t>Agenda </a:t>
            </a:r>
            <a:r>
              <a:rPr lang="en-US" b="1" i="1" dirty="0" err="1">
                <a:solidFill>
                  <a:srgbClr val="00B700"/>
                </a:solidFill>
              </a:rPr>
              <a:t>acordada</a:t>
            </a:r>
            <a:endParaRPr lang="en-US" dirty="0"/>
          </a:p>
        </p:txBody>
      </p:sp>
      <p:sp>
        <p:nvSpPr>
          <p:cNvPr id="4" name="Rectangle 3">
            <a:extLst>
              <a:ext uri="{FF2B5EF4-FFF2-40B4-BE49-F238E27FC236}">
                <a16:creationId xmlns:a16="http://schemas.microsoft.com/office/drawing/2014/main" id="{4DEE0F0B-BCB6-4CC2-8823-3796516993DA}"/>
              </a:ext>
            </a:extLst>
          </p:cNvPr>
          <p:cNvSpPr/>
          <p:nvPr/>
        </p:nvSpPr>
        <p:spPr>
          <a:xfrm>
            <a:off x="563418" y="4476635"/>
            <a:ext cx="10297622" cy="189128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a:t>Junta del </a:t>
            </a:r>
            <a:r>
              <a:rPr lang="en-US" sz="2000" dirty="0" err="1"/>
              <a:t>día</a:t>
            </a:r>
            <a:r>
              <a:rPr lang="en-US" sz="2000" dirty="0"/>
              <a:t> – 9/24/2020</a:t>
            </a:r>
          </a:p>
          <a:p>
            <a:pPr marL="285750" indent="-285750">
              <a:lnSpc>
                <a:spcPct val="150000"/>
              </a:lnSpc>
              <a:buFont typeface="Arial" panose="020B0604020202020204" pitchFamily="34" charset="0"/>
              <a:buChar char="•"/>
            </a:pPr>
            <a:r>
              <a:rPr lang="en-US" sz="2000" dirty="0"/>
              <a:t>Informe de </a:t>
            </a:r>
            <a:r>
              <a:rPr lang="en-US" sz="2000" dirty="0" err="1"/>
              <a:t>préstamos</a:t>
            </a:r>
            <a:r>
              <a:rPr lang="en-US" sz="2000" dirty="0"/>
              <a:t> </a:t>
            </a:r>
            <a:r>
              <a:rPr lang="en-US" sz="2000" dirty="0" err="1"/>
              <a:t>morosos</a:t>
            </a:r>
            <a:r>
              <a:rPr lang="en-US" sz="2000" dirty="0"/>
              <a:t> y </a:t>
            </a:r>
            <a:r>
              <a:rPr lang="en-US" sz="2000" dirty="0" err="1"/>
              <a:t>pérdidas</a:t>
            </a:r>
            <a:r>
              <a:rPr lang="en-US" sz="2000" dirty="0"/>
              <a:t> </a:t>
            </a:r>
            <a:r>
              <a:rPr lang="en-US" sz="2000" dirty="0" err="1"/>
              <a:t>en</a:t>
            </a:r>
            <a:r>
              <a:rPr lang="en-US" sz="2000" dirty="0"/>
              <a:t> </a:t>
            </a:r>
            <a:r>
              <a:rPr lang="en-US" sz="2000" dirty="0" err="1"/>
              <a:t>nuestros</a:t>
            </a:r>
            <a:r>
              <a:rPr lang="en-US" sz="2000" dirty="0"/>
              <a:t> </a:t>
            </a:r>
            <a:r>
              <a:rPr lang="en-US" sz="2000" dirty="0" err="1"/>
              <a:t>préstamos</a:t>
            </a:r>
            <a:r>
              <a:rPr lang="en-US" sz="2000" dirty="0"/>
              <a:t>  al 9/30/2020 </a:t>
            </a:r>
          </a:p>
          <a:p>
            <a:pPr marL="285750" indent="-285750">
              <a:lnSpc>
                <a:spcPct val="150000"/>
              </a:lnSpc>
              <a:buFont typeface="Arial" panose="020B0604020202020204" pitchFamily="34" charset="0"/>
              <a:buChar char="•"/>
            </a:pPr>
            <a:r>
              <a:rPr lang="en-US" sz="2000" dirty="0" err="1"/>
              <a:t>Reportes</a:t>
            </a:r>
            <a:r>
              <a:rPr lang="en-US" sz="2000" dirty="0"/>
              <a:t> </a:t>
            </a:r>
            <a:r>
              <a:rPr lang="en-US" sz="2000" dirty="0" err="1"/>
              <a:t>Financieros</a:t>
            </a:r>
            <a:r>
              <a:rPr lang="en-US" sz="2000" dirty="0"/>
              <a:t> al 9/30/2020</a:t>
            </a:r>
          </a:p>
          <a:p>
            <a:pPr marL="285750" indent="-285750">
              <a:lnSpc>
                <a:spcPct val="150000"/>
              </a:lnSpc>
              <a:buFont typeface="Arial" panose="020B0604020202020204" pitchFamily="34" charset="0"/>
              <a:buChar char="•"/>
            </a:pPr>
            <a:r>
              <a:rPr lang="en-US" sz="2000" dirty="0" err="1"/>
              <a:t>Excepciones</a:t>
            </a:r>
            <a:r>
              <a:rPr lang="en-US" sz="2000" dirty="0"/>
              <a:t> </a:t>
            </a:r>
            <a:r>
              <a:rPr lang="en-US" sz="2000" dirty="0" err="1"/>
              <a:t>en</a:t>
            </a:r>
            <a:r>
              <a:rPr lang="en-US" sz="2000" dirty="0"/>
              <a:t> </a:t>
            </a:r>
            <a:r>
              <a:rPr lang="en-US" sz="2000" dirty="0" err="1"/>
              <a:t>préstamos</a:t>
            </a:r>
            <a:endParaRPr lang="en-US" sz="2000" dirty="0"/>
          </a:p>
        </p:txBody>
      </p:sp>
      <p:pic>
        <p:nvPicPr>
          <p:cNvPr id="11" name="Picture 10">
            <a:extLst>
              <a:ext uri="{FF2B5EF4-FFF2-40B4-BE49-F238E27FC236}">
                <a16:creationId xmlns:a16="http://schemas.microsoft.com/office/drawing/2014/main" id="{DD134A92-DB4C-4AA5-BF8D-730877AA910A}"/>
              </a:ext>
            </a:extLst>
          </p:cNvPr>
          <p:cNvPicPr>
            <a:picLocks noChangeAspect="1"/>
          </p:cNvPicPr>
          <p:nvPr/>
        </p:nvPicPr>
        <p:blipFill>
          <a:blip r:embed="rId2"/>
          <a:stretch>
            <a:fillRect/>
          </a:stretch>
        </p:blipFill>
        <p:spPr>
          <a:xfrm>
            <a:off x="9695269" y="6030544"/>
            <a:ext cx="2205788" cy="687687"/>
          </a:xfrm>
          <a:prstGeom prst="rect">
            <a:avLst/>
          </a:prstGeom>
        </p:spPr>
      </p:pic>
      <p:sp>
        <p:nvSpPr>
          <p:cNvPr id="12" name="Rectangle 11">
            <a:extLst>
              <a:ext uri="{FF2B5EF4-FFF2-40B4-BE49-F238E27FC236}">
                <a16:creationId xmlns:a16="http://schemas.microsoft.com/office/drawing/2014/main" id="{32DE5356-6862-4AA0-8743-4F2391DF6E87}"/>
              </a:ext>
            </a:extLst>
          </p:cNvPr>
          <p:cNvSpPr/>
          <p:nvPr/>
        </p:nvSpPr>
        <p:spPr>
          <a:xfrm>
            <a:off x="563418" y="1531054"/>
            <a:ext cx="10297622" cy="189128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a:t>Minutes – 9/24/2020</a:t>
            </a:r>
          </a:p>
          <a:p>
            <a:pPr marL="285750" indent="-285750">
              <a:lnSpc>
                <a:spcPct val="150000"/>
              </a:lnSpc>
              <a:buFont typeface="Arial" panose="020B0604020202020204" pitchFamily="34" charset="0"/>
              <a:buChar char="•"/>
            </a:pPr>
            <a:r>
              <a:rPr lang="en-US" sz="2000" dirty="0"/>
              <a:t>Loan Delinquency &amp; Allowance for Loan Losses for 9/30/2020 </a:t>
            </a:r>
          </a:p>
          <a:p>
            <a:pPr marL="285750" indent="-285750">
              <a:lnSpc>
                <a:spcPct val="150000"/>
              </a:lnSpc>
              <a:buFont typeface="Arial" panose="020B0604020202020204" pitchFamily="34" charset="0"/>
              <a:buChar char="•"/>
            </a:pPr>
            <a:r>
              <a:rPr lang="en-US" sz="2000" dirty="0"/>
              <a:t>Financial Statements for 9/30/2020</a:t>
            </a:r>
          </a:p>
          <a:p>
            <a:pPr marL="285750" indent="-285750">
              <a:lnSpc>
                <a:spcPct val="150000"/>
              </a:lnSpc>
              <a:buFont typeface="Arial" panose="020B0604020202020204" pitchFamily="34" charset="0"/>
              <a:buChar char="•"/>
            </a:pPr>
            <a:r>
              <a:rPr lang="en-US" sz="2000" dirty="0"/>
              <a:t>Loan Exception</a:t>
            </a:r>
          </a:p>
        </p:txBody>
      </p:sp>
    </p:spTree>
    <p:extLst>
      <p:ext uri="{BB962C8B-B14F-4D97-AF65-F5344CB8AC3E}">
        <p14:creationId xmlns:p14="http://schemas.microsoft.com/office/powerpoint/2010/main" val="1124519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7513-AF68-A449-968E-55B653CCD75E}"/>
              </a:ext>
            </a:extLst>
          </p:cNvPr>
          <p:cNvSpPr>
            <a:spLocks noGrp="1"/>
          </p:cNvSpPr>
          <p:nvPr>
            <p:ph type="title"/>
          </p:nvPr>
        </p:nvSpPr>
        <p:spPr>
          <a:xfrm>
            <a:off x="420415" y="-138545"/>
            <a:ext cx="4170058" cy="1221937"/>
          </a:xfrm>
        </p:spPr>
        <p:txBody>
          <a:bodyPr>
            <a:normAutofit/>
          </a:bodyPr>
          <a:lstStyle/>
          <a:p>
            <a:r>
              <a:rPr lang="en-US" sz="4000" b="1" dirty="0">
                <a:solidFill>
                  <a:srgbClr val="00B700"/>
                </a:solidFill>
              </a:rPr>
              <a:t>Recent</a:t>
            </a:r>
            <a:r>
              <a:rPr lang="en-US" sz="4000" b="1" dirty="0"/>
              <a:t> </a:t>
            </a:r>
            <a:r>
              <a:rPr lang="en-US" sz="4000" b="1" dirty="0">
                <a:solidFill>
                  <a:srgbClr val="00B700"/>
                </a:solidFill>
              </a:rPr>
              <a:t>Highlights</a:t>
            </a:r>
          </a:p>
        </p:txBody>
      </p:sp>
      <p:sp>
        <p:nvSpPr>
          <p:cNvPr id="3" name="Content Placeholder 2">
            <a:extLst>
              <a:ext uri="{FF2B5EF4-FFF2-40B4-BE49-F238E27FC236}">
                <a16:creationId xmlns:a16="http://schemas.microsoft.com/office/drawing/2014/main" id="{F5535794-AD65-1742-988F-34B845B52641}"/>
              </a:ext>
            </a:extLst>
          </p:cNvPr>
          <p:cNvSpPr>
            <a:spLocks noGrp="1"/>
          </p:cNvSpPr>
          <p:nvPr>
            <p:ph idx="1"/>
          </p:nvPr>
        </p:nvSpPr>
        <p:spPr>
          <a:xfrm>
            <a:off x="251929" y="890257"/>
            <a:ext cx="5419198" cy="5615317"/>
          </a:xfrm>
        </p:spPr>
        <p:txBody>
          <a:bodyPr>
            <a:normAutofit fontScale="92500" lnSpcReduction="10000"/>
          </a:bodyPr>
          <a:lstStyle/>
          <a:p>
            <a:pPr marL="0" indent="0">
              <a:buNone/>
            </a:pPr>
            <a:r>
              <a:rPr lang="en-US" sz="1700" b="1" dirty="0">
                <a:solidFill>
                  <a:srgbClr val="00B700"/>
                </a:solidFill>
              </a:rPr>
              <a:t>Met 2019 CDFI Fund Goals! </a:t>
            </a:r>
            <a:r>
              <a:rPr lang="en-US" sz="1700" b="1" i="1" dirty="0">
                <a:solidFill>
                  <a:srgbClr val="00B700"/>
                </a:solidFill>
              </a:rPr>
              <a:t>(Dec 2019)</a:t>
            </a:r>
          </a:p>
          <a:p>
            <a:r>
              <a:rPr lang="en-US" sz="1400" dirty="0" err="1"/>
              <a:t>BCoop</a:t>
            </a:r>
            <a:r>
              <a:rPr lang="en-US" sz="1400" dirty="0"/>
              <a:t> originated $13.4 million in new loans and opened 1576 new accounts during 2019.</a:t>
            </a:r>
          </a:p>
          <a:p>
            <a:r>
              <a:rPr lang="en-US" sz="1400" dirty="0"/>
              <a:t>For 2020, we already met the loan goal ($7.2 million in new loans) but not the account goal yet.</a:t>
            </a:r>
          </a:p>
          <a:p>
            <a:r>
              <a:rPr lang="en-US" sz="1400" dirty="0"/>
              <a:t>Just found out we were awarded another CDFI award for $737,000 over 2021-2023!!</a:t>
            </a:r>
          </a:p>
          <a:p>
            <a:pPr marL="0" indent="0">
              <a:buNone/>
            </a:pPr>
            <a:endParaRPr lang="en-US" sz="1400" b="1" dirty="0">
              <a:solidFill>
                <a:srgbClr val="00B700"/>
              </a:solidFill>
            </a:endParaRPr>
          </a:p>
          <a:p>
            <a:pPr marL="0" indent="0">
              <a:buNone/>
            </a:pPr>
            <a:r>
              <a:rPr lang="en-US" sz="1700" b="1" dirty="0">
                <a:solidFill>
                  <a:srgbClr val="00B700"/>
                </a:solidFill>
              </a:rPr>
              <a:t>Merged Good Counsel Federal Credit Union </a:t>
            </a:r>
            <a:r>
              <a:rPr lang="en-US" sz="1700" b="1" i="1" dirty="0">
                <a:solidFill>
                  <a:srgbClr val="00B700"/>
                </a:solidFill>
              </a:rPr>
              <a:t>(Sep 2019)</a:t>
            </a:r>
            <a:endParaRPr lang="en-US" sz="1700" dirty="0"/>
          </a:p>
          <a:p>
            <a:r>
              <a:rPr lang="en-US" sz="1400" dirty="0"/>
              <a:t>Small church on Putnam Avenue in Bed-</a:t>
            </a:r>
            <a:r>
              <a:rPr lang="en-US" sz="1400" dirty="0" err="1"/>
              <a:t>Stuy</a:t>
            </a:r>
            <a:r>
              <a:rPr lang="en-US" sz="1400" dirty="0"/>
              <a:t> with fewer than 200 members.</a:t>
            </a:r>
          </a:p>
          <a:p>
            <a:pPr marL="0" indent="0">
              <a:buNone/>
            </a:pPr>
            <a:endParaRPr lang="en-US" sz="1400" b="1" dirty="0">
              <a:solidFill>
                <a:srgbClr val="00B700"/>
              </a:solidFill>
            </a:endParaRPr>
          </a:p>
          <a:p>
            <a:pPr marL="0" indent="0">
              <a:buNone/>
            </a:pPr>
            <a:r>
              <a:rPr lang="en-US" sz="1700" b="1" dirty="0">
                <a:solidFill>
                  <a:srgbClr val="00B700"/>
                </a:solidFill>
              </a:rPr>
              <a:t>Reached New Members With Tremendous PPP Loan Disbursals </a:t>
            </a:r>
            <a:r>
              <a:rPr lang="en-US" sz="1700" b="1" i="1" dirty="0">
                <a:solidFill>
                  <a:srgbClr val="00B700"/>
                </a:solidFill>
              </a:rPr>
              <a:t>(Apr-May 2020)</a:t>
            </a:r>
            <a:endParaRPr lang="en-US" sz="1700" dirty="0"/>
          </a:p>
          <a:p>
            <a:r>
              <a:rPr lang="en-US" sz="1400" dirty="0"/>
              <a:t>Approved 141 loans for $6 million in less than 6 weeks; 2/3</a:t>
            </a:r>
            <a:r>
              <a:rPr lang="en-US" sz="1400" baseline="30000" dirty="0"/>
              <a:t>rds</a:t>
            </a:r>
            <a:r>
              <a:rPr lang="en-US" sz="1400" dirty="0"/>
              <a:t> were new members; average loan size was $42K.</a:t>
            </a:r>
          </a:p>
          <a:p>
            <a:pPr marL="0" indent="0">
              <a:buNone/>
            </a:pPr>
            <a:endParaRPr lang="en-US" sz="1400" b="1" dirty="0">
              <a:solidFill>
                <a:srgbClr val="00B700"/>
              </a:solidFill>
            </a:endParaRPr>
          </a:p>
          <a:p>
            <a:pPr marL="0" indent="0">
              <a:buNone/>
            </a:pPr>
            <a:r>
              <a:rPr lang="en-US" sz="1700" b="1" dirty="0">
                <a:solidFill>
                  <a:srgbClr val="00B700"/>
                </a:solidFill>
              </a:rPr>
              <a:t>Impact of COVID </a:t>
            </a:r>
            <a:r>
              <a:rPr lang="en-US" sz="1700" b="1" i="1" dirty="0">
                <a:solidFill>
                  <a:srgbClr val="00B700"/>
                </a:solidFill>
              </a:rPr>
              <a:t>(since March 2020)</a:t>
            </a:r>
            <a:endParaRPr lang="en-US" sz="1700" dirty="0"/>
          </a:p>
          <a:p>
            <a:pPr>
              <a:tabLst>
                <a:tab pos="10110788" algn="r"/>
              </a:tabLst>
            </a:pPr>
            <a:r>
              <a:rPr lang="en-US" sz="1400" dirty="0"/>
              <a:t>Reduced Hours </a:t>
            </a:r>
            <a:r>
              <a:rPr lang="en-US" sz="1400" dirty="0">
                <a:sym typeface="Wingdings" panose="05000000000000000000" pitchFamily="2" charset="2"/>
              </a:rPr>
              <a:t>&amp; More Remote Services, yet still growing in membership 	</a:t>
            </a:r>
            <a:endParaRPr lang="en-US" sz="1400" i="1" dirty="0"/>
          </a:p>
          <a:p>
            <a:pPr>
              <a:tabLst>
                <a:tab pos="10174288" algn="r"/>
              </a:tabLst>
            </a:pPr>
            <a:r>
              <a:rPr lang="en-US" sz="1400" dirty="0"/>
              <a:t>Lobby Changes (ex: A</a:t>
            </a:r>
            <a:r>
              <a:rPr lang="en-US" sz="1400" dirty="0">
                <a:sym typeface="Wingdings" panose="05000000000000000000" pitchFamily="2" charset="2"/>
              </a:rPr>
              <a:t>cct Opening by Appt), to reduce congestion </a:t>
            </a:r>
          </a:p>
          <a:p>
            <a:pPr>
              <a:tabLst>
                <a:tab pos="10174288" algn="r"/>
              </a:tabLst>
            </a:pPr>
            <a:r>
              <a:rPr lang="en-US" sz="1400" dirty="0"/>
              <a:t>Larger Potential for Loan Losses </a:t>
            </a:r>
            <a:r>
              <a:rPr lang="en-US" sz="1400" i="1" dirty="0"/>
              <a:t>(see next slide)</a:t>
            </a:r>
            <a:endParaRPr lang="en-US" sz="1400" i="1" dirty="0">
              <a:sym typeface="Wingdings" panose="05000000000000000000" pitchFamily="2" charset="2"/>
            </a:endParaRPr>
          </a:p>
          <a:p>
            <a:endParaRPr lang="en-US" dirty="0"/>
          </a:p>
        </p:txBody>
      </p:sp>
      <p:sp>
        <p:nvSpPr>
          <p:cNvPr id="4" name="Rectangle 3">
            <a:extLst>
              <a:ext uri="{FF2B5EF4-FFF2-40B4-BE49-F238E27FC236}">
                <a16:creationId xmlns:a16="http://schemas.microsoft.com/office/drawing/2014/main" id="{8F40FA2E-8310-478D-9D5E-A7F23F13F8AE}"/>
              </a:ext>
            </a:extLst>
          </p:cNvPr>
          <p:cNvSpPr/>
          <p:nvPr/>
        </p:nvSpPr>
        <p:spPr>
          <a:xfrm>
            <a:off x="5671126" y="890257"/>
            <a:ext cx="6520873" cy="5478423"/>
          </a:xfrm>
          <a:prstGeom prst="rect">
            <a:avLst/>
          </a:prstGeom>
        </p:spPr>
        <p:txBody>
          <a:bodyPr wrap="square">
            <a:spAutoFit/>
          </a:bodyPr>
          <a:lstStyle/>
          <a:p>
            <a:r>
              <a:rPr lang="es-MX" sz="1400" b="1" dirty="0">
                <a:solidFill>
                  <a:srgbClr val="00B700"/>
                </a:solidFill>
              </a:rPr>
              <a:t>Se alcanzó la meta para ganar el fondo CDFI 2019 </a:t>
            </a:r>
            <a:r>
              <a:rPr lang="es-MX" sz="1400" b="1" i="1" dirty="0">
                <a:solidFill>
                  <a:srgbClr val="00B700"/>
                </a:solidFill>
              </a:rPr>
              <a:t>(Dic 2019)</a:t>
            </a:r>
          </a:p>
          <a:p>
            <a:pPr marL="173038" indent="-173038">
              <a:buFont typeface="Arial" panose="020B0604020202020204" pitchFamily="34" charset="0"/>
              <a:buChar char="•"/>
            </a:pPr>
            <a:r>
              <a:rPr lang="es-MX" sz="1400" dirty="0"/>
              <a:t>La Cooperativa hizo nuevos prestamos con valor a $13.4 millones y abrió 1576 cuentas nuevas durante el año 2019.</a:t>
            </a:r>
          </a:p>
          <a:p>
            <a:pPr marL="173038" indent="-173038">
              <a:buFont typeface="Arial" panose="020B0604020202020204" pitchFamily="34" charset="0"/>
              <a:buChar char="•"/>
            </a:pPr>
            <a:r>
              <a:rPr lang="es-MX" sz="1400" dirty="0"/>
              <a:t>Para el 2020, ya llegamos a la meta con $7.2 millones en prestamos nuevos, pero aun no hemos llegado a la meta de apertura de cuentas.</a:t>
            </a:r>
          </a:p>
          <a:p>
            <a:pPr marL="173038" indent="-173038">
              <a:buFont typeface="Arial" panose="020B0604020202020204" pitchFamily="34" charset="0"/>
              <a:buChar char="•"/>
            </a:pPr>
            <a:r>
              <a:rPr lang="es-MX" sz="1400" dirty="0"/>
              <a:t>Nos acabamos de enterar que ganamos un premio del CDFI con un valor de $737,000 mil para usarlo durante los años 2021 al 2023!!</a:t>
            </a:r>
          </a:p>
          <a:p>
            <a:endParaRPr lang="es-MX" sz="1400" b="1" dirty="0">
              <a:solidFill>
                <a:srgbClr val="00B700"/>
              </a:solidFill>
            </a:endParaRPr>
          </a:p>
          <a:p>
            <a:r>
              <a:rPr lang="es-MX" sz="1400" b="1" dirty="0">
                <a:solidFill>
                  <a:srgbClr val="00B700"/>
                </a:solidFill>
              </a:rPr>
              <a:t>Nos fusionamos con Good </a:t>
            </a:r>
            <a:r>
              <a:rPr lang="es-MX" sz="1400" b="1" dirty="0" err="1">
                <a:solidFill>
                  <a:srgbClr val="00B700"/>
                </a:solidFill>
              </a:rPr>
              <a:t>Counsel</a:t>
            </a:r>
            <a:r>
              <a:rPr lang="es-MX" sz="1400" b="1" dirty="0">
                <a:solidFill>
                  <a:srgbClr val="00B700"/>
                </a:solidFill>
              </a:rPr>
              <a:t> Federal </a:t>
            </a:r>
            <a:r>
              <a:rPr lang="es-MX" sz="1400" b="1" dirty="0" err="1">
                <a:solidFill>
                  <a:srgbClr val="00B700"/>
                </a:solidFill>
              </a:rPr>
              <a:t>Credit</a:t>
            </a:r>
            <a:r>
              <a:rPr lang="es-MX" sz="1400" b="1" dirty="0">
                <a:solidFill>
                  <a:srgbClr val="00B700"/>
                </a:solidFill>
              </a:rPr>
              <a:t> </a:t>
            </a:r>
            <a:r>
              <a:rPr lang="es-MX" sz="1400" b="1" dirty="0" err="1">
                <a:solidFill>
                  <a:srgbClr val="00B700"/>
                </a:solidFill>
              </a:rPr>
              <a:t>Union</a:t>
            </a:r>
            <a:r>
              <a:rPr lang="es-MX" sz="1400" b="1" dirty="0">
                <a:solidFill>
                  <a:srgbClr val="00B700"/>
                </a:solidFill>
              </a:rPr>
              <a:t> en Septiembre del 2019</a:t>
            </a:r>
            <a:endParaRPr lang="es-MX" sz="1400" dirty="0"/>
          </a:p>
          <a:p>
            <a:pPr marL="173038" indent="-173038">
              <a:buFont typeface="Arial" panose="020B0604020202020204" pitchFamily="34" charset="0"/>
              <a:buChar char="•"/>
            </a:pPr>
            <a:r>
              <a:rPr lang="es-MX" sz="1400" dirty="0"/>
              <a:t>Good </a:t>
            </a:r>
            <a:r>
              <a:rPr lang="es-MX" sz="1400" dirty="0" err="1"/>
              <a:t>Counsel</a:t>
            </a:r>
            <a:r>
              <a:rPr lang="es-MX" sz="1400" dirty="0"/>
              <a:t> Federal </a:t>
            </a:r>
            <a:r>
              <a:rPr lang="es-MX" sz="1400" dirty="0" err="1"/>
              <a:t>Credit</a:t>
            </a:r>
            <a:r>
              <a:rPr lang="es-MX" sz="1400" dirty="0"/>
              <a:t> </a:t>
            </a:r>
            <a:r>
              <a:rPr lang="es-MX" sz="1400" dirty="0" err="1"/>
              <a:t>Union</a:t>
            </a:r>
            <a:r>
              <a:rPr lang="es-MX" sz="1400" dirty="0"/>
              <a:t> es una iglesia pequeña en la </a:t>
            </a:r>
            <a:r>
              <a:rPr lang="es-MX" sz="1400"/>
              <a:t>Avenida Putnam </a:t>
            </a:r>
            <a:r>
              <a:rPr lang="es-MX" sz="1400" dirty="0"/>
              <a:t>en el vecindario </a:t>
            </a:r>
            <a:r>
              <a:rPr lang="es-MX" sz="1400" dirty="0" err="1"/>
              <a:t>Bed-Stuy</a:t>
            </a:r>
            <a:r>
              <a:rPr lang="es-MX" sz="1400" dirty="0"/>
              <a:t> con menos de 200 socios.</a:t>
            </a:r>
          </a:p>
          <a:p>
            <a:endParaRPr lang="es-MX" sz="1400" b="1" dirty="0">
              <a:solidFill>
                <a:srgbClr val="00B700"/>
              </a:solidFill>
            </a:endParaRPr>
          </a:p>
          <a:p>
            <a:r>
              <a:rPr lang="es-MX" sz="1400" b="1" dirty="0">
                <a:solidFill>
                  <a:srgbClr val="00B700"/>
                </a:solidFill>
              </a:rPr>
              <a:t>Abrimos cuentas nuevas al participar con los prestamos PPP con mucho éxito durante los meses de Abril y Mayo del 2020</a:t>
            </a:r>
            <a:endParaRPr lang="es-MX" sz="1400" dirty="0"/>
          </a:p>
          <a:p>
            <a:pPr marL="173038" indent="-173038">
              <a:buFont typeface="Arial" panose="020B0604020202020204" pitchFamily="34" charset="0"/>
              <a:buChar char="•"/>
            </a:pPr>
            <a:r>
              <a:rPr lang="es-MX" sz="1400" dirty="0"/>
              <a:t>Aprobamos 141 prestamos valuados en $6 millones de dólares en menos de 6 semanas; dos tercios de estos prestamos fueron a socios nuevos. </a:t>
            </a:r>
          </a:p>
          <a:p>
            <a:pPr marL="173038" indent="-173038">
              <a:buFont typeface="Arial" panose="020B0604020202020204" pitchFamily="34" charset="0"/>
              <a:buChar char="•"/>
            </a:pPr>
            <a:r>
              <a:rPr lang="es-MX" sz="1400" dirty="0"/>
              <a:t>El promedio del valor del préstamo fue de $42 mil dólares.</a:t>
            </a:r>
          </a:p>
          <a:p>
            <a:endParaRPr lang="es-MX" sz="1400" b="1" dirty="0">
              <a:solidFill>
                <a:srgbClr val="00B700"/>
              </a:solidFill>
            </a:endParaRPr>
          </a:p>
          <a:p>
            <a:r>
              <a:rPr lang="es-MX" sz="1400" b="1" dirty="0">
                <a:solidFill>
                  <a:srgbClr val="00B700"/>
                </a:solidFill>
              </a:rPr>
              <a:t>Impacto por la pandemia COVID desde Marzo 2020</a:t>
            </a:r>
            <a:endParaRPr lang="es-MX" sz="1400" dirty="0"/>
          </a:p>
          <a:p>
            <a:pPr marL="173038" indent="-173038">
              <a:buFont typeface="Arial" panose="020B0604020202020204" pitchFamily="34" charset="0"/>
              <a:buChar char="•"/>
              <a:tabLst>
                <a:tab pos="10110788" algn="r"/>
              </a:tabLst>
            </a:pPr>
            <a:r>
              <a:rPr lang="es-MX" sz="1400" dirty="0"/>
              <a:t>Horas de oficina reducidas, más servicios remotos y aun así creciendo nuestra membresía</a:t>
            </a:r>
            <a:r>
              <a:rPr lang="es-MX" sz="1400" dirty="0">
                <a:sym typeface="Wingdings" panose="05000000000000000000" pitchFamily="2" charset="2"/>
              </a:rPr>
              <a:t>.</a:t>
            </a:r>
          </a:p>
          <a:p>
            <a:pPr marL="173038" indent="-173038">
              <a:buFont typeface="Arial" panose="020B0604020202020204" pitchFamily="34" charset="0"/>
              <a:buChar char="•"/>
              <a:tabLst>
                <a:tab pos="10110788" algn="r"/>
              </a:tabLst>
            </a:pPr>
            <a:r>
              <a:rPr lang="es-MX" sz="1400" dirty="0"/>
              <a:t>Hemos hecho cambios en nuestro lobby para reducir la congestión. Se abren cuentas solo con cita, por ejemplo.</a:t>
            </a:r>
            <a:r>
              <a:rPr lang="es-MX" sz="1400" dirty="0">
                <a:sym typeface="Wingdings" panose="05000000000000000000" pitchFamily="2" charset="2"/>
              </a:rPr>
              <a:t> </a:t>
            </a:r>
          </a:p>
          <a:p>
            <a:pPr marL="173038" indent="-173038">
              <a:buFont typeface="Arial" panose="020B0604020202020204" pitchFamily="34" charset="0"/>
              <a:buChar char="•"/>
              <a:tabLst>
                <a:tab pos="10174288" algn="r"/>
              </a:tabLst>
            </a:pPr>
            <a:r>
              <a:rPr lang="es-MX" sz="1400" dirty="0"/>
              <a:t>Hay una gran posibilidad de que tengamos pérdidas con los préstamos (ver siguiente lamina.)</a:t>
            </a:r>
          </a:p>
        </p:txBody>
      </p:sp>
      <p:sp>
        <p:nvSpPr>
          <p:cNvPr id="6" name="Title 1">
            <a:extLst>
              <a:ext uri="{FF2B5EF4-FFF2-40B4-BE49-F238E27FC236}">
                <a16:creationId xmlns:a16="http://schemas.microsoft.com/office/drawing/2014/main" id="{E13BB4BD-0D47-49DA-89ED-2ABB11682C93}"/>
              </a:ext>
            </a:extLst>
          </p:cNvPr>
          <p:cNvSpPr txBox="1">
            <a:spLocks/>
          </p:cNvSpPr>
          <p:nvPr/>
        </p:nvSpPr>
        <p:spPr>
          <a:xfrm>
            <a:off x="5971468" y="-150609"/>
            <a:ext cx="5795659" cy="1221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a:solidFill>
                  <a:srgbClr val="00B700"/>
                </a:solidFill>
              </a:rPr>
              <a:t>Acontecimientos</a:t>
            </a:r>
            <a:r>
              <a:rPr lang="en-US" sz="4000" b="1" dirty="0">
                <a:solidFill>
                  <a:srgbClr val="00B700"/>
                </a:solidFill>
              </a:rPr>
              <a:t> </a:t>
            </a:r>
            <a:r>
              <a:rPr lang="en-US" sz="4000" b="1" dirty="0" err="1">
                <a:solidFill>
                  <a:srgbClr val="00B700"/>
                </a:solidFill>
              </a:rPr>
              <a:t>Recientes</a:t>
            </a:r>
            <a:endParaRPr lang="en-US" sz="4000" b="1" dirty="0">
              <a:solidFill>
                <a:srgbClr val="00B700"/>
              </a:solidFill>
            </a:endParaRPr>
          </a:p>
        </p:txBody>
      </p:sp>
    </p:spTree>
    <p:extLst>
      <p:ext uri="{BB962C8B-B14F-4D97-AF65-F5344CB8AC3E}">
        <p14:creationId xmlns:p14="http://schemas.microsoft.com/office/powerpoint/2010/main" val="205033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BBC56E0-43B1-BD43-894B-FA3F5270BB4A}"/>
              </a:ext>
            </a:extLst>
          </p:cNvPr>
          <p:cNvGraphicFramePr>
            <a:graphicFrameLocks noGrp="1"/>
          </p:cNvGraphicFramePr>
          <p:nvPr>
            <p:ph idx="1"/>
            <p:extLst>
              <p:ext uri="{D42A27DB-BD31-4B8C-83A1-F6EECF244321}">
                <p14:modId xmlns:p14="http://schemas.microsoft.com/office/powerpoint/2010/main" val="1890154491"/>
              </p:ext>
            </p:extLst>
          </p:nvPr>
        </p:nvGraphicFramePr>
        <p:xfrm>
          <a:off x="-9234" y="120073"/>
          <a:ext cx="5434674" cy="6507119"/>
        </p:xfrm>
        <a:graphic>
          <a:graphicData uri="http://schemas.openxmlformats.org/drawingml/2006/table">
            <a:tbl>
              <a:tblPr>
                <a:noFill/>
                <a:tableStyleId>{5C22544A-7EE6-4342-B048-85BDC9FD1C3A}</a:tableStyleId>
              </a:tblPr>
              <a:tblGrid>
                <a:gridCol w="3089768">
                  <a:extLst>
                    <a:ext uri="{9D8B030D-6E8A-4147-A177-3AD203B41FA5}">
                      <a16:colId xmlns:a16="http://schemas.microsoft.com/office/drawing/2014/main" val="2851713197"/>
                    </a:ext>
                  </a:extLst>
                </a:gridCol>
                <a:gridCol w="1180315">
                  <a:extLst>
                    <a:ext uri="{9D8B030D-6E8A-4147-A177-3AD203B41FA5}">
                      <a16:colId xmlns:a16="http://schemas.microsoft.com/office/drawing/2014/main" val="2753923645"/>
                    </a:ext>
                  </a:extLst>
                </a:gridCol>
                <a:gridCol w="1164591">
                  <a:extLst>
                    <a:ext uri="{9D8B030D-6E8A-4147-A177-3AD203B41FA5}">
                      <a16:colId xmlns:a16="http://schemas.microsoft.com/office/drawing/2014/main" val="3356793527"/>
                    </a:ext>
                  </a:extLst>
                </a:gridCol>
              </a:tblGrid>
              <a:tr h="570807">
                <a:tc gridSpan="3">
                  <a:txBody>
                    <a:bodyPr/>
                    <a:lstStyle/>
                    <a:p>
                      <a:pPr marL="0" marR="0" lvl="1" indent="0" algn="l" defTabSz="914400" rtl="0" eaLnBrk="1" fontAlgn="b" latinLnBrk="0" hangingPunct="1">
                        <a:lnSpc>
                          <a:spcPct val="100000"/>
                        </a:lnSpc>
                        <a:spcBef>
                          <a:spcPts val="0"/>
                        </a:spcBef>
                        <a:spcAft>
                          <a:spcPts val="0"/>
                        </a:spcAft>
                        <a:buClrTx/>
                        <a:buSzTx/>
                        <a:buFontTx/>
                        <a:buNone/>
                        <a:tabLst/>
                        <a:defRPr/>
                      </a:pPr>
                      <a:r>
                        <a:rPr lang="en-US" sz="2400" b="1" i="0" u="none" strike="noStrike" dirty="0">
                          <a:solidFill>
                            <a:srgbClr val="00B700"/>
                          </a:solidFill>
                          <a:effectLst/>
                          <a:latin typeface="Calibri" panose="020F0502020204030204" pitchFamily="34" charset="0"/>
                          <a:cs typeface="Calibri" panose="020F0502020204030204" pitchFamily="34" charset="0"/>
                        </a:rPr>
                        <a:t>Loan Portfolio June 30 2020</a:t>
                      </a:r>
                    </a:p>
                  </a:txBody>
                  <a:tcPr marL="133887" marR="6973" marT="66944" marB="66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dirty="0"/>
                    </a:p>
                  </a:txBody>
                  <a:tcPr marL="133887" marR="6973" marT="66944" marB="66944" anchor="b">
                    <a:lnL w="9525" cap="flat" cmpd="sng" algn="ctr">
                      <a:solidFill>
                        <a:srgbClr val="D8DEDC"/>
                      </a:solidFill>
                      <a:prstDash val="solid"/>
                      <a:round/>
                      <a:headEnd type="none" w="med" len="med"/>
                      <a:tailEnd type="none" w="med" len="med"/>
                    </a:lnL>
                    <a:lnR w="9525" cap="flat" cmpd="sng" algn="ctr">
                      <a:solidFill>
                        <a:srgbClr val="D8DEDC"/>
                      </a:solidFill>
                      <a:prstDash val="solid"/>
                      <a:round/>
                      <a:headEnd type="none" w="med" len="med"/>
                      <a:tailEnd type="none" w="med" len="med"/>
                    </a:lnR>
                    <a:lnT w="9525" cap="flat" cmpd="sng" algn="ctr">
                      <a:solidFill>
                        <a:srgbClr val="D8DEDC"/>
                      </a:solidFill>
                      <a:prstDash val="solid"/>
                    </a:lnT>
                    <a:lnB w="9525" cap="flat" cmpd="sng" algn="ctr">
                      <a:solidFill>
                        <a:srgbClr val="D8DEDC"/>
                      </a:solidFill>
                      <a:prstDash val="solid"/>
                      <a:round/>
                      <a:headEnd type="none" w="med" len="med"/>
                      <a:tailEnd type="none" w="med" len="med"/>
                    </a:lnB>
                    <a:noFill/>
                  </a:tcPr>
                </a:tc>
                <a:tc hMerge="1">
                  <a:txBody>
                    <a:bodyPr/>
                    <a:lstStyle/>
                    <a:p>
                      <a:endParaRPr lang="en-US" dirty="0"/>
                    </a:p>
                  </a:txBody>
                  <a:tcPr marL="133887" marR="6973" marT="66944" marB="66944" anchor="b">
                    <a:lnL w="9525" cap="flat" cmpd="sng" algn="ctr">
                      <a:solidFill>
                        <a:srgbClr val="D8DEDC"/>
                      </a:solidFill>
                      <a:prstDash val="solid"/>
                      <a:round/>
                      <a:headEnd type="none" w="med" len="med"/>
                      <a:tailEnd type="none" w="med" len="me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round/>
                      <a:headEnd type="none" w="med" len="med"/>
                      <a:tailEnd type="none" w="med" len="med"/>
                    </a:lnB>
                    <a:noFill/>
                  </a:tcPr>
                </a:tc>
                <a:extLst>
                  <a:ext uri="{0D108BD9-81ED-4DB2-BD59-A6C34878D82A}">
                    <a16:rowId xmlns:a16="http://schemas.microsoft.com/office/drawing/2014/main" val="2469511989"/>
                  </a:ext>
                </a:extLst>
              </a:tr>
              <a:tr h="640080">
                <a:tc>
                  <a:txBody>
                    <a:bodyPr/>
                    <a:lstStyle/>
                    <a:p>
                      <a:pPr marL="0" marR="0" lvl="1" indent="0" algn="l" defTabSz="914400" rtl="0" eaLnBrk="1" fontAlgn="b" latinLnBrk="0" hangingPunct="1">
                        <a:lnSpc>
                          <a:spcPct val="100000"/>
                        </a:lnSpc>
                        <a:spcBef>
                          <a:spcPts val="0"/>
                        </a:spcBef>
                        <a:spcAft>
                          <a:spcPts val="0"/>
                        </a:spcAft>
                        <a:buClrTx/>
                        <a:buSzTx/>
                        <a:buFontTx/>
                        <a:buNone/>
                        <a:tabLst/>
                        <a:defRPr/>
                      </a:pPr>
                      <a:endParaRPr lang="en-US" sz="2000" b="1" i="0" u="none" strike="noStrike" dirty="0">
                        <a:solidFill>
                          <a:srgbClr val="00B700"/>
                        </a:solidFill>
                        <a:effectLst/>
                        <a:latin typeface="Calibri" panose="020F0502020204030204" pitchFamily="34" charset="0"/>
                        <a:cs typeface="Calibri" panose="020F0502020204030204" pitchFamily="34" charset="0"/>
                      </a:endParaRPr>
                    </a:p>
                  </a:txBody>
                  <a:tcPr marL="133887" marR="6973" marT="66944" marB="66944">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r" fontAlgn="b"/>
                      <a:r>
                        <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rPr>
                        <a:t>Outstanding Balance</a:t>
                      </a:r>
                    </a:p>
                  </a:txBody>
                  <a:tcPr marL="133887" marR="6973" marT="66944" marB="66944">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rPr>
                        <a:t>% Balance Modified</a:t>
                      </a:r>
                    </a:p>
                  </a:txBody>
                  <a:tcPr marL="133887" marR="6973" marT="66944" marB="66944">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3353320"/>
                  </a:ext>
                </a:extLst>
              </a:tr>
              <a:tr h="463310">
                <a:tc>
                  <a:txBody>
                    <a:bodyPr/>
                    <a:lstStyle/>
                    <a:p>
                      <a:pPr marL="60325" lvl="1" indent="0" algn="l" fontAlgn="b"/>
                      <a:r>
                        <a:rPr lang="en-US" sz="1400" u="none" strike="noStrike" dirty="0">
                          <a:solidFill>
                            <a:schemeClr val="tx1">
                              <a:lumMod val="75000"/>
                              <a:lumOff val="25000"/>
                            </a:schemeClr>
                          </a:solidFill>
                          <a:effectLst/>
                          <a:latin typeface="+mn-lt"/>
                          <a:cs typeface="Calibri" panose="020F0502020204030204" pitchFamily="34" charset="0"/>
                        </a:rPr>
                        <a:t>mortgage loans</a:t>
                      </a:r>
                      <a:endParaRPr lang="en-US" sz="1400" b="0" i="0" u="none" strike="noStrike" dirty="0">
                        <a:solidFill>
                          <a:schemeClr val="tx1">
                            <a:lumMod val="75000"/>
                            <a:lumOff val="25000"/>
                          </a:schemeClr>
                        </a:solidFill>
                        <a:effectLst/>
                        <a:latin typeface="+mn-lt"/>
                        <a:cs typeface="Calibri" panose="020F0502020204030204" pitchFamily="34" charset="0"/>
                      </a:endParaRPr>
                    </a:p>
                  </a:txBody>
                  <a:tcPr marL="133887" marR="6973" marT="66944" marB="66944" anchor="b">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400" u="none" strike="noStrike" dirty="0">
                          <a:solidFill>
                            <a:schemeClr val="tx1">
                              <a:lumMod val="75000"/>
                              <a:lumOff val="25000"/>
                            </a:schemeClr>
                          </a:solidFill>
                          <a:effectLst/>
                          <a:latin typeface="+mn-lt"/>
                          <a:cs typeface="Calibri" panose="020F0502020204030204" pitchFamily="34" charset="0"/>
                        </a:rPr>
                        <a:t>$16,452,718</a:t>
                      </a:r>
                      <a:endParaRPr lang="en-US" sz="1400" b="0" i="0" u="none" strike="noStrike" dirty="0">
                        <a:solidFill>
                          <a:schemeClr val="tx1">
                            <a:lumMod val="75000"/>
                            <a:lumOff val="25000"/>
                          </a:schemeClr>
                        </a:solidFill>
                        <a:effectLst/>
                        <a:latin typeface="+mn-lt"/>
                        <a:cs typeface="Calibri" panose="020F0502020204030204" pitchFamily="34" charset="0"/>
                      </a:endParaRPr>
                    </a:p>
                  </a:txBody>
                  <a:tcPr marL="133887" marR="6973" marT="66944" marB="66944" anchor="b">
                    <a:lnL w="9525" cap="flat" cmpd="sng" algn="ctr">
                      <a:noFill/>
                      <a:prstDash val="soli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chemeClr val="tx1">
                              <a:lumMod val="75000"/>
                              <a:lumOff val="25000"/>
                            </a:schemeClr>
                          </a:solidFill>
                          <a:effectLst/>
                          <a:latin typeface="+mn-lt"/>
                          <a:cs typeface="Calibri" panose="020F0502020204030204" pitchFamily="34" charset="0"/>
                        </a:rPr>
                        <a:t>47%</a:t>
                      </a:r>
                    </a:p>
                  </a:txBody>
                  <a:tcPr marL="133887" marR="6973" marT="66944" marB="66944" anchor="b">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92009547"/>
                  </a:ext>
                </a:extLst>
              </a:tr>
              <a:tr h="521368">
                <a:tc>
                  <a:txBody>
                    <a:bodyPr/>
                    <a:lstStyle/>
                    <a:p>
                      <a:pPr marL="60325" lvl="1" indent="0" algn="l" fontAlgn="b"/>
                      <a:r>
                        <a:rPr lang="en-US" sz="1400" u="none" strike="noStrike" dirty="0">
                          <a:solidFill>
                            <a:schemeClr val="tx1">
                              <a:lumMod val="75000"/>
                              <a:lumOff val="25000"/>
                            </a:schemeClr>
                          </a:solidFill>
                          <a:effectLst/>
                          <a:latin typeface="+mn-lt"/>
                          <a:cs typeface="Calibri" panose="020F0502020204030204" pitchFamily="34" charset="0"/>
                        </a:rPr>
                        <a:t>business loans, less than $100,000</a:t>
                      </a:r>
                      <a:endParaRPr lang="en-US" sz="1400" b="0" i="0" u="none" strike="noStrike" dirty="0">
                        <a:solidFill>
                          <a:schemeClr val="tx1">
                            <a:lumMod val="75000"/>
                            <a:lumOff val="25000"/>
                          </a:schemeClr>
                        </a:solidFill>
                        <a:effectLst/>
                        <a:latin typeface="+mn-lt"/>
                        <a:cs typeface="Calibri" panose="020F0502020204030204" pitchFamily="34" charset="0"/>
                      </a:endParaRPr>
                    </a:p>
                  </a:txBody>
                  <a:tcPr marL="133887" marR="6973" marT="66944" marB="66944" anchor="b">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r" fontAlgn="b"/>
                      <a:r>
                        <a:rPr lang="en-US" sz="1400" u="none" strike="noStrike" dirty="0">
                          <a:solidFill>
                            <a:schemeClr val="tx1">
                              <a:lumMod val="75000"/>
                              <a:lumOff val="25000"/>
                            </a:schemeClr>
                          </a:solidFill>
                          <a:effectLst/>
                          <a:latin typeface="+mn-lt"/>
                          <a:cs typeface="Calibri" panose="020F0502020204030204" pitchFamily="34" charset="0"/>
                        </a:rPr>
                        <a:t>$1,781,435</a:t>
                      </a:r>
                      <a:endParaRPr lang="en-US" sz="1400" b="0" i="0" u="none" strike="noStrike" dirty="0">
                        <a:solidFill>
                          <a:schemeClr val="tx1">
                            <a:lumMod val="75000"/>
                            <a:lumOff val="25000"/>
                          </a:schemeClr>
                        </a:solidFill>
                        <a:effectLst/>
                        <a:latin typeface="+mn-lt"/>
                        <a:cs typeface="Calibri" panose="020F0502020204030204" pitchFamily="34" charset="0"/>
                      </a:endParaRPr>
                    </a:p>
                  </a:txBody>
                  <a:tcPr marL="133887" marR="6973" marT="66944" marB="66944"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lumMod val="75000"/>
                              <a:lumOff val="25000"/>
                            </a:schemeClr>
                          </a:solidFill>
                          <a:effectLst/>
                          <a:latin typeface="+mn-lt"/>
                          <a:cs typeface="Calibri" panose="020F0502020204030204" pitchFamily="34" charset="0"/>
                        </a:rPr>
                        <a:t>27%</a:t>
                      </a:r>
                    </a:p>
                  </a:txBody>
                  <a:tcPr marL="133887" marR="6973" marT="66944" marB="66944" anchor="b">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9366503"/>
                  </a:ext>
                </a:extLst>
              </a:tr>
              <a:tr h="463310">
                <a:tc>
                  <a:txBody>
                    <a:bodyPr/>
                    <a:lstStyle/>
                    <a:p>
                      <a:pPr marL="60325" lvl="1" indent="0" algn="l" fontAlgn="b"/>
                      <a:r>
                        <a:rPr lang="en-US" sz="1400" u="none" strike="noStrike" dirty="0">
                          <a:solidFill>
                            <a:schemeClr val="tx1">
                              <a:lumMod val="75000"/>
                              <a:lumOff val="25000"/>
                            </a:schemeClr>
                          </a:solidFill>
                          <a:effectLst/>
                          <a:latin typeface="+mn-lt"/>
                          <a:cs typeface="Calibri" panose="020F0502020204030204" pitchFamily="34" charset="0"/>
                        </a:rPr>
                        <a:t>unsecured loans or credit cards</a:t>
                      </a:r>
                      <a:endParaRPr lang="en-US" sz="1400" b="0" i="0" u="none" strike="noStrike" dirty="0">
                        <a:solidFill>
                          <a:schemeClr val="tx1">
                            <a:lumMod val="75000"/>
                            <a:lumOff val="25000"/>
                          </a:schemeClr>
                        </a:solidFill>
                        <a:effectLst/>
                        <a:latin typeface="+mn-lt"/>
                        <a:cs typeface="Calibri" panose="020F0502020204030204" pitchFamily="34" charset="0"/>
                      </a:endParaRPr>
                    </a:p>
                  </a:txBody>
                  <a:tcPr marL="133887" marR="6973" marT="66944" marB="66944" anchor="b">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400" u="none" strike="noStrike" dirty="0">
                          <a:solidFill>
                            <a:schemeClr val="tx1">
                              <a:lumMod val="75000"/>
                              <a:lumOff val="25000"/>
                            </a:schemeClr>
                          </a:solidFill>
                          <a:effectLst/>
                          <a:latin typeface="+mn-lt"/>
                          <a:cs typeface="Calibri" panose="020F0502020204030204" pitchFamily="34" charset="0"/>
                        </a:rPr>
                        <a:t>$1,681,204</a:t>
                      </a:r>
                      <a:endParaRPr lang="en-US" sz="1400" b="0" i="0" u="none" strike="noStrike" dirty="0">
                        <a:solidFill>
                          <a:schemeClr val="tx1">
                            <a:lumMod val="75000"/>
                            <a:lumOff val="25000"/>
                          </a:schemeClr>
                        </a:solidFill>
                        <a:effectLst/>
                        <a:latin typeface="+mn-lt"/>
                        <a:cs typeface="Calibri" panose="020F0502020204030204" pitchFamily="34" charset="0"/>
                      </a:endParaRPr>
                    </a:p>
                  </a:txBody>
                  <a:tcPr marL="133887" marR="6973" marT="66944" marB="66944" anchor="b">
                    <a:lnL w="9525" cap="flat" cmpd="sng" algn="ctr">
                      <a:noFill/>
                      <a:prstDash val="solid"/>
                    </a:lnL>
                    <a:lnR w="9525"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chemeClr val="tx1">
                              <a:lumMod val="75000"/>
                              <a:lumOff val="25000"/>
                            </a:schemeClr>
                          </a:solidFill>
                          <a:effectLst/>
                          <a:latin typeface="+mn-lt"/>
                          <a:cs typeface="Calibri" panose="020F0502020204030204" pitchFamily="34" charset="0"/>
                        </a:rPr>
                        <a:t>32%</a:t>
                      </a:r>
                    </a:p>
                  </a:txBody>
                  <a:tcPr marL="133887" marR="6973" marT="66944" marB="66944" anchor="b">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23593927"/>
                  </a:ext>
                </a:extLst>
              </a:tr>
              <a:tr h="521368">
                <a:tc>
                  <a:txBody>
                    <a:bodyPr/>
                    <a:lstStyle/>
                    <a:p>
                      <a:pPr marL="60325" lvl="1" indent="0" algn="l" fontAlgn="b"/>
                      <a:r>
                        <a:rPr lang="en-US" sz="1400" u="none" strike="noStrike" dirty="0">
                          <a:solidFill>
                            <a:schemeClr val="tx1">
                              <a:lumMod val="75000"/>
                              <a:lumOff val="25000"/>
                            </a:schemeClr>
                          </a:solidFill>
                          <a:effectLst/>
                          <a:latin typeface="+mn-lt"/>
                          <a:cs typeface="Calibri" panose="020F0502020204030204" pitchFamily="34" charset="0"/>
                        </a:rPr>
                        <a:t>loans for cooperative apartments</a:t>
                      </a:r>
                      <a:endParaRPr lang="en-US" sz="1400" b="0" i="0" u="none" strike="noStrike" dirty="0">
                        <a:solidFill>
                          <a:schemeClr val="tx1">
                            <a:lumMod val="75000"/>
                            <a:lumOff val="25000"/>
                          </a:schemeClr>
                        </a:solidFill>
                        <a:effectLst/>
                        <a:latin typeface="+mn-lt"/>
                        <a:cs typeface="Calibri" panose="020F0502020204030204" pitchFamily="34" charset="0"/>
                      </a:endParaRPr>
                    </a:p>
                  </a:txBody>
                  <a:tcPr marL="133887" marR="6973" marT="66944" marB="66944" anchor="b">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r" fontAlgn="b"/>
                      <a:r>
                        <a:rPr lang="en-US" sz="1400" u="none" strike="noStrike" dirty="0">
                          <a:solidFill>
                            <a:schemeClr val="tx1">
                              <a:lumMod val="75000"/>
                              <a:lumOff val="25000"/>
                            </a:schemeClr>
                          </a:solidFill>
                          <a:effectLst/>
                          <a:latin typeface="+mn-lt"/>
                          <a:cs typeface="Calibri" panose="020F0502020204030204" pitchFamily="34" charset="0"/>
                        </a:rPr>
                        <a:t>$1,133,759</a:t>
                      </a:r>
                      <a:endParaRPr lang="en-US" sz="1400" b="0" i="0" u="none" strike="noStrike" dirty="0">
                        <a:solidFill>
                          <a:schemeClr val="tx1">
                            <a:lumMod val="75000"/>
                            <a:lumOff val="25000"/>
                          </a:schemeClr>
                        </a:solidFill>
                        <a:effectLst/>
                        <a:latin typeface="+mn-lt"/>
                        <a:cs typeface="Calibri" panose="020F0502020204030204" pitchFamily="34" charset="0"/>
                      </a:endParaRPr>
                    </a:p>
                  </a:txBody>
                  <a:tcPr marL="133887" marR="6973" marT="66944" marB="66944" anchor="b">
                    <a:lnL w="9525" cap="flat" cmpd="sng" algn="ctr">
                      <a:noFill/>
                      <a:prstDash val="solid"/>
                    </a:lnL>
                    <a:lnR w="9525"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lumMod val="75000"/>
                              <a:lumOff val="25000"/>
                            </a:schemeClr>
                          </a:solidFill>
                          <a:effectLst/>
                          <a:latin typeface="+mn-lt"/>
                          <a:cs typeface="Calibri" panose="020F0502020204030204" pitchFamily="34" charset="0"/>
                        </a:rPr>
                        <a:t>8%</a:t>
                      </a:r>
                    </a:p>
                  </a:txBody>
                  <a:tcPr marL="133887" marR="6973" marT="66944" marB="66944" anchor="b">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7389317"/>
                  </a:ext>
                </a:extLst>
              </a:tr>
              <a:tr h="463310">
                <a:tc>
                  <a:txBody>
                    <a:bodyPr/>
                    <a:lstStyle/>
                    <a:p>
                      <a:pPr marL="60325" lvl="1" indent="0" algn="l" fontAlgn="b"/>
                      <a:r>
                        <a:rPr lang="en-US" sz="1400" u="none" strike="noStrike" dirty="0">
                          <a:solidFill>
                            <a:schemeClr val="tx1">
                              <a:lumMod val="75000"/>
                              <a:lumOff val="25000"/>
                            </a:schemeClr>
                          </a:solidFill>
                          <a:effectLst/>
                          <a:latin typeface="+mn-lt"/>
                          <a:cs typeface="Calibri" panose="020F0502020204030204" pitchFamily="34" charset="0"/>
                        </a:rPr>
                        <a:t>secured loans or credit cards</a:t>
                      </a:r>
                      <a:endParaRPr lang="en-US" sz="1400" b="0" i="0" u="none" strike="noStrike" dirty="0">
                        <a:solidFill>
                          <a:schemeClr val="tx1">
                            <a:lumMod val="75000"/>
                            <a:lumOff val="25000"/>
                          </a:schemeClr>
                        </a:solidFill>
                        <a:effectLst/>
                        <a:latin typeface="+mn-lt"/>
                        <a:cs typeface="Calibri" panose="020F0502020204030204" pitchFamily="34" charset="0"/>
                      </a:endParaRPr>
                    </a:p>
                  </a:txBody>
                  <a:tcPr marL="133887" marR="6973" marT="66944" marB="66944" anchor="b">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400" u="none" strike="noStrike" dirty="0">
                          <a:solidFill>
                            <a:schemeClr val="tx1">
                              <a:lumMod val="75000"/>
                              <a:lumOff val="25000"/>
                            </a:schemeClr>
                          </a:solidFill>
                          <a:effectLst/>
                          <a:latin typeface="+mn-lt"/>
                          <a:cs typeface="Calibri" panose="020F0502020204030204" pitchFamily="34" charset="0"/>
                        </a:rPr>
                        <a:t>$338,032</a:t>
                      </a:r>
                      <a:endParaRPr lang="en-US" sz="1400" b="0" i="0" u="none" strike="noStrike" dirty="0">
                        <a:solidFill>
                          <a:schemeClr val="tx1">
                            <a:lumMod val="75000"/>
                            <a:lumOff val="25000"/>
                          </a:schemeClr>
                        </a:solidFill>
                        <a:effectLst/>
                        <a:latin typeface="+mn-lt"/>
                        <a:cs typeface="Calibri" panose="020F0502020204030204" pitchFamily="34" charset="0"/>
                      </a:endParaRPr>
                    </a:p>
                  </a:txBody>
                  <a:tcPr marL="133887" marR="6973" marT="66944" marB="66944" anchor="b">
                    <a:lnL w="9525" cap="flat" cmpd="sng" algn="ctr">
                      <a:noFill/>
                      <a:prstDash val="solid"/>
                    </a:lnL>
                    <a:lnR w="9525" cap="flat" cmpd="sng" algn="ctr">
                      <a:noFill/>
                      <a:prstDash val="solid"/>
                      <a:round/>
                      <a:headEnd type="none" w="med" len="med"/>
                      <a:tailEnd type="none" w="med" len="med"/>
                    </a:lnR>
                    <a:lnT w="9525" cap="flat" cmpd="sng" algn="ctr">
                      <a:noFill/>
                      <a:prstDash val="soli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400" b="0" i="0" u="none" strike="noStrike" dirty="0">
                        <a:solidFill>
                          <a:schemeClr val="tx1">
                            <a:lumMod val="75000"/>
                            <a:lumOff val="25000"/>
                          </a:schemeClr>
                        </a:solidFill>
                        <a:effectLst/>
                        <a:latin typeface="+mn-lt"/>
                        <a:cs typeface="Calibri" panose="020F0502020204030204" pitchFamily="34" charset="0"/>
                      </a:endParaRPr>
                    </a:p>
                  </a:txBody>
                  <a:tcPr marL="133887" marR="6973" marT="66944" marB="66944" anchor="b">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81492824"/>
                  </a:ext>
                </a:extLst>
              </a:tr>
              <a:tr h="521368">
                <a:tc>
                  <a:txBody>
                    <a:bodyPr/>
                    <a:lstStyle/>
                    <a:p>
                      <a:pPr marL="60325" lvl="1" indent="0" algn="l" fontAlgn="b"/>
                      <a:r>
                        <a:rPr lang="en-US" sz="1400" b="0" i="0" u="none" strike="noStrike" dirty="0">
                          <a:solidFill>
                            <a:schemeClr val="tx1">
                              <a:lumMod val="75000"/>
                              <a:lumOff val="25000"/>
                            </a:schemeClr>
                          </a:solidFill>
                          <a:effectLst/>
                          <a:latin typeface="+mn-lt"/>
                          <a:cs typeface="Calibri" panose="020F0502020204030204" pitchFamily="34" charset="0"/>
                        </a:rPr>
                        <a:t>Paycheck Protection Program loans</a:t>
                      </a:r>
                    </a:p>
                  </a:txBody>
                  <a:tcPr marL="133887" marR="6973" marT="66944" marB="66944" anchor="b">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lumMod val="75000"/>
                              <a:lumOff val="25000"/>
                            </a:schemeClr>
                          </a:solidFill>
                          <a:effectLst/>
                          <a:latin typeface="+mn-lt"/>
                          <a:cs typeface="Calibri" panose="020F0502020204030204" pitchFamily="34" charset="0"/>
                        </a:rPr>
                        <a:t>$5,931,993</a:t>
                      </a:r>
                    </a:p>
                  </a:txBody>
                  <a:tcPr marL="133887" marR="6973" marT="66944" marB="66944"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1">
                            <a:lumMod val="75000"/>
                            <a:lumOff val="25000"/>
                          </a:schemeClr>
                        </a:solidFill>
                        <a:effectLst/>
                        <a:latin typeface="+mn-lt"/>
                        <a:cs typeface="Calibri" panose="020F0502020204030204" pitchFamily="34" charset="0"/>
                      </a:endParaRPr>
                    </a:p>
                  </a:txBody>
                  <a:tcPr marL="133887" marR="6973" marT="66944" marB="66944" anchor="b">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606336"/>
                  </a:ext>
                </a:extLst>
              </a:tr>
              <a:tr h="463310">
                <a:tc>
                  <a:txBody>
                    <a:bodyPr/>
                    <a:lstStyle/>
                    <a:p>
                      <a:pPr algn="l" fontAlgn="b"/>
                      <a:r>
                        <a:rPr lang="en-US" sz="1400" b="1" u="sng" strike="noStrike" dirty="0">
                          <a:solidFill>
                            <a:schemeClr val="tx1">
                              <a:lumMod val="75000"/>
                              <a:lumOff val="25000"/>
                            </a:schemeClr>
                          </a:solidFill>
                          <a:effectLst/>
                          <a:latin typeface="+mn-lt"/>
                          <a:cs typeface="Calibri" panose="020F0502020204030204" pitchFamily="34" charset="0"/>
                        </a:rPr>
                        <a:t>Total Loans</a:t>
                      </a:r>
                      <a:endParaRPr lang="en-US" sz="1400" b="1" i="0" u="sng" strike="noStrike" dirty="0">
                        <a:solidFill>
                          <a:schemeClr val="tx1">
                            <a:lumMod val="75000"/>
                            <a:lumOff val="25000"/>
                          </a:schemeClr>
                        </a:solidFill>
                        <a:effectLst/>
                        <a:latin typeface="+mn-lt"/>
                        <a:cs typeface="Calibri" panose="020F0502020204030204" pitchFamily="34" charset="0"/>
                      </a:endParaRPr>
                    </a:p>
                  </a:txBody>
                  <a:tcPr marL="133887" marR="6973" marT="66944" marB="66944" anchor="b">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400" b="1" u="sng" strike="noStrike" dirty="0">
                          <a:solidFill>
                            <a:schemeClr val="tx1">
                              <a:lumMod val="75000"/>
                              <a:lumOff val="25000"/>
                            </a:schemeClr>
                          </a:solidFill>
                          <a:effectLst/>
                          <a:latin typeface="+mn-lt"/>
                          <a:cs typeface="Calibri" panose="020F0502020204030204" pitchFamily="34" charset="0"/>
                        </a:rPr>
                        <a:t>$27,319,141</a:t>
                      </a:r>
                      <a:endParaRPr lang="en-US" sz="1400" b="1" i="0" u="sng" strike="noStrike" dirty="0">
                        <a:solidFill>
                          <a:schemeClr val="tx1">
                            <a:lumMod val="75000"/>
                            <a:lumOff val="25000"/>
                          </a:schemeClr>
                        </a:solidFill>
                        <a:effectLst/>
                        <a:latin typeface="+mn-lt"/>
                        <a:cs typeface="Calibri" panose="020F0502020204030204" pitchFamily="34" charset="0"/>
                      </a:endParaRPr>
                    </a:p>
                  </a:txBody>
                  <a:tcPr marL="133887" marR="6973" marT="66944" marB="66944" anchor="b">
                    <a:lnL w="9525" cap="flat" cmpd="sng" algn="ctr">
                      <a:noFill/>
                      <a:prstDash val="solid"/>
                    </a:lnL>
                    <a:lnR w="9525"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1" i="0" u="none" strike="noStrike" dirty="0">
                          <a:solidFill>
                            <a:schemeClr val="tx1">
                              <a:lumMod val="75000"/>
                              <a:lumOff val="25000"/>
                            </a:schemeClr>
                          </a:solidFill>
                          <a:effectLst/>
                          <a:latin typeface="+mn-lt"/>
                          <a:cs typeface="Calibri" panose="020F0502020204030204" pitchFamily="34" charset="0"/>
                        </a:rPr>
                        <a:t>32%</a:t>
                      </a:r>
                    </a:p>
                  </a:txBody>
                  <a:tcPr marL="133887" marR="6973" marT="66944" marB="66944" anchor="b">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15194661"/>
                  </a:ext>
                </a:extLst>
              </a:tr>
              <a:tr h="463310">
                <a:tc>
                  <a:txBody>
                    <a:bodyPr/>
                    <a:lstStyle/>
                    <a:p>
                      <a:pPr algn="l" fontAlgn="b"/>
                      <a:r>
                        <a:rPr lang="en-US" sz="1400" u="sng" strike="noStrike" dirty="0">
                          <a:solidFill>
                            <a:schemeClr val="tx1">
                              <a:lumMod val="75000"/>
                              <a:lumOff val="25000"/>
                            </a:schemeClr>
                          </a:solidFill>
                          <a:effectLst/>
                          <a:latin typeface="+mn-lt"/>
                          <a:cs typeface="Calibri" panose="020F0502020204030204" pitchFamily="34" charset="0"/>
                        </a:rPr>
                        <a:t>Reserves for Loan Losses</a:t>
                      </a:r>
                      <a:endParaRPr lang="en-US" sz="1400" b="1" i="0" u="sng" strike="noStrike" dirty="0">
                        <a:solidFill>
                          <a:schemeClr val="tx1">
                            <a:lumMod val="75000"/>
                            <a:lumOff val="25000"/>
                          </a:schemeClr>
                        </a:solidFill>
                        <a:effectLst/>
                        <a:latin typeface="+mn-lt"/>
                        <a:cs typeface="Calibri" panose="020F0502020204030204" pitchFamily="34" charset="0"/>
                      </a:endParaRPr>
                    </a:p>
                  </a:txBody>
                  <a:tcPr marL="133887" marR="6973" marT="66944" marB="66944" anchor="b">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u="sng" strike="noStrike" dirty="0">
                          <a:solidFill>
                            <a:schemeClr val="tx1">
                              <a:lumMod val="75000"/>
                              <a:lumOff val="25000"/>
                            </a:schemeClr>
                          </a:solidFill>
                          <a:effectLst/>
                          <a:latin typeface="+mn-lt"/>
                          <a:cs typeface="Calibri" panose="020F0502020204030204" pitchFamily="34" charset="0"/>
                        </a:rPr>
                        <a:t>$165,510</a:t>
                      </a:r>
                      <a:endParaRPr lang="en-US" sz="1400" b="1" i="0" u="sng" strike="noStrike" dirty="0">
                        <a:solidFill>
                          <a:schemeClr val="tx1">
                            <a:lumMod val="75000"/>
                            <a:lumOff val="25000"/>
                          </a:schemeClr>
                        </a:solidFill>
                        <a:effectLst/>
                        <a:latin typeface="+mn-lt"/>
                        <a:cs typeface="Calibri" panose="020F0502020204030204" pitchFamily="34" charset="0"/>
                      </a:endParaRPr>
                    </a:p>
                  </a:txBody>
                  <a:tcPr marL="133887" marR="6973" marT="66944" marB="66944"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400" b="1" i="0" u="sng" strike="noStrike" dirty="0">
                        <a:solidFill>
                          <a:schemeClr val="tx1">
                            <a:lumMod val="75000"/>
                            <a:lumOff val="25000"/>
                          </a:schemeClr>
                        </a:solidFill>
                        <a:effectLst/>
                        <a:latin typeface="+mn-lt"/>
                        <a:cs typeface="Calibri" panose="020F0502020204030204" pitchFamily="34" charset="0"/>
                      </a:endParaRPr>
                    </a:p>
                  </a:txBody>
                  <a:tcPr marL="133887" marR="6973" marT="66944" marB="66944" anchor="b">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6134595"/>
                  </a:ext>
                </a:extLst>
              </a:tr>
              <a:tr h="521368">
                <a:tc>
                  <a:txBody>
                    <a:bodyPr/>
                    <a:lstStyle/>
                    <a:p>
                      <a:pPr algn="l" fontAlgn="b"/>
                      <a:r>
                        <a:rPr lang="en-US" sz="1400" b="0" i="1" u="none" strike="noStrike" dirty="0">
                          <a:solidFill>
                            <a:schemeClr val="tx1">
                              <a:lumMod val="75000"/>
                              <a:lumOff val="25000"/>
                            </a:schemeClr>
                          </a:solidFill>
                          <a:effectLst/>
                          <a:latin typeface="+mn-lt"/>
                          <a:cs typeface="Calibri" panose="020F0502020204030204" pitchFamily="34" charset="0"/>
                        </a:rPr>
                        <a:t>Reserves</a:t>
                      </a:r>
                      <a:r>
                        <a:rPr lang="en-US" sz="1400" b="0" i="1" u="none" strike="noStrike" baseline="0" dirty="0">
                          <a:solidFill>
                            <a:schemeClr val="tx1">
                              <a:lumMod val="75000"/>
                              <a:lumOff val="25000"/>
                            </a:schemeClr>
                          </a:solidFill>
                          <a:effectLst/>
                          <a:latin typeface="+mn-lt"/>
                          <a:cs typeface="Calibri" panose="020F0502020204030204" pitchFamily="34" charset="0"/>
                        </a:rPr>
                        <a:t> as % of total outstanding loans</a:t>
                      </a:r>
                      <a:endParaRPr lang="en-US" sz="1400" b="0" i="1" u="none" strike="noStrike" dirty="0">
                        <a:solidFill>
                          <a:schemeClr val="tx1">
                            <a:lumMod val="75000"/>
                            <a:lumOff val="25000"/>
                          </a:schemeClr>
                        </a:solidFill>
                        <a:effectLst/>
                        <a:latin typeface="+mn-lt"/>
                        <a:cs typeface="Calibri" panose="020F0502020204030204" pitchFamily="34" charset="0"/>
                      </a:endParaRPr>
                    </a:p>
                  </a:txBody>
                  <a:tcPr marL="133887" marR="6973" marT="66944" marB="66944" anchor="b">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400" b="0" i="1" u="none" strike="noStrike" dirty="0">
                          <a:solidFill>
                            <a:schemeClr val="tx1">
                              <a:lumMod val="75000"/>
                              <a:lumOff val="25000"/>
                            </a:schemeClr>
                          </a:solidFill>
                          <a:effectLst/>
                          <a:latin typeface="+mn-lt"/>
                          <a:cs typeface="Calibri" panose="020F0502020204030204" pitchFamily="34" charset="0"/>
                        </a:rPr>
                        <a:t>0.60%</a:t>
                      </a:r>
                    </a:p>
                  </a:txBody>
                  <a:tcPr marL="133887" marR="6973" marT="66944" marB="66944"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1" u="none" strike="noStrike" dirty="0">
                        <a:solidFill>
                          <a:schemeClr val="tx1">
                            <a:lumMod val="75000"/>
                            <a:lumOff val="25000"/>
                          </a:schemeClr>
                        </a:solidFill>
                        <a:effectLst/>
                        <a:latin typeface="+mn-lt"/>
                        <a:cs typeface="Calibri" panose="020F0502020204030204" pitchFamily="34" charset="0"/>
                      </a:endParaRPr>
                    </a:p>
                  </a:txBody>
                  <a:tcPr marL="133887" marR="6973" marT="66944" marB="66944" anchor="b">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01139294"/>
                  </a:ext>
                </a:extLst>
              </a:tr>
              <a:tr h="430900">
                <a:tc>
                  <a:txBody>
                    <a:bodyPr/>
                    <a:lstStyle/>
                    <a:p>
                      <a:pPr algn="l" fontAlgn="b"/>
                      <a:r>
                        <a:rPr lang="en-US" sz="1400" b="0" i="1" u="none" strike="noStrike" dirty="0">
                          <a:solidFill>
                            <a:schemeClr val="tx1">
                              <a:lumMod val="75000"/>
                              <a:lumOff val="25000"/>
                            </a:schemeClr>
                          </a:solidFill>
                          <a:effectLst/>
                          <a:latin typeface="+mn-lt"/>
                          <a:cs typeface="Calibri" panose="020F0502020204030204" pitchFamily="34" charset="0"/>
                        </a:rPr>
                        <a:t>delinquency rate on June 30 2020</a:t>
                      </a:r>
                    </a:p>
                  </a:txBody>
                  <a:tcPr marL="133887" marR="6973" marT="66944" marB="66944" anchor="b">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1" u="none" strike="noStrike" dirty="0">
                          <a:solidFill>
                            <a:schemeClr val="tx1">
                              <a:lumMod val="75000"/>
                              <a:lumOff val="25000"/>
                            </a:schemeClr>
                          </a:solidFill>
                          <a:effectLst/>
                          <a:latin typeface="+mn-lt"/>
                          <a:cs typeface="Calibri" panose="020F0502020204030204" pitchFamily="34" charset="0"/>
                        </a:rPr>
                        <a:t>1.1%</a:t>
                      </a:r>
                    </a:p>
                  </a:txBody>
                  <a:tcPr marL="133887" marR="6973" marT="66944" marB="66944"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400" b="0" i="1" u="none" strike="noStrike" dirty="0">
                        <a:solidFill>
                          <a:schemeClr val="tx1">
                            <a:lumMod val="75000"/>
                            <a:lumOff val="25000"/>
                          </a:schemeClr>
                        </a:solidFill>
                        <a:effectLst/>
                        <a:latin typeface="+mn-lt"/>
                        <a:cs typeface="Calibri" panose="020F0502020204030204" pitchFamily="34" charset="0"/>
                      </a:endParaRPr>
                    </a:p>
                  </a:txBody>
                  <a:tcPr marL="133887" marR="6973" marT="66944" marB="66944" anchor="b">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1739761"/>
                  </a:ext>
                </a:extLst>
              </a:tr>
              <a:tr h="463310">
                <a:tc>
                  <a:txBody>
                    <a:bodyPr/>
                    <a:lstStyle/>
                    <a:p>
                      <a:pPr algn="l" fontAlgn="b"/>
                      <a:r>
                        <a:rPr lang="en-US" sz="1400" i="1" u="none" strike="noStrike" dirty="0">
                          <a:solidFill>
                            <a:schemeClr val="tx1">
                              <a:lumMod val="75000"/>
                              <a:lumOff val="25000"/>
                            </a:schemeClr>
                          </a:solidFill>
                          <a:effectLst/>
                          <a:latin typeface="+mn-lt"/>
                          <a:cs typeface="Calibri" panose="020F0502020204030204" pitchFamily="34" charset="0"/>
                        </a:rPr>
                        <a:t>actual loan losses, 2019</a:t>
                      </a:r>
                      <a:endParaRPr lang="en-US" sz="1400" b="0" i="1" u="none" strike="noStrike" dirty="0">
                        <a:solidFill>
                          <a:schemeClr val="tx1">
                            <a:lumMod val="75000"/>
                            <a:lumOff val="25000"/>
                          </a:schemeClr>
                        </a:solidFill>
                        <a:effectLst/>
                        <a:latin typeface="+mn-lt"/>
                        <a:cs typeface="Calibri" panose="020F0502020204030204" pitchFamily="34" charset="0"/>
                      </a:endParaRPr>
                    </a:p>
                  </a:txBody>
                  <a:tcPr marL="133887" marR="6973" marT="66944" marB="66944" anchor="b">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400" i="1" u="none" strike="noStrike" dirty="0">
                          <a:solidFill>
                            <a:schemeClr val="tx1">
                              <a:lumMod val="75000"/>
                              <a:lumOff val="25000"/>
                            </a:schemeClr>
                          </a:solidFill>
                          <a:effectLst/>
                          <a:latin typeface="+mn-lt"/>
                          <a:cs typeface="Calibri" panose="020F0502020204030204" pitchFamily="34" charset="0"/>
                        </a:rPr>
                        <a:t>0.43%</a:t>
                      </a:r>
                      <a:endParaRPr lang="en-US" sz="1400" b="0" i="1" u="none" strike="noStrike" dirty="0">
                        <a:solidFill>
                          <a:schemeClr val="tx1">
                            <a:lumMod val="75000"/>
                            <a:lumOff val="25000"/>
                          </a:schemeClr>
                        </a:solidFill>
                        <a:effectLst/>
                        <a:latin typeface="+mn-lt"/>
                        <a:cs typeface="Calibri" panose="020F0502020204030204" pitchFamily="34" charset="0"/>
                      </a:endParaRPr>
                    </a:p>
                  </a:txBody>
                  <a:tcPr marL="133887" marR="6973" marT="66944" marB="66944"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1" u="none" strike="noStrike" dirty="0">
                        <a:solidFill>
                          <a:schemeClr val="tx1">
                            <a:lumMod val="75000"/>
                            <a:lumOff val="25000"/>
                          </a:schemeClr>
                        </a:solidFill>
                        <a:effectLst/>
                        <a:latin typeface="+mn-lt"/>
                        <a:cs typeface="Calibri" panose="020F0502020204030204" pitchFamily="34" charset="0"/>
                      </a:endParaRPr>
                    </a:p>
                  </a:txBody>
                  <a:tcPr marL="133887" marR="6973" marT="66944" marB="66944" anchor="b">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13635067"/>
                  </a:ext>
                </a:extLst>
              </a:tr>
            </a:tbl>
          </a:graphicData>
        </a:graphic>
      </p:graphicFrame>
      <p:graphicFrame>
        <p:nvGraphicFramePr>
          <p:cNvPr id="3" name="Content Placeholder 3">
            <a:extLst>
              <a:ext uri="{FF2B5EF4-FFF2-40B4-BE49-F238E27FC236}">
                <a16:creationId xmlns:a16="http://schemas.microsoft.com/office/drawing/2014/main" id="{9A20FD66-4060-4ECE-ABCF-C73AB98CB6DA}"/>
              </a:ext>
            </a:extLst>
          </p:cNvPr>
          <p:cNvGraphicFramePr>
            <a:graphicFrameLocks/>
          </p:cNvGraphicFramePr>
          <p:nvPr>
            <p:extLst>
              <p:ext uri="{D42A27DB-BD31-4B8C-83A1-F6EECF244321}">
                <p14:modId xmlns:p14="http://schemas.microsoft.com/office/powerpoint/2010/main" val="421276994"/>
              </p:ext>
            </p:extLst>
          </p:nvPr>
        </p:nvGraphicFramePr>
        <p:xfrm>
          <a:off x="5669280" y="120074"/>
          <a:ext cx="6402648" cy="6483927"/>
        </p:xfrm>
        <a:graphic>
          <a:graphicData uri="http://schemas.openxmlformats.org/drawingml/2006/table">
            <a:tbl>
              <a:tblPr>
                <a:noFill/>
                <a:tableStyleId>{5C22544A-7EE6-4342-B048-85BDC9FD1C3A}</a:tableStyleId>
              </a:tblPr>
              <a:tblGrid>
                <a:gridCol w="3909536">
                  <a:extLst>
                    <a:ext uri="{9D8B030D-6E8A-4147-A177-3AD203B41FA5}">
                      <a16:colId xmlns:a16="http://schemas.microsoft.com/office/drawing/2014/main" val="2851713197"/>
                    </a:ext>
                  </a:extLst>
                </a:gridCol>
                <a:gridCol w="1284014">
                  <a:extLst>
                    <a:ext uri="{9D8B030D-6E8A-4147-A177-3AD203B41FA5}">
                      <a16:colId xmlns:a16="http://schemas.microsoft.com/office/drawing/2014/main" val="2753923645"/>
                    </a:ext>
                  </a:extLst>
                </a:gridCol>
                <a:gridCol w="1209098">
                  <a:extLst>
                    <a:ext uri="{9D8B030D-6E8A-4147-A177-3AD203B41FA5}">
                      <a16:colId xmlns:a16="http://schemas.microsoft.com/office/drawing/2014/main" val="3356793527"/>
                    </a:ext>
                  </a:extLst>
                </a:gridCol>
              </a:tblGrid>
              <a:tr h="590396">
                <a:tc gridSpan="3">
                  <a:txBody>
                    <a:bodyPr/>
                    <a:lstStyle/>
                    <a:p>
                      <a:pPr marL="0" marR="0" lvl="1" indent="0" algn="l" defTabSz="914400" rtl="0" eaLnBrk="1" fontAlgn="b" latinLnBrk="0" hangingPunct="1">
                        <a:lnSpc>
                          <a:spcPct val="100000"/>
                        </a:lnSpc>
                        <a:spcBef>
                          <a:spcPts val="0"/>
                        </a:spcBef>
                        <a:spcAft>
                          <a:spcPts val="0"/>
                        </a:spcAft>
                        <a:buClrTx/>
                        <a:buSzTx/>
                        <a:buFontTx/>
                        <a:buNone/>
                        <a:tabLst/>
                        <a:defRPr/>
                      </a:pPr>
                      <a:r>
                        <a:rPr lang="es-MX" sz="2400" b="1" i="0" u="none" strike="noStrike" noProof="0" dirty="0">
                          <a:solidFill>
                            <a:srgbClr val="00B700"/>
                          </a:solidFill>
                          <a:effectLst/>
                          <a:latin typeface="Calibri" panose="020F0502020204030204" pitchFamily="34" charset="0"/>
                          <a:cs typeface="Calibri" panose="020F0502020204030204" pitchFamily="34" charset="0"/>
                        </a:rPr>
                        <a:t>Portafolio de Prestamos al 30 de Junio del 2020</a:t>
                      </a:r>
                    </a:p>
                  </a:txBody>
                  <a:tcPr marL="133887" marR="6973" marT="66944" marB="66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hMerge="1">
                  <a:txBody>
                    <a:bodyPr/>
                    <a:lstStyle/>
                    <a:p>
                      <a:pPr algn="r" fontAlgn="b"/>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133887" marR="6973" marT="66944" marB="66944" anchor="b">
                    <a:lnL w="9525" cap="flat" cmpd="sng" algn="ctr">
                      <a:noFill/>
                      <a:prstDash val="solid"/>
                      <a:round/>
                      <a:headEnd type="none" w="med" len="med"/>
                      <a:tailEnd type="none" w="med" len="med"/>
                    </a:lnL>
                    <a:lnR w="9525" cap="flat" cmpd="sng" algn="ctr">
                      <a:solidFill>
                        <a:srgbClr val="D8DEDC"/>
                      </a:solidFill>
                      <a:prstDash val="solid"/>
                      <a:round/>
                      <a:headEnd type="none" w="med" len="med"/>
                      <a:tailEnd type="none" w="med" len="med"/>
                    </a:lnR>
                    <a:lnT w="9525" cap="flat" cmpd="sng" algn="ctr">
                      <a:solidFill>
                        <a:srgbClr val="D8DEDC"/>
                      </a:solidFill>
                      <a:prstDash val="solid"/>
                    </a:lnT>
                    <a:lnB w="9525" cap="flat" cmpd="sng" algn="ctr">
                      <a:solidFill>
                        <a:srgbClr val="D8DEDC"/>
                      </a:solidFill>
                      <a:prstDash val="solid"/>
                      <a:round/>
                      <a:headEnd type="none" w="med" len="med"/>
                      <a:tailEnd type="none" w="med" len="med"/>
                    </a:lnB>
                    <a:noFill/>
                  </a:tcPr>
                </a:tc>
                <a:tc hMerge="1">
                  <a:txBody>
                    <a:bodyPr/>
                    <a:lstStyle/>
                    <a:p>
                      <a:pPr algn="r" fontAlgn="b"/>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133887" marR="6973" marT="66944" marB="66944" anchor="b">
                    <a:lnL w="9525" cap="flat" cmpd="sng" algn="ctr">
                      <a:solidFill>
                        <a:srgbClr val="D8DEDC"/>
                      </a:solidFill>
                      <a:prstDash val="solid"/>
                      <a:round/>
                      <a:headEnd type="none" w="med" len="med"/>
                      <a:tailEnd type="none" w="med" len="me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round/>
                      <a:headEnd type="none" w="med" len="med"/>
                      <a:tailEnd type="none" w="med" len="med"/>
                    </a:lnB>
                    <a:noFill/>
                  </a:tcPr>
                </a:tc>
                <a:extLst>
                  <a:ext uri="{0D108BD9-81ED-4DB2-BD59-A6C34878D82A}">
                    <a16:rowId xmlns:a16="http://schemas.microsoft.com/office/drawing/2014/main" val="2469511989"/>
                  </a:ext>
                </a:extLst>
              </a:tr>
              <a:tr h="800530">
                <a:tc>
                  <a:txBody>
                    <a:bodyPr/>
                    <a:lstStyle/>
                    <a:p>
                      <a:pPr marL="0" marR="0" lvl="1" indent="0" algn="l" defTabSz="914400" rtl="0" eaLnBrk="1" fontAlgn="b" latinLnBrk="0" hangingPunct="1">
                        <a:lnSpc>
                          <a:spcPct val="100000"/>
                        </a:lnSpc>
                        <a:spcBef>
                          <a:spcPts val="0"/>
                        </a:spcBef>
                        <a:spcAft>
                          <a:spcPts val="0"/>
                        </a:spcAft>
                        <a:buClrTx/>
                        <a:buSzTx/>
                        <a:buFontTx/>
                        <a:buNone/>
                        <a:tabLst/>
                        <a:defRPr/>
                      </a:pPr>
                      <a:endParaRPr lang="es-MX" sz="2000" b="1" i="0" u="none" strike="noStrike" noProof="0" dirty="0">
                        <a:solidFill>
                          <a:srgbClr val="00B700"/>
                        </a:solidFill>
                        <a:effectLst/>
                        <a:latin typeface="Calibri" panose="020F0502020204030204" pitchFamily="34" charset="0"/>
                        <a:cs typeface="Calibri" panose="020F0502020204030204" pitchFamily="34" charset="0"/>
                      </a:endParaRPr>
                    </a:p>
                  </a:txBody>
                  <a:tcPr marL="133887" marR="6973" marT="66944" marB="66944">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r" fontAlgn="b"/>
                      <a:r>
                        <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rPr>
                        <a:t>Balance por pagar</a:t>
                      </a:r>
                    </a:p>
                  </a:txBody>
                  <a:tcPr marL="133887" marR="6973" marT="66944" marB="66944">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rPr>
                        <a:t>% Balance con </a:t>
                      </a:r>
                      <a:r>
                        <a:rPr lang="en-US" sz="1400" b="1" i="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extensión</a:t>
                      </a:r>
                      <a:r>
                        <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rPr>
                        <a:t> o modificado</a:t>
                      </a:r>
                    </a:p>
                  </a:txBody>
                  <a:tcPr marL="133887" marR="6973" marT="66944" marB="66944">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6123565"/>
                  </a:ext>
                </a:extLst>
              </a:tr>
              <a:tr h="418477">
                <a:tc>
                  <a:txBody>
                    <a:bodyPr/>
                    <a:lstStyle/>
                    <a:p>
                      <a:pPr marL="60325" lvl="1" indent="0" algn="l" fontAlgn="b"/>
                      <a:r>
                        <a:rPr lang="es-MX" sz="1400" b="0" i="0" u="none" strike="noStrike" noProof="0" dirty="0">
                          <a:solidFill>
                            <a:schemeClr val="tx1">
                              <a:lumMod val="75000"/>
                              <a:lumOff val="25000"/>
                            </a:schemeClr>
                          </a:solidFill>
                          <a:effectLst/>
                          <a:latin typeface="Calibri" panose="020F0502020204030204" pitchFamily="34" charset="0"/>
                          <a:cs typeface="Calibri" panose="020F0502020204030204" pitchFamily="34" charset="0"/>
                        </a:rPr>
                        <a:t>Hipotecas</a:t>
                      </a:r>
                    </a:p>
                  </a:txBody>
                  <a:tcPr marL="133887" marR="6973" marT="66944" marB="66944" anchor="b">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$16,452,718</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133887" marR="6973" marT="66944" marB="66944" anchor="b">
                    <a:lnL w="9525" cap="flat" cmpd="sng" algn="ctr">
                      <a:noFill/>
                      <a:prstDash val="soli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47%</a:t>
                      </a:r>
                    </a:p>
                  </a:txBody>
                  <a:tcPr marL="133887" marR="6973" marT="66944" marB="66944" anchor="b">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92009547"/>
                  </a:ext>
                </a:extLst>
              </a:tr>
              <a:tr h="359165">
                <a:tc>
                  <a:txBody>
                    <a:bodyPr/>
                    <a:lstStyle/>
                    <a:p>
                      <a:pPr marL="60325" lvl="1" indent="0" algn="l" fontAlgn="b"/>
                      <a:r>
                        <a:rPr lang="es-MX" sz="1400" u="none" strike="noStrike" noProof="0" dirty="0">
                          <a:solidFill>
                            <a:schemeClr val="tx1">
                              <a:lumMod val="75000"/>
                              <a:lumOff val="25000"/>
                            </a:schemeClr>
                          </a:solidFill>
                          <a:effectLst/>
                          <a:latin typeface="Calibri" panose="020F0502020204030204" pitchFamily="34" charset="0"/>
                          <a:cs typeface="Calibri" panose="020F0502020204030204" pitchFamily="34" charset="0"/>
                        </a:rPr>
                        <a:t>Préstamos de Negocios, menores a $100,000</a:t>
                      </a:r>
                      <a:endParaRPr lang="es-MX" sz="1400" b="0" i="0" u="none" strike="noStrike" noProof="0"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133887" marR="6973" marT="66944" marB="66944" anchor="b">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r" fontAlgn="b"/>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$1,781,435</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133887" marR="6973" marT="66944" marB="66944"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27%</a:t>
                      </a:r>
                    </a:p>
                  </a:txBody>
                  <a:tcPr marL="133887" marR="6973" marT="66944" marB="66944" anchor="b">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9366503"/>
                  </a:ext>
                </a:extLst>
              </a:tr>
              <a:tr h="579848">
                <a:tc>
                  <a:txBody>
                    <a:bodyPr/>
                    <a:lstStyle/>
                    <a:p>
                      <a:pPr marL="60325" lvl="1" indent="0" algn="l" fontAlgn="b"/>
                      <a:r>
                        <a:rPr lang="es-MX" sz="1400" u="none" strike="noStrike" noProof="0" dirty="0">
                          <a:solidFill>
                            <a:schemeClr val="tx1">
                              <a:lumMod val="75000"/>
                              <a:lumOff val="25000"/>
                            </a:schemeClr>
                          </a:solidFill>
                          <a:effectLst/>
                          <a:latin typeface="Calibri" panose="020F0502020204030204" pitchFamily="34" charset="0"/>
                          <a:cs typeface="Calibri" panose="020F0502020204030204" pitchFamily="34" charset="0"/>
                        </a:rPr>
                        <a:t>Préstamos personales y tarjetas de crédito no aseguradas</a:t>
                      </a:r>
                      <a:endParaRPr lang="es-MX" sz="1400" b="0" i="0" u="none" strike="noStrike" noProof="0"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133887" marR="6973" marT="66944" marB="66944" anchor="b">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$1,681,204</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133887" marR="6973" marT="66944" marB="66944" anchor="b">
                    <a:lnL w="9525" cap="flat" cmpd="sng" algn="ctr">
                      <a:noFill/>
                      <a:prstDash val="solid"/>
                    </a:lnL>
                    <a:lnR w="9525"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32%</a:t>
                      </a:r>
                    </a:p>
                  </a:txBody>
                  <a:tcPr marL="133887" marR="6973" marT="66944" marB="66944" anchor="b">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23593927"/>
                  </a:ext>
                </a:extLst>
              </a:tr>
              <a:tr h="359165">
                <a:tc>
                  <a:txBody>
                    <a:bodyPr/>
                    <a:lstStyle/>
                    <a:p>
                      <a:pPr marL="60325" lvl="1" indent="0" algn="l" fontAlgn="b"/>
                      <a:r>
                        <a:rPr lang="es-MX" sz="1400" u="none" strike="noStrike" noProof="0" dirty="0">
                          <a:solidFill>
                            <a:schemeClr val="tx1">
                              <a:lumMod val="75000"/>
                              <a:lumOff val="25000"/>
                            </a:schemeClr>
                          </a:solidFill>
                          <a:effectLst/>
                          <a:latin typeface="Calibri" panose="020F0502020204030204" pitchFamily="34" charset="0"/>
                          <a:cs typeface="Calibri" panose="020F0502020204030204" pitchFamily="34" charset="0"/>
                        </a:rPr>
                        <a:t>Préstamos para apartamentos “</a:t>
                      </a:r>
                      <a:r>
                        <a:rPr lang="es-MX" sz="1400" u="none" strike="noStrike" noProof="0" dirty="0" err="1">
                          <a:solidFill>
                            <a:schemeClr val="tx1">
                              <a:lumMod val="75000"/>
                              <a:lumOff val="25000"/>
                            </a:schemeClr>
                          </a:solidFill>
                          <a:effectLst/>
                          <a:latin typeface="Calibri" panose="020F0502020204030204" pitchFamily="34" charset="0"/>
                          <a:cs typeface="Calibri" panose="020F0502020204030204" pitchFamily="34" charset="0"/>
                        </a:rPr>
                        <a:t>coop</a:t>
                      </a:r>
                      <a:r>
                        <a:rPr lang="es-MX" sz="1400" u="none" strike="noStrike" noProof="0" dirty="0">
                          <a:solidFill>
                            <a:schemeClr val="tx1">
                              <a:lumMod val="75000"/>
                              <a:lumOff val="25000"/>
                            </a:schemeClr>
                          </a:solidFill>
                          <a:effectLst/>
                          <a:latin typeface="Calibri" panose="020F0502020204030204" pitchFamily="34" charset="0"/>
                          <a:cs typeface="Calibri" panose="020F0502020204030204" pitchFamily="34" charset="0"/>
                        </a:rPr>
                        <a:t>”</a:t>
                      </a:r>
                      <a:endParaRPr lang="es-MX" sz="1400" b="0" i="0" u="none" strike="noStrike" noProof="0"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133887" marR="6973" marT="66944" marB="66944" anchor="b">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r" fontAlgn="b"/>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$1,133,759</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133887" marR="6973" marT="66944" marB="66944" anchor="b">
                    <a:lnL w="9525" cap="flat" cmpd="sng" algn="ctr">
                      <a:noFill/>
                      <a:prstDash val="solid"/>
                    </a:lnL>
                    <a:lnR w="9525"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8%</a:t>
                      </a:r>
                    </a:p>
                  </a:txBody>
                  <a:tcPr marL="133887" marR="6973" marT="66944" marB="66944" anchor="b">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7389317"/>
                  </a:ext>
                </a:extLst>
              </a:tr>
              <a:tr h="579848">
                <a:tc>
                  <a:txBody>
                    <a:bodyPr/>
                    <a:lstStyle/>
                    <a:p>
                      <a:pPr marL="60325" lvl="1" indent="0" algn="l" fontAlgn="b"/>
                      <a:r>
                        <a:rPr lang="es-MX" sz="1400" u="none" strike="noStrike" noProof="0" dirty="0">
                          <a:solidFill>
                            <a:schemeClr val="tx1">
                              <a:lumMod val="75000"/>
                              <a:lumOff val="25000"/>
                            </a:schemeClr>
                          </a:solidFill>
                          <a:effectLst/>
                          <a:latin typeface="Calibri" panose="020F0502020204030204" pitchFamily="34" charset="0"/>
                          <a:cs typeface="Calibri" panose="020F0502020204030204" pitchFamily="34" charset="0"/>
                        </a:rPr>
                        <a:t>Préstamos asegurados y tarjetas de crédito aseguradas</a:t>
                      </a:r>
                      <a:endParaRPr lang="es-MX" sz="1400" b="0" i="0" u="none" strike="noStrike" noProof="0"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133887" marR="6973" marT="66944" marB="66944" anchor="b">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$338,032</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133887" marR="6973" marT="66944" marB="66944" anchor="b">
                    <a:lnL w="9525" cap="flat" cmpd="sng" algn="ctr">
                      <a:noFill/>
                      <a:prstDash val="solid"/>
                    </a:lnL>
                    <a:lnR w="9525" cap="flat" cmpd="sng" algn="ctr">
                      <a:noFill/>
                      <a:prstDash val="solid"/>
                      <a:round/>
                      <a:headEnd type="none" w="med" len="med"/>
                      <a:tailEnd type="none" w="med" len="med"/>
                    </a:lnR>
                    <a:lnT w="9525" cap="flat" cmpd="sng" algn="ctr">
                      <a:noFill/>
                      <a:prstDash val="soli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133887" marR="6973" marT="66944" marB="66944" anchor="b">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81492824"/>
                  </a:ext>
                </a:extLst>
              </a:tr>
              <a:tr h="579848">
                <a:tc>
                  <a:txBody>
                    <a:bodyPr/>
                    <a:lstStyle/>
                    <a:p>
                      <a:pPr marL="60325" lvl="1" indent="0" algn="l" fontAlgn="b"/>
                      <a:r>
                        <a:rPr lang="es-MX" sz="1400" b="0" i="0" u="none" strike="noStrike" noProof="0" dirty="0">
                          <a:solidFill>
                            <a:schemeClr val="tx1">
                              <a:lumMod val="75000"/>
                              <a:lumOff val="25000"/>
                            </a:schemeClr>
                          </a:solidFill>
                          <a:effectLst/>
                          <a:latin typeface="Calibri" panose="020F0502020204030204" pitchFamily="34" charset="0"/>
                          <a:cs typeface="Calibri" panose="020F0502020204030204" pitchFamily="34" charset="0"/>
                        </a:rPr>
                        <a:t>Préstamos del programa: “</a:t>
                      </a:r>
                      <a:r>
                        <a:rPr lang="es-MX" sz="1400" b="0" i="0" u="none" strike="noStrike" noProof="0" dirty="0" err="1">
                          <a:solidFill>
                            <a:schemeClr val="tx1">
                              <a:lumMod val="75000"/>
                              <a:lumOff val="25000"/>
                            </a:schemeClr>
                          </a:solidFill>
                          <a:effectLst/>
                          <a:latin typeface="Calibri" panose="020F0502020204030204" pitchFamily="34" charset="0"/>
                          <a:cs typeface="Calibri" panose="020F0502020204030204" pitchFamily="34" charset="0"/>
                        </a:rPr>
                        <a:t>Paycheck</a:t>
                      </a:r>
                      <a:r>
                        <a:rPr lang="es-MX" sz="1400" b="0" i="0" u="none" strike="noStrike" noProof="0" dirty="0">
                          <a:solidFill>
                            <a:schemeClr val="tx1">
                              <a:lumMod val="75000"/>
                              <a:lumOff val="25000"/>
                            </a:schemeClr>
                          </a:solidFill>
                          <a:effectLst/>
                          <a:latin typeface="Calibri" panose="020F0502020204030204" pitchFamily="34" charset="0"/>
                          <a:cs typeface="Calibri" panose="020F0502020204030204" pitchFamily="34" charset="0"/>
                        </a:rPr>
                        <a:t> </a:t>
                      </a:r>
                      <a:r>
                        <a:rPr lang="es-MX" sz="1400" b="0" i="0" u="none" strike="noStrike" noProof="0" dirty="0" err="1">
                          <a:solidFill>
                            <a:schemeClr val="tx1">
                              <a:lumMod val="75000"/>
                              <a:lumOff val="25000"/>
                            </a:schemeClr>
                          </a:solidFill>
                          <a:effectLst/>
                          <a:latin typeface="Calibri" panose="020F0502020204030204" pitchFamily="34" charset="0"/>
                          <a:cs typeface="Calibri" panose="020F0502020204030204" pitchFamily="34" charset="0"/>
                        </a:rPr>
                        <a:t>Protection</a:t>
                      </a:r>
                      <a:r>
                        <a:rPr lang="es-MX" sz="1400" b="0" i="0" u="none" strike="noStrike" noProof="0" dirty="0">
                          <a:solidFill>
                            <a:schemeClr val="tx1">
                              <a:lumMod val="75000"/>
                              <a:lumOff val="25000"/>
                            </a:schemeClr>
                          </a:solidFill>
                          <a:effectLst/>
                          <a:latin typeface="Calibri" panose="020F0502020204030204" pitchFamily="34" charset="0"/>
                          <a:cs typeface="Calibri" panose="020F0502020204030204" pitchFamily="34" charset="0"/>
                        </a:rPr>
                        <a:t> </a:t>
                      </a:r>
                      <a:r>
                        <a:rPr lang="es-MX" sz="1400" b="0" i="0" u="none" strike="noStrike" noProof="0" dirty="0" err="1">
                          <a:solidFill>
                            <a:schemeClr val="tx1">
                              <a:lumMod val="75000"/>
                              <a:lumOff val="25000"/>
                            </a:schemeClr>
                          </a:solidFill>
                          <a:effectLst/>
                          <a:latin typeface="Calibri" panose="020F0502020204030204" pitchFamily="34" charset="0"/>
                          <a:cs typeface="Calibri" panose="020F0502020204030204" pitchFamily="34" charset="0"/>
                        </a:rPr>
                        <a:t>Program</a:t>
                      </a:r>
                      <a:r>
                        <a:rPr lang="es-MX" sz="1400" b="0" i="0" u="none" strike="noStrike" noProof="0" dirty="0">
                          <a:solidFill>
                            <a:schemeClr val="tx1">
                              <a:lumMod val="75000"/>
                              <a:lumOff val="25000"/>
                            </a:schemeClr>
                          </a:solidFill>
                          <a:effectLst/>
                          <a:latin typeface="Calibri" panose="020F0502020204030204" pitchFamily="34" charset="0"/>
                          <a:cs typeface="Calibri" panose="020F0502020204030204" pitchFamily="34" charset="0"/>
                        </a:rPr>
                        <a:t>” PPP</a:t>
                      </a:r>
                    </a:p>
                  </a:txBody>
                  <a:tcPr marL="133887" marR="6973" marT="66944" marB="66944" anchor="b">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$5,931,993</a:t>
                      </a:r>
                    </a:p>
                  </a:txBody>
                  <a:tcPr marL="133887" marR="6973" marT="66944" marB="66944"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133887" marR="6973" marT="66944" marB="66944" anchor="b">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606336"/>
                  </a:ext>
                </a:extLst>
              </a:tr>
              <a:tr h="559307">
                <a:tc>
                  <a:txBody>
                    <a:bodyPr/>
                    <a:lstStyle/>
                    <a:p>
                      <a:pPr algn="l" fontAlgn="b"/>
                      <a:r>
                        <a:rPr lang="es-MX" sz="1400" b="1" u="sng" strike="noStrike" noProof="0" dirty="0">
                          <a:solidFill>
                            <a:schemeClr val="tx1">
                              <a:lumMod val="75000"/>
                              <a:lumOff val="25000"/>
                            </a:schemeClr>
                          </a:solidFill>
                          <a:effectLst/>
                          <a:latin typeface="Calibri" panose="020F0502020204030204" pitchFamily="34" charset="0"/>
                          <a:cs typeface="Calibri" panose="020F0502020204030204" pitchFamily="34" charset="0"/>
                        </a:rPr>
                        <a:t>Total de Préstamos</a:t>
                      </a:r>
                      <a:endParaRPr lang="es-MX" sz="1400" b="1" i="0" u="sng" strike="noStrike" noProof="0"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133887" marR="6973" marT="66944" marB="66944" anchor="b">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400" b="1" u="sng" strike="noStrike" dirty="0">
                          <a:solidFill>
                            <a:schemeClr val="tx1">
                              <a:lumMod val="75000"/>
                              <a:lumOff val="25000"/>
                            </a:schemeClr>
                          </a:solidFill>
                          <a:effectLst/>
                          <a:latin typeface="Calibri" panose="020F0502020204030204" pitchFamily="34" charset="0"/>
                          <a:cs typeface="Calibri" panose="020F0502020204030204" pitchFamily="34" charset="0"/>
                        </a:rPr>
                        <a:t>$27,319,141</a:t>
                      </a:r>
                      <a:endParaRPr lang="en-US" sz="1400" b="1" i="0" u="sng"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133887" marR="6973" marT="66944" marB="66944" anchor="b">
                    <a:lnL w="9525" cap="flat" cmpd="sng" algn="ctr">
                      <a:noFill/>
                      <a:prstDash val="solid"/>
                    </a:lnL>
                    <a:lnR w="9525"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rPr>
                        <a:t>32%</a:t>
                      </a:r>
                    </a:p>
                  </a:txBody>
                  <a:tcPr marL="133887" marR="6973" marT="66944" marB="66944" anchor="b">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15194661"/>
                  </a:ext>
                </a:extLst>
              </a:tr>
              <a:tr h="359165">
                <a:tc>
                  <a:txBody>
                    <a:bodyPr/>
                    <a:lstStyle/>
                    <a:p>
                      <a:pPr algn="l" fontAlgn="b"/>
                      <a:r>
                        <a:rPr lang="es-MX" sz="1400" u="sng" strike="noStrike" noProof="0" dirty="0">
                          <a:solidFill>
                            <a:schemeClr val="tx1">
                              <a:lumMod val="75000"/>
                              <a:lumOff val="25000"/>
                            </a:schemeClr>
                          </a:solidFill>
                          <a:effectLst/>
                          <a:latin typeface="Calibri" panose="020F0502020204030204" pitchFamily="34" charset="0"/>
                          <a:cs typeface="Calibri" panose="020F0502020204030204" pitchFamily="34" charset="0"/>
                        </a:rPr>
                        <a:t>Reservas para perdidas en préstamos </a:t>
                      </a:r>
                      <a:endParaRPr lang="es-MX" sz="1400" b="1" i="0" u="sng" strike="noStrike" noProof="0"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133887" marR="6973" marT="66944" marB="66944" anchor="b">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u="sng" strike="noStrike" dirty="0">
                          <a:solidFill>
                            <a:schemeClr val="tx1">
                              <a:lumMod val="75000"/>
                              <a:lumOff val="25000"/>
                            </a:schemeClr>
                          </a:solidFill>
                          <a:effectLst/>
                          <a:latin typeface="Calibri" panose="020F0502020204030204" pitchFamily="34" charset="0"/>
                          <a:cs typeface="Calibri" panose="020F0502020204030204" pitchFamily="34" charset="0"/>
                        </a:rPr>
                        <a:t>$165,510</a:t>
                      </a:r>
                      <a:endParaRPr lang="en-US" sz="1400" b="1" i="0" u="sng"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133887" marR="6973" marT="66944" marB="66944"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400" b="1" i="0" u="sng"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133887" marR="6973" marT="66944" marB="66944" anchor="b">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6134595"/>
                  </a:ext>
                </a:extLst>
              </a:tr>
              <a:tr h="579848">
                <a:tc>
                  <a:txBody>
                    <a:bodyPr/>
                    <a:lstStyle/>
                    <a:p>
                      <a:pPr algn="l" fontAlgn="b"/>
                      <a:r>
                        <a:rPr lang="es-MX" sz="1400" b="0" i="1" u="none" strike="noStrike" noProof="0" dirty="0">
                          <a:solidFill>
                            <a:schemeClr val="tx1">
                              <a:lumMod val="75000"/>
                              <a:lumOff val="25000"/>
                            </a:schemeClr>
                          </a:solidFill>
                          <a:effectLst/>
                          <a:latin typeface="Calibri" panose="020F0502020204030204" pitchFamily="34" charset="0"/>
                          <a:cs typeface="Calibri" panose="020F0502020204030204" pitchFamily="34" charset="0"/>
                        </a:rPr>
                        <a:t>Reservas como porcentaje al total de los préstamos por pagar.</a:t>
                      </a:r>
                    </a:p>
                  </a:txBody>
                  <a:tcPr marL="133887" marR="6973" marT="66944" marB="66944" anchor="b">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400" b="0" i="1" u="none" strike="noStrike" dirty="0">
                          <a:solidFill>
                            <a:schemeClr val="tx1">
                              <a:lumMod val="75000"/>
                              <a:lumOff val="25000"/>
                            </a:schemeClr>
                          </a:solidFill>
                          <a:effectLst/>
                          <a:latin typeface="Calibri" panose="020F0502020204030204" pitchFamily="34" charset="0"/>
                          <a:cs typeface="Calibri" panose="020F0502020204030204" pitchFamily="34" charset="0"/>
                        </a:rPr>
                        <a:t>0.60%</a:t>
                      </a:r>
                    </a:p>
                  </a:txBody>
                  <a:tcPr marL="133887" marR="6973" marT="66944" marB="66944"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1"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133887" marR="6973" marT="66944" marB="66944" anchor="b">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01139294"/>
                  </a:ext>
                </a:extLst>
              </a:tr>
              <a:tr h="359165">
                <a:tc>
                  <a:txBody>
                    <a:bodyPr/>
                    <a:lstStyle/>
                    <a:p>
                      <a:pPr algn="l" fontAlgn="b"/>
                      <a:r>
                        <a:rPr lang="es-MX" sz="1400" b="0" i="1" u="none" strike="noStrike" noProof="0" dirty="0">
                          <a:solidFill>
                            <a:schemeClr val="tx1">
                              <a:lumMod val="75000"/>
                              <a:lumOff val="25000"/>
                            </a:schemeClr>
                          </a:solidFill>
                          <a:effectLst/>
                          <a:latin typeface="Calibri" panose="020F0502020204030204" pitchFamily="34" charset="0"/>
                          <a:cs typeface="Calibri" panose="020F0502020204030204" pitchFamily="34" charset="0"/>
                        </a:rPr>
                        <a:t>Préstamos atrasados al 30 de Junio del 2020</a:t>
                      </a:r>
                    </a:p>
                  </a:txBody>
                  <a:tcPr marL="133887" marR="6973" marT="66944" marB="66944" anchor="b">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1" u="none" strike="noStrike" dirty="0">
                          <a:solidFill>
                            <a:schemeClr val="tx1">
                              <a:lumMod val="75000"/>
                              <a:lumOff val="25000"/>
                            </a:schemeClr>
                          </a:solidFill>
                          <a:effectLst/>
                          <a:latin typeface="Calibri" panose="020F0502020204030204" pitchFamily="34" charset="0"/>
                          <a:cs typeface="Calibri" panose="020F0502020204030204" pitchFamily="34" charset="0"/>
                        </a:rPr>
                        <a:t>1.1%</a:t>
                      </a:r>
                    </a:p>
                  </a:txBody>
                  <a:tcPr marL="133887" marR="6973" marT="66944" marB="66944"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400" b="0" i="1"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133887" marR="6973" marT="66944" marB="66944" anchor="b">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1739761"/>
                  </a:ext>
                </a:extLst>
              </a:tr>
              <a:tr h="359165">
                <a:tc>
                  <a:txBody>
                    <a:bodyPr/>
                    <a:lstStyle/>
                    <a:p>
                      <a:pPr algn="l" fontAlgn="b"/>
                      <a:r>
                        <a:rPr lang="es-MX" sz="1400" b="0" i="1" u="none" strike="noStrike" noProof="0" dirty="0">
                          <a:solidFill>
                            <a:schemeClr val="tx1">
                              <a:lumMod val="75000"/>
                              <a:lumOff val="25000"/>
                            </a:schemeClr>
                          </a:solidFill>
                          <a:effectLst/>
                          <a:latin typeface="Calibri" panose="020F0502020204030204" pitchFamily="34" charset="0"/>
                          <a:cs typeface="Calibri" panose="020F0502020204030204" pitchFamily="34" charset="0"/>
                        </a:rPr>
                        <a:t>P</a:t>
                      </a:r>
                      <a:r>
                        <a:rPr lang="es-MX" sz="1400" u="none" strike="noStrike" noProof="0" dirty="0">
                          <a:solidFill>
                            <a:schemeClr val="tx1">
                              <a:lumMod val="75000"/>
                              <a:lumOff val="25000"/>
                            </a:schemeClr>
                          </a:solidFill>
                          <a:effectLst/>
                          <a:latin typeface="Calibri" panose="020F0502020204030204" pitchFamily="34" charset="0"/>
                          <a:cs typeface="Calibri" panose="020F0502020204030204" pitchFamily="34" charset="0"/>
                        </a:rPr>
                        <a:t>é</a:t>
                      </a:r>
                      <a:r>
                        <a:rPr lang="es-MX" sz="1400" b="0" i="1" u="none" strike="noStrike" noProof="0" dirty="0">
                          <a:solidFill>
                            <a:schemeClr val="tx1">
                              <a:lumMod val="75000"/>
                              <a:lumOff val="25000"/>
                            </a:schemeClr>
                          </a:solidFill>
                          <a:effectLst/>
                          <a:latin typeface="Calibri" panose="020F0502020204030204" pitchFamily="34" charset="0"/>
                          <a:cs typeface="Calibri" panose="020F0502020204030204" pitchFamily="34" charset="0"/>
                        </a:rPr>
                        <a:t>rdidas en el año 2019</a:t>
                      </a:r>
                    </a:p>
                  </a:txBody>
                  <a:tcPr marL="133887" marR="6973" marT="66944" marB="66944" anchor="b">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400" i="1" u="none" strike="noStrike" dirty="0">
                          <a:solidFill>
                            <a:schemeClr val="tx1">
                              <a:lumMod val="75000"/>
                              <a:lumOff val="25000"/>
                            </a:schemeClr>
                          </a:solidFill>
                          <a:effectLst/>
                          <a:latin typeface="Calibri" panose="020F0502020204030204" pitchFamily="34" charset="0"/>
                          <a:cs typeface="Calibri" panose="020F0502020204030204" pitchFamily="34" charset="0"/>
                        </a:rPr>
                        <a:t>0.43%</a:t>
                      </a:r>
                      <a:endParaRPr lang="en-US" sz="1400" b="0" i="1"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133887" marR="6973" marT="66944" marB="66944"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1"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133887" marR="6973" marT="66944" marB="66944" anchor="b">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13635067"/>
                  </a:ext>
                </a:extLst>
              </a:tr>
            </a:tbl>
          </a:graphicData>
        </a:graphic>
      </p:graphicFrame>
    </p:spTree>
    <p:extLst>
      <p:ext uri="{BB962C8B-B14F-4D97-AF65-F5344CB8AC3E}">
        <p14:creationId xmlns:p14="http://schemas.microsoft.com/office/powerpoint/2010/main" val="3497283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D2AED41-CAB9-2447-A26D-B78C92246701}"/>
              </a:ext>
            </a:extLst>
          </p:cNvPr>
          <p:cNvGraphicFramePr>
            <a:graphicFrameLocks noGrp="1"/>
          </p:cNvGraphicFramePr>
          <p:nvPr>
            <p:extLst>
              <p:ext uri="{D42A27DB-BD31-4B8C-83A1-F6EECF244321}">
                <p14:modId xmlns:p14="http://schemas.microsoft.com/office/powerpoint/2010/main" val="1987844999"/>
              </p:ext>
            </p:extLst>
          </p:nvPr>
        </p:nvGraphicFramePr>
        <p:xfrm>
          <a:off x="360217" y="497205"/>
          <a:ext cx="11674764" cy="6090119"/>
        </p:xfrm>
        <a:graphic>
          <a:graphicData uri="http://schemas.openxmlformats.org/drawingml/2006/table">
            <a:tbl>
              <a:tblPr firstRow="1" bandRow="1">
                <a:tableStyleId>{8799B23B-EC83-4686-B30A-512413B5E67A}</a:tableStyleId>
              </a:tblPr>
              <a:tblGrid>
                <a:gridCol w="3236423">
                  <a:extLst>
                    <a:ext uri="{9D8B030D-6E8A-4147-A177-3AD203B41FA5}">
                      <a16:colId xmlns:a16="http://schemas.microsoft.com/office/drawing/2014/main" val="1336066083"/>
                    </a:ext>
                  </a:extLst>
                </a:gridCol>
                <a:gridCol w="1595120">
                  <a:extLst>
                    <a:ext uri="{9D8B030D-6E8A-4147-A177-3AD203B41FA5}">
                      <a16:colId xmlns:a16="http://schemas.microsoft.com/office/drawing/2014/main" val="3672925111"/>
                    </a:ext>
                  </a:extLst>
                </a:gridCol>
                <a:gridCol w="406868">
                  <a:extLst>
                    <a:ext uri="{9D8B030D-6E8A-4147-A177-3AD203B41FA5}">
                      <a16:colId xmlns:a16="http://schemas.microsoft.com/office/drawing/2014/main" val="873273656"/>
                    </a:ext>
                  </a:extLst>
                </a:gridCol>
                <a:gridCol w="4512520">
                  <a:extLst>
                    <a:ext uri="{9D8B030D-6E8A-4147-A177-3AD203B41FA5}">
                      <a16:colId xmlns:a16="http://schemas.microsoft.com/office/drawing/2014/main" val="2406098519"/>
                    </a:ext>
                  </a:extLst>
                </a:gridCol>
                <a:gridCol w="1923833">
                  <a:extLst>
                    <a:ext uri="{9D8B030D-6E8A-4147-A177-3AD203B41FA5}">
                      <a16:colId xmlns:a16="http://schemas.microsoft.com/office/drawing/2014/main" val="2099372469"/>
                    </a:ext>
                  </a:extLst>
                </a:gridCol>
              </a:tblGrid>
              <a:tr h="326027">
                <a:tc>
                  <a:txBody>
                    <a:bodyPr/>
                    <a:lstStyle/>
                    <a:p>
                      <a:pPr algn="l" fontAlgn="b"/>
                      <a:r>
                        <a:rPr lang="en-US" sz="2100" u="sng" strike="noStrike" dirty="0">
                          <a:effectLst/>
                          <a:latin typeface="Calibri" panose="020F0502020204030204" pitchFamily="34" charset="0"/>
                          <a:cs typeface="Calibri" panose="020F0502020204030204" pitchFamily="34" charset="0"/>
                        </a:rPr>
                        <a:t>ASSETS</a:t>
                      </a:r>
                      <a:endParaRPr lang="en-US" sz="2100" b="1" i="0" u="sng"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0" i="0" u="none" strike="noStrike">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r>
                        <a:rPr lang="en-US" sz="2100" u="sng" strike="noStrike" dirty="0">
                          <a:effectLst/>
                          <a:latin typeface="Calibri" panose="020F0502020204030204" pitchFamily="34" charset="0"/>
                          <a:cs typeface="Calibri" panose="020F0502020204030204" pitchFamily="34" charset="0"/>
                        </a:rPr>
                        <a:t>LIABILITIES</a:t>
                      </a:r>
                      <a:endParaRPr lang="en-US" sz="2100" b="1" i="0" u="sng"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1912089812"/>
                  </a:ext>
                </a:extLst>
              </a:tr>
              <a:tr h="357876">
                <a:tc>
                  <a:txBody>
                    <a:bodyPr/>
                    <a:lstStyle/>
                    <a:p>
                      <a:pPr algn="l" fontAlgn="b"/>
                      <a:r>
                        <a:rPr lang="en-US" sz="2100" u="none" strike="noStrike" dirty="0">
                          <a:effectLst/>
                          <a:latin typeface="Calibri" panose="020F0502020204030204" pitchFamily="34" charset="0"/>
                          <a:cs typeface="Calibri" panose="020F0502020204030204" pitchFamily="34" charset="0"/>
                        </a:rPr>
                        <a:t>Cash</a:t>
                      </a:r>
                      <a:endParaRPr lang="en-US" sz="2100" b="0" i="0" u="none" strike="noStrike" dirty="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n-US" sz="2100" u="none" strike="noStrike" dirty="0">
                          <a:effectLst/>
                          <a:latin typeface="Calibri" panose="020F0502020204030204" pitchFamily="34" charset="0"/>
                          <a:cs typeface="Calibri" panose="020F0502020204030204" pitchFamily="34" charset="0"/>
                        </a:rPr>
                        <a:t>$2,392,934</a:t>
                      </a:r>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r>
                        <a:rPr lang="en-US" sz="2100" u="none" strike="noStrike" dirty="0">
                          <a:effectLst/>
                          <a:latin typeface="Calibri" panose="020F0502020204030204" pitchFamily="34" charset="0"/>
                          <a:cs typeface="Calibri" panose="020F0502020204030204" pitchFamily="34" charset="0"/>
                        </a:rPr>
                        <a:t>Accounts Payable</a:t>
                      </a:r>
                      <a:endParaRPr lang="en-US" sz="2100" b="0" i="0" u="none" strike="noStrike" dirty="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n-US" sz="2100" u="none" strike="noStrike" dirty="0">
                          <a:effectLst/>
                          <a:latin typeface="Calibri" panose="020F0502020204030204" pitchFamily="34" charset="0"/>
                          <a:cs typeface="Calibri" panose="020F0502020204030204" pitchFamily="34" charset="0"/>
                        </a:rPr>
                        <a:t>$250,185</a:t>
                      </a:r>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2367441669"/>
                  </a:ext>
                </a:extLst>
              </a:tr>
              <a:tr h="452131">
                <a:tc>
                  <a:txBody>
                    <a:bodyPr/>
                    <a:lstStyle/>
                    <a:p>
                      <a:pPr algn="l" fontAlgn="b"/>
                      <a:r>
                        <a:rPr lang="en-US" sz="2100" u="none" strike="noStrike" dirty="0">
                          <a:effectLst/>
                          <a:latin typeface="Calibri" panose="020F0502020204030204" pitchFamily="34" charset="0"/>
                          <a:cs typeface="Calibri" panose="020F0502020204030204" pitchFamily="34" charset="0"/>
                        </a:rPr>
                        <a:t>Loans</a:t>
                      </a:r>
                      <a:endParaRPr lang="en-US" sz="2100" b="0" i="0" u="none" strike="noStrike" dirty="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n-US" sz="2100" u="none" strike="noStrike" dirty="0">
                          <a:effectLst/>
                          <a:latin typeface="Calibri" panose="020F0502020204030204" pitchFamily="34" charset="0"/>
                          <a:cs typeface="Calibri" panose="020F0502020204030204" pitchFamily="34" charset="0"/>
                        </a:rPr>
                        <a:t>$27,319,141</a:t>
                      </a:r>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r>
                        <a:rPr lang="en-US" sz="2100" u="none" strike="noStrike" dirty="0">
                          <a:effectLst/>
                          <a:latin typeface="Calibri" panose="020F0502020204030204" pitchFamily="34" charset="0"/>
                          <a:cs typeface="Calibri" panose="020F0502020204030204" pitchFamily="34" charset="0"/>
                        </a:rPr>
                        <a:t>Notes and Interest Payable</a:t>
                      </a:r>
                      <a:endParaRPr lang="en-US" sz="2100" b="0" i="0" u="none" strike="noStrike" dirty="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n-US" sz="2100" u="none" strike="noStrike" dirty="0">
                          <a:effectLst/>
                          <a:latin typeface="Calibri" panose="020F0502020204030204" pitchFamily="34" charset="0"/>
                          <a:cs typeface="Calibri" panose="020F0502020204030204" pitchFamily="34" charset="0"/>
                        </a:rPr>
                        <a:t>$312,385</a:t>
                      </a:r>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833600779"/>
                  </a:ext>
                </a:extLst>
              </a:tr>
              <a:tr h="487680">
                <a:tc>
                  <a:txBody>
                    <a:bodyPr/>
                    <a:lstStyle/>
                    <a:p>
                      <a:pPr algn="l" fontAlgn="b"/>
                      <a:r>
                        <a:rPr lang="en-US" sz="2100" u="none" strike="noStrike">
                          <a:effectLst/>
                          <a:latin typeface="Calibri" panose="020F0502020204030204" pitchFamily="34" charset="0"/>
                          <a:cs typeface="Calibri" panose="020F0502020204030204" pitchFamily="34" charset="0"/>
                        </a:rPr>
                        <a:t>Allowance for Loan Losses</a:t>
                      </a:r>
                      <a:endParaRPr lang="en-US" sz="2100" b="0" i="0" u="none" strike="noStrike">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n-US" sz="2100" u="none" strike="noStrike" dirty="0">
                          <a:effectLst/>
                          <a:latin typeface="Calibri" panose="020F0502020204030204" pitchFamily="34" charset="0"/>
                          <a:cs typeface="Calibri" panose="020F0502020204030204" pitchFamily="34" charset="0"/>
                        </a:rPr>
                        <a:t>-$165,510</a:t>
                      </a:r>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r>
                        <a:rPr lang="en-US" sz="2100" u="none" strike="noStrike" dirty="0">
                          <a:effectLst/>
                          <a:latin typeface="Calibri" panose="020F0502020204030204" pitchFamily="34" charset="0"/>
                          <a:cs typeface="Calibri" panose="020F0502020204030204" pitchFamily="34" charset="0"/>
                        </a:rPr>
                        <a:t>Nonmember Deposits</a:t>
                      </a:r>
                      <a:endParaRPr lang="en-US" sz="2100" b="0" i="0" u="none" strike="noStrike" dirty="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n-US" sz="2100" u="none" strike="noStrike" dirty="0">
                          <a:effectLst/>
                          <a:latin typeface="Calibri" panose="020F0502020204030204" pitchFamily="34" charset="0"/>
                          <a:cs typeface="Calibri" panose="020F0502020204030204" pitchFamily="34" charset="0"/>
                        </a:rPr>
                        <a:t>$500,000</a:t>
                      </a:r>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292434581"/>
                  </a:ext>
                </a:extLst>
              </a:tr>
              <a:tr h="440341">
                <a:tc>
                  <a:txBody>
                    <a:bodyPr/>
                    <a:lstStyle/>
                    <a:p>
                      <a:pPr algn="l" fontAlgn="b"/>
                      <a:r>
                        <a:rPr lang="en-US" sz="2100" u="none" strike="noStrike" dirty="0">
                          <a:effectLst/>
                          <a:latin typeface="Calibri" panose="020F0502020204030204" pitchFamily="34" charset="0"/>
                          <a:cs typeface="Calibri" panose="020F0502020204030204" pitchFamily="34" charset="0"/>
                        </a:rPr>
                        <a:t>Investments</a:t>
                      </a:r>
                      <a:endParaRPr lang="en-US" sz="2100" b="0" i="0" u="none" strike="noStrike" dirty="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n-US" sz="2100" u="none" strike="noStrike" dirty="0">
                          <a:effectLst/>
                          <a:latin typeface="Calibri" panose="020F0502020204030204" pitchFamily="34" charset="0"/>
                          <a:cs typeface="Calibri" panose="020F0502020204030204" pitchFamily="34" charset="0"/>
                        </a:rPr>
                        <a:t>$9,258,934</a:t>
                      </a:r>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r>
                        <a:rPr lang="en-US" sz="2100" u="none" strike="noStrike" dirty="0">
                          <a:effectLst/>
                          <a:latin typeface="Calibri" panose="020F0502020204030204" pitchFamily="34" charset="0"/>
                          <a:cs typeface="Calibri" panose="020F0502020204030204" pitchFamily="34" charset="0"/>
                        </a:rPr>
                        <a:t>Deferred Grants</a:t>
                      </a:r>
                      <a:endParaRPr lang="en-US" sz="2100" b="0" i="0" u="none" strike="noStrike" dirty="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n-US" sz="2100" u="none" strike="noStrike" dirty="0">
                          <a:effectLst/>
                          <a:latin typeface="Calibri" panose="020F0502020204030204" pitchFamily="34" charset="0"/>
                          <a:cs typeface="Calibri" panose="020F0502020204030204" pitchFamily="34" charset="0"/>
                        </a:rPr>
                        <a:t>$583,333</a:t>
                      </a:r>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4219633812"/>
                  </a:ext>
                </a:extLst>
              </a:tr>
              <a:tr h="423259">
                <a:tc>
                  <a:txBody>
                    <a:bodyPr/>
                    <a:lstStyle/>
                    <a:p>
                      <a:pPr algn="l" fontAlgn="b"/>
                      <a:r>
                        <a:rPr lang="en-US" sz="2100" u="none" strike="noStrike" dirty="0">
                          <a:effectLst/>
                          <a:latin typeface="Calibri" panose="020F0502020204030204" pitchFamily="34" charset="0"/>
                          <a:cs typeface="Calibri" panose="020F0502020204030204" pitchFamily="34" charset="0"/>
                        </a:rPr>
                        <a:t>NCUSIF Investment</a:t>
                      </a:r>
                      <a:endParaRPr lang="en-US" sz="2100" b="0" i="0" u="none" strike="noStrike" dirty="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n-US" sz="2100" u="none" strike="noStrike" dirty="0">
                          <a:effectLst/>
                          <a:latin typeface="Calibri" panose="020F0502020204030204" pitchFamily="34" charset="0"/>
                          <a:cs typeface="Calibri" panose="020F0502020204030204" pitchFamily="34" charset="0"/>
                        </a:rPr>
                        <a:t>$258,330</a:t>
                      </a:r>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r>
                        <a:rPr lang="en-US" sz="2100" u="none" strike="noStrike" dirty="0">
                          <a:effectLst/>
                          <a:latin typeface="Calibri" panose="020F0502020204030204" pitchFamily="34" charset="0"/>
                          <a:cs typeface="Calibri" panose="020F0502020204030204" pitchFamily="34" charset="0"/>
                        </a:rPr>
                        <a:t>Other Liabilities</a:t>
                      </a:r>
                      <a:endParaRPr lang="en-US" sz="2100" b="0" i="0" u="none" strike="noStrike" dirty="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n-US" sz="2100" u="none" strike="noStrike" dirty="0">
                          <a:effectLst/>
                          <a:latin typeface="Calibri" panose="020F0502020204030204" pitchFamily="34" charset="0"/>
                          <a:cs typeface="Calibri" panose="020F0502020204030204" pitchFamily="34" charset="0"/>
                        </a:rPr>
                        <a:t>$95,596</a:t>
                      </a:r>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1690904432"/>
                  </a:ext>
                </a:extLst>
              </a:tr>
              <a:tr h="406400">
                <a:tc>
                  <a:txBody>
                    <a:bodyPr/>
                    <a:lstStyle/>
                    <a:p>
                      <a:pPr algn="l" fontAlgn="b"/>
                      <a:r>
                        <a:rPr lang="en-US" sz="2100" u="none" strike="noStrike" dirty="0">
                          <a:effectLst/>
                          <a:latin typeface="Calibri" panose="020F0502020204030204" pitchFamily="34" charset="0"/>
                          <a:cs typeface="Calibri" panose="020F0502020204030204" pitchFamily="34" charset="0"/>
                        </a:rPr>
                        <a:t>Fixed Assets</a:t>
                      </a:r>
                      <a:endParaRPr lang="en-US" sz="2100" b="0" i="0" u="none" strike="noStrike" dirty="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n-US" sz="2100" u="none" strike="noStrike" dirty="0">
                          <a:effectLst/>
                          <a:latin typeface="Calibri" panose="020F0502020204030204" pitchFamily="34" charset="0"/>
                          <a:cs typeface="Calibri" panose="020F0502020204030204" pitchFamily="34" charset="0"/>
                        </a:rPr>
                        <a:t>$410,427</a:t>
                      </a:r>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29449382"/>
                  </a:ext>
                </a:extLst>
              </a:tr>
              <a:tr h="476597">
                <a:tc>
                  <a:txBody>
                    <a:bodyPr/>
                    <a:lstStyle/>
                    <a:p>
                      <a:pPr algn="l" fontAlgn="b"/>
                      <a:r>
                        <a:rPr lang="en-US" sz="2100" u="none" strike="noStrike" dirty="0">
                          <a:effectLst/>
                          <a:latin typeface="Calibri" panose="020F0502020204030204" pitchFamily="34" charset="0"/>
                          <a:cs typeface="Calibri" panose="020F0502020204030204" pitchFamily="34" charset="0"/>
                        </a:rPr>
                        <a:t>Accounts Receivable</a:t>
                      </a:r>
                      <a:endParaRPr lang="en-US" sz="2100" b="0" i="0" u="none" strike="noStrike" dirty="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n-US" sz="2100" u="none" strike="noStrike" dirty="0">
                          <a:effectLst/>
                          <a:latin typeface="Calibri" panose="020F0502020204030204" pitchFamily="34" charset="0"/>
                          <a:cs typeface="Calibri" panose="020F0502020204030204" pitchFamily="34" charset="0"/>
                        </a:rPr>
                        <a:t>$52,500</a:t>
                      </a:r>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0" i="0" u="none" strike="noStrike">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r>
                        <a:rPr lang="en-US" sz="2100" b="1" u="sng" strike="noStrike" dirty="0">
                          <a:effectLst/>
                          <a:latin typeface="Calibri" panose="020F0502020204030204" pitchFamily="34" charset="0"/>
                          <a:cs typeface="Calibri" panose="020F0502020204030204" pitchFamily="34" charset="0"/>
                        </a:rPr>
                        <a:t>SHAREHOLDER EQUITY</a:t>
                      </a:r>
                      <a:endParaRPr lang="en-US" sz="2100" b="1" i="0" u="sng"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3685549900"/>
                  </a:ext>
                </a:extLst>
              </a:tr>
              <a:tr h="436880">
                <a:tc>
                  <a:txBody>
                    <a:bodyPr/>
                    <a:lstStyle/>
                    <a:p>
                      <a:pPr algn="l" fontAlgn="b"/>
                      <a:r>
                        <a:rPr lang="en-US" sz="2100" u="none" strike="noStrike" dirty="0">
                          <a:effectLst/>
                          <a:latin typeface="Calibri" panose="020F0502020204030204" pitchFamily="34" charset="0"/>
                          <a:cs typeface="Calibri" panose="020F0502020204030204" pitchFamily="34" charset="0"/>
                        </a:rPr>
                        <a:t>Other Assets</a:t>
                      </a:r>
                      <a:endParaRPr lang="en-US" sz="2100" b="0" i="0" u="none" strike="noStrike" dirty="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n-US" sz="2100" u="none" strike="noStrike" dirty="0">
                          <a:effectLst/>
                          <a:latin typeface="Calibri" panose="020F0502020204030204" pitchFamily="34" charset="0"/>
                          <a:cs typeface="Calibri" panose="020F0502020204030204" pitchFamily="34" charset="0"/>
                        </a:rPr>
                        <a:t>$291,444</a:t>
                      </a:r>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0" i="0" u="none" strike="noStrike">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r>
                        <a:rPr lang="en-US" sz="2100" u="none" strike="noStrike" dirty="0">
                          <a:effectLst/>
                          <a:latin typeface="Calibri" panose="020F0502020204030204" pitchFamily="34" charset="0"/>
                          <a:cs typeface="Calibri" panose="020F0502020204030204" pitchFamily="34" charset="0"/>
                        </a:rPr>
                        <a:t>Member Deposits, savings</a:t>
                      </a:r>
                      <a:endParaRPr lang="en-US" sz="2100" b="0" i="0" u="none" strike="noStrike" dirty="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n-US" sz="2100" u="none" strike="noStrike" dirty="0">
                          <a:effectLst/>
                          <a:latin typeface="Calibri" panose="020F0502020204030204" pitchFamily="34" charset="0"/>
                          <a:cs typeface="Calibri" panose="020F0502020204030204" pitchFamily="34" charset="0"/>
                        </a:rPr>
                        <a:t>$23,020,813</a:t>
                      </a:r>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4202939826"/>
                  </a:ext>
                </a:extLst>
              </a:tr>
              <a:tr h="437803">
                <a:tc>
                  <a:txBody>
                    <a:bodyPr/>
                    <a:lstStyle/>
                    <a:p>
                      <a:pPr algn="l" fontAlgn="b"/>
                      <a:endParaRPr lang="en-US" sz="2100" b="0" i="0" u="none" strike="noStrike">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0" i="0" u="none" strike="noStrike">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r>
                        <a:rPr lang="en-US" sz="2100" u="none" strike="noStrike" dirty="0">
                          <a:effectLst/>
                          <a:latin typeface="Calibri" panose="020F0502020204030204" pitchFamily="34" charset="0"/>
                          <a:cs typeface="Calibri" panose="020F0502020204030204" pitchFamily="34" charset="0"/>
                        </a:rPr>
                        <a:t>Member Deposits, checking</a:t>
                      </a:r>
                      <a:endParaRPr lang="en-US" sz="2100" b="0" i="0" u="none" strike="noStrike" dirty="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n-US" sz="2100" u="none" strike="noStrike" dirty="0">
                          <a:effectLst/>
                          <a:latin typeface="Calibri" panose="020F0502020204030204" pitchFamily="34" charset="0"/>
                          <a:cs typeface="Calibri" panose="020F0502020204030204" pitchFamily="34" charset="0"/>
                        </a:rPr>
                        <a:t>$12,330,435</a:t>
                      </a:r>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2353562500"/>
                  </a:ext>
                </a:extLst>
              </a:tr>
              <a:tr h="487680">
                <a:tc>
                  <a:txBody>
                    <a:bodyPr/>
                    <a:lstStyle/>
                    <a:p>
                      <a:pPr algn="l" fontAlgn="b"/>
                      <a:endParaRPr lang="en-US" sz="2100" b="0" i="0" u="none" strike="noStrike">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0" i="0" u="none" strike="noStrike">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0" i="0" u="none" strike="noStrike">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r>
                        <a:rPr lang="en-US" sz="2100" u="none" strike="noStrike" dirty="0">
                          <a:effectLst/>
                          <a:latin typeface="Calibri" panose="020F0502020204030204" pitchFamily="34" charset="0"/>
                          <a:cs typeface="Calibri" panose="020F0502020204030204" pitchFamily="34" charset="0"/>
                        </a:rPr>
                        <a:t>Reserves and Undivided Earnings</a:t>
                      </a:r>
                      <a:endParaRPr lang="en-US" sz="2100" b="0" i="0" u="none" strike="noStrike" dirty="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n-US" sz="2100" u="none" strike="noStrike" dirty="0">
                          <a:effectLst/>
                          <a:latin typeface="Calibri" panose="020F0502020204030204" pitchFamily="34" charset="0"/>
                          <a:cs typeface="Calibri" panose="020F0502020204030204" pitchFamily="34" charset="0"/>
                        </a:rPr>
                        <a:t>$2,658,786</a:t>
                      </a:r>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3075199458"/>
                  </a:ext>
                </a:extLst>
              </a:tr>
              <a:tr h="490315">
                <a:tc>
                  <a:txBody>
                    <a:bodyPr/>
                    <a:lstStyle/>
                    <a:p>
                      <a:pPr algn="l" fontAlgn="b"/>
                      <a:endParaRPr lang="en-US" sz="2100" b="0" i="0" u="none" strike="noStrike">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0" i="0" u="none" strike="noStrike">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0" i="0" u="none" strike="noStrike">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r>
                        <a:rPr lang="en-US" sz="2100" u="none" strike="noStrike" dirty="0">
                          <a:effectLst/>
                          <a:latin typeface="Calibri" panose="020F0502020204030204" pitchFamily="34" charset="0"/>
                          <a:cs typeface="Calibri" panose="020F0502020204030204" pitchFamily="34" charset="0"/>
                        </a:rPr>
                        <a:t>Secondary Capital</a:t>
                      </a:r>
                      <a:endParaRPr lang="en-US" sz="2100" b="0" i="0" u="none" strike="noStrike" dirty="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n-US" sz="2100" u="none" strike="noStrike" dirty="0">
                          <a:effectLst/>
                          <a:latin typeface="Calibri" panose="020F0502020204030204" pitchFamily="34" charset="0"/>
                          <a:cs typeface="Calibri" panose="020F0502020204030204" pitchFamily="34" charset="0"/>
                        </a:rPr>
                        <a:t>$66,666</a:t>
                      </a:r>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1662881659"/>
                  </a:ext>
                </a:extLst>
              </a:tr>
              <a:tr h="0">
                <a:tc>
                  <a:txBody>
                    <a:bodyPr/>
                    <a:lstStyle/>
                    <a:p>
                      <a:pPr algn="l" fontAlgn="b"/>
                      <a:endParaRPr lang="en-US" sz="1800" b="0" i="0" u="none"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0" i="0" u="none" strike="noStrike">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0" i="0" u="none" strike="noStrike" dirty="0">
                        <a:effectLst/>
                        <a:latin typeface="Calibri" panose="020F0502020204030204" pitchFamily="34" charset="0"/>
                        <a:cs typeface="Calibri" panose="020F0502020204030204" pitchFamily="34" charset="0"/>
                      </a:endParaRPr>
                    </a:p>
                  </a:txBody>
                  <a:tcPr marL="84875" marR="9431" marT="9431" marB="0" anchor="b"/>
                </a:tc>
                <a:tc>
                  <a:txBody>
                    <a:bodyPr/>
                    <a:lstStyle/>
                    <a:p>
                      <a:pPr algn="l" fontAlgn="b"/>
                      <a:endParaRPr lang="en-US" sz="2100" b="0" i="0" u="none" strike="noStrike" dirty="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742813475"/>
                  </a:ext>
                </a:extLst>
              </a:tr>
              <a:tr h="534215">
                <a:tc>
                  <a:txBody>
                    <a:bodyPr/>
                    <a:lstStyle/>
                    <a:p>
                      <a:pPr algn="l" fontAlgn="b"/>
                      <a:r>
                        <a:rPr lang="en-US" sz="2100" b="1" u="none" strike="noStrike" dirty="0">
                          <a:effectLst/>
                          <a:latin typeface="Calibri" panose="020F0502020204030204" pitchFamily="34" charset="0"/>
                          <a:cs typeface="Calibri" panose="020F0502020204030204" pitchFamily="34" charset="0"/>
                        </a:rPr>
                        <a:t>TOTAL</a:t>
                      </a:r>
                      <a:endParaRPr lang="en-US" sz="2100" b="1" i="1" u="none"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r" fontAlgn="b"/>
                      <a:r>
                        <a:rPr lang="en-US" sz="2100" b="1" u="none" strike="noStrike" dirty="0">
                          <a:effectLst/>
                          <a:latin typeface="Calibri" panose="020F0502020204030204" pitchFamily="34" charset="0"/>
                          <a:cs typeface="Calibri" panose="020F0502020204030204" pitchFamily="34" charset="0"/>
                        </a:rPr>
                        <a:t>$39,818,200</a:t>
                      </a:r>
                      <a:endParaRPr lang="en-US" sz="2100" b="1" i="1" u="none"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n-US" sz="2100" b="1" i="1" u="none"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r>
                        <a:rPr lang="en-US" sz="2100" b="1" u="none" strike="noStrike" dirty="0">
                          <a:effectLst/>
                          <a:latin typeface="Calibri" panose="020F0502020204030204" pitchFamily="34" charset="0"/>
                          <a:cs typeface="Calibri" panose="020F0502020204030204" pitchFamily="34" charset="0"/>
                        </a:rPr>
                        <a:t>TOTAL</a:t>
                      </a:r>
                      <a:endParaRPr lang="en-US" sz="2100" b="1" i="1" u="none" strike="noStrike" dirty="0">
                        <a:effectLst/>
                        <a:latin typeface="Calibri" panose="020F0502020204030204" pitchFamily="34" charset="0"/>
                        <a:cs typeface="Calibri" panose="020F0502020204030204" pitchFamily="34" charset="0"/>
                      </a:endParaRPr>
                    </a:p>
                  </a:txBody>
                  <a:tcPr marL="9431" marR="9431" marT="9431" marB="0" anchor="b"/>
                </a:tc>
                <a:tc>
                  <a:txBody>
                    <a:bodyPr/>
                    <a:lstStyle/>
                    <a:p>
                      <a:pPr algn="r" fontAlgn="b"/>
                      <a:r>
                        <a:rPr lang="en-US" sz="2100" b="1" u="none" strike="noStrike" dirty="0">
                          <a:effectLst/>
                          <a:latin typeface="Calibri" panose="020F0502020204030204" pitchFamily="34" charset="0"/>
                          <a:cs typeface="Calibri" panose="020F0502020204030204" pitchFamily="34" charset="0"/>
                        </a:rPr>
                        <a:t>$39,818,200</a:t>
                      </a:r>
                      <a:endParaRPr lang="en-US" sz="2100" b="1" i="1" u="none" strike="noStrike" dirty="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2566817433"/>
                  </a:ext>
                </a:extLst>
              </a:tr>
            </a:tbl>
          </a:graphicData>
        </a:graphic>
      </p:graphicFrame>
      <p:graphicFrame>
        <p:nvGraphicFramePr>
          <p:cNvPr id="17" name="Table 16">
            <a:extLst>
              <a:ext uri="{FF2B5EF4-FFF2-40B4-BE49-F238E27FC236}">
                <a16:creationId xmlns:a16="http://schemas.microsoft.com/office/drawing/2014/main" id="{F5909FEB-EA70-404E-8DDC-E1D7617A6E97}"/>
              </a:ext>
            </a:extLst>
          </p:cNvPr>
          <p:cNvGraphicFramePr>
            <a:graphicFrameLocks noGrp="1"/>
          </p:cNvGraphicFramePr>
          <p:nvPr>
            <p:extLst>
              <p:ext uri="{D42A27DB-BD31-4B8C-83A1-F6EECF244321}">
                <p14:modId xmlns:p14="http://schemas.microsoft.com/office/powerpoint/2010/main" val="2588567821"/>
              </p:ext>
            </p:extLst>
          </p:nvPr>
        </p:nvGraphicFramePr>
        <p:xfrm>
          <a:off x="360217" y="0"/>
          <a:ext cx="8663710" cy="497205"/>
        </p:xfrm>
        <a:graphic>
          <a:graphicData uri="http://schemas.openxmlformats.org/drawingml/2006/table">
            <a:tbl>
              <a:tblPr>
                <a:tableStyleId>{5C22544A-7EE6-4342-B048-85BDC9FD1C3A}</a:tableStyleId>
              </a:tblPr>
              <a:tblGrid>
                <a:gridCol w="8663710">
                  <a:extLst>
                    <a:ext uri="{9D8B030D-6E8A-4147-A177-3AD203B41FA5}">
                      <a16:colId xmlns:a16="http://schemas.microsoft.com/office/drawing/2014/main" val="2083556911"/>
                    </a:ext>
                  </a:extLst>
                </a:gridCol>
              </a:tblGrid>
              <a:tr h="276225">
                <a:tc>
                  <a:txBody>
                    <a:bodyPr/>
                    <a:lstStyle/>
                    <a:p>
                      <a:pPr algn="l" fontAlgn="b"/>
                      <a:r>
                        <a:rPr lang="en-US" sz="3200" b="1" i="0" u="none" strike="noStrike" dirty="0">
                          <a:solidFill>
                            <a:srgbClr val="00B700"/>
                          </a:solidFill>
                          <a:effectLst/>
                          <a:latin typeface="Calibri" panose="020F0502020204030204" pitchFamily="34" charset="0"/>
                          <a:cs typeface="Calibri" panose="020F0502020204030204" pitchFamily="34" charset="0"/>
                        </a:rPr>
                        <a:t>Brooklyn Coop Balance</a:t>
                      </a:r>
                      <a:r>
                        <a:rPr lang="en-US" sz="3200" b="1" i="0" u="none" strike="noStrike" baseline="0" dirty="0">
                          <a:solidFill>
                            <a:srgbClr val="00B700"/>
                          </a:solidFill>
                          <a:effectLst/>
                          <a:latin typeface="Calibri" panose="020F0502020204030204" pitchFamily="34" charset="0"/>
                          <a:cs typeface="Calibri" panose="020F0502020204030204" pitchFamily="34" charset="0"/>
                        </a:rPr>
                        <a:t> Sheet</a:t>
                      </a:r>
                      <a:r>
                        <a:rPr lang="en-US" sz="3200" b="1" i="0" u="none" strike="noStrike" dirty="0">
                          <a:solidFill>
                            <a:srgbClr val="00B700"/>
                          </a:solidFill>
                          <a:effectLst/>
                          <a:latin typeface="Calibri" panose="020F0502020204030204" pitchFamily="34" charset="0"/>
                          <a:cs typeface="Calibri" panose="020F0502020204030204" pitchFamily="34" charset="0"/>
                        </a:rPr>
                        <a:t>, June 30 2020</a:t>
                      </a:r>
                    </a:p>
                  </a:txBody>
                  <a:tcPr marL="9525" marR="9525" marT="9525" marB="0" anchor="b">
                    <a:noFill/>
                  </a:tcPr>
                </a:tc>
                <a:extLst>
                  <a:ext uri="{0D108BD9-81ED-4DB2-BD59-A6C34878D82A}">
                    <a16:rowId xmlns:a16="http://schemas.microsoft.com/office/drawing/2014/main" val="3258183758"/>
                  </a:ext>
                </a:extLst>
              </a:tr>
            </a:tbl>
          </a:graphicData>
        </a:graphic>
      </p:graphicFrame>
    </p:spTree>
    <p:extLst>
      <p:ext uri="{BB962C8B-B14F-4D97-AF65-F5344CB8AC3E}">
        <p14:creationId xmlns:p14="http://schemas.microsoft.com/office/powerpoint/2010/main" val="3439200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7DFB90A-A5DE-4934-8513-D3D058FD3207}"/>
              </a:ext>
            </a:extLst>
          </p:cNvPr>
          <p:cNvGraphicFramePr>
            <a:graphicFrameLocks noGrp="1"/>
          </p:cNvGraphicFramePr>
          <p:nvPr>
            <p:extLst>
              <p:ext uri="{D42A27DB-BD31-4B8C-83A1-F6EECF244321}">
                <p14:modId xmlns:p14="http://schemas.microsoft.com/office/powerpoint/2010/main" val="1930436582"/>
              </p:ext>
            </p:extLst>
          </p:nvPr>
        </p:nvGraphicFramePr>
        <p:xfrm>
          <a:off x="360218" y="380349"/>
          <a:ext cx="11471565" cy="497205"/>
        </p:xfrm>
        <a:graphic>
          <a:graphicData uri="http://schemas.openxmlformats.org/drawingml/2006/table">
            <a:tbl>
              <a:tblPr>
                <a:tableStyleId>{5C22544A-7EE6-4342-B048-85BDC9FD1C3A}</a:tableStyleId>
              </a:tblPr>
              <a:tblGrid>
                <a:gridCol w="11471565">
                  <a:extLst>
                    <a:ext uri="{9D8B030D-6E8A-4147-A177-3AD203B41FA5}">
                      <a16:colId xmlns:a16="http://schemas.microsoft.com/office/drawing/2014/main" val="2083556911"/>
                    </a:ext>
                  </a:extLst>
                </a:gridCol>
              </a:tblGrid>
              <a:tr h="276225">
                <a:tc>
                  <a:txBody>
                    <a:bodyPr/>
                    <a:lstStyle/>
                    <a:p>
                      <a:pPr algn="l" fontAlgn="b"/>
                      <a:r>
                        <a:rPr lang="en-US" sz="3200" b="1" i="0" u="none" strike="noStrike" dirty="0">
                          <a:solidFill>
                            <a:srgbClr val="00B700"/>
                          </a:solidFill>
                          <a:effectLst/>
                          <a:latin typeface="Calibri" panose="020F0502020204030204" pitchFamily="34" charset="0"/>
                          <a:cs typeface="Calibri" panose="020F0502020204030204" pitchFamily="34" charset="0"/>
                        </a:rPr>
                        <a:t>Balance General </a:t>
                      </a:r>
                      <a:r>
                        <a:rPr lang="en-US" sz="3200" b="1" i="0" u="none" strike="noStrike" dirty="0" err="1">
                          <a:solidFill>
                            <a:srgbClr val="00B700"/>
                          </a:solidFill>
                          <a:effectLst/>
                          <a:latin typeface="Calibri" panose="020F0502020204030204" pitchFamily="34" charset="0"/>
                          <a:cs typeface="Calibri" panose="020F0502020204030204" pitchFamily="34" charset="0"/>
                        </a:rPr>
                        <a:t>Cooperativa</a:t>
                      </a:r>
                      <a:r>
                        <a:rPr lang="en-US" sz="3200" b="1" i="0" u="none" strike="noStrike" dirty="0">
                          <a:solidFill>
                            <a:srgbClr val="00B700"/>
                          </a:solidFill>
                          <a:effectLst/>
                          <a:latin typeface="Calibri" panose="020F0502020204030204" pitchFamily="34" charset="0"/>
                          <a:cs typeface="Calibri" panose="020F0502020204030204" pitchFamily="34" charset="0"/>
                        </a:rPr>
                        <a:t> de Brooklyn al 30 de Junio del 2020</a:t>
                      </a:r>
                    </a:p>
                  </a:txBody>
                  <a:tcPr marL="9525" marR="9525" marT="9525" marB="0" anchor="b">
                    <a:noFill/>
                  </a:tcPr>
                </a:tc>
                <a:extLst>
                  <a:ext uri="{0D108BD9-81ED-4DB2-BD59-A6C34878D82A}">
                    <a16:rowId xmlns:a16="http://schemas.microsoft.com/office/drawing/2014/main" val="3258183758"/>
                  </a:ext>
                </a:extLst>
              </a:tr>
            </a:tbl>
          </a:graphicData>
        </a:graphic>
      </p:graphicFrame>
      <p:graphicFrame>
        <p:nvGraphicFramePr>
          <p:cNvPr id="5" name="Table 4">
            <a:extLst>
              <a:ext uri="{FF2B5EF4-FFF2-40B4-BE49-F238E27FC236}">
                <a16:creationId xmlns:a16="http://schemas.microsoft.com/office/drawing/2014/main" id="{4009E8AC-E755-4D5C-8115-FAB3CCEBC877}"/>
              </a:ext>
            </a:extLst>
          </p:cNvPr>
          <p:cNvGraphicFramePr>
            <a:graphicFrameLocks noGrp="1"/>
          </p:cNvGraphicFramePr>
          <p:nvPr>
            <p:extLst>
              <p:ext uri="{D42A27DB-BD31-4B8C-83A1-F6EECF244321}">
                <p14:modId xmlns:p14="http://schemas.microsoft.com/office/powerpoint/2010/main" val="3978853120"/>
              </p:ext>
            </p:extLst>
          </p:nvPr>
        </p:nvGraphicFramePr>
        <p:xfrm>
          <a:off x="360218" y="1041610"/>
          <a:ext cx="11142518" cy="5179543"/>
        </p:xfrm>
        <a:graphic>
          <a:graphicData uri="http://schemas.openxmlformats.org/drawingml/2006/table">
            <a:tbl>
              <a:tblPr firstRow="1" bandRow="1">
                <a:tableStyleId>{8799B23B-EC83-4686-B30A-512413B5E67A}</a:tableStyleId>
              </a:tblPr>
              <a:tblGrid>
                <a:gridCol w="3298777">
                  <a:extLst>
                    <a:ext uri="{9D8B030D-6E8A-4147-A177-3AD203B41FA5}">
                      <a16:colId xmlns:a16="http://schemas.microsoft.com/office/drawing/2014/main" val="1336066083"/>
                    </a:ext>
                  </a:extLst>
                </a:gridCol>
                <a:gridCol w="1804768">
                  <a:extLst>
                    <a:ext uri="{9D8B030D-6E8A-4147-A177-3AD203B41FA5}">
                      <a16:colId xmlns:a16="http://schemas.microsoft.com/office/drawing/2014/main" val="3672925111"/>
                    </a:ext>
                  </a:extLst>
                </a:gridCol>
                <a:gridCol w="600767">
                  <a:extLst>
                    <a:ext uri="{9D8B030D-6E8A-4147-A177-3AD203B41FA5}">
                      <a16:colId xmlns:a16="http://schemas.microsoft.com/office/drawing/2014/main" val="873273656"/>
                    </a:ext>
                  </a:extLst>
                </a:gridCol>
                <a:gridCol w="3812720">
                  <a:extLst>
                    <a:ext uri="{9D8B030D-6E8A-4147-A177-3AD203B41FA5}">
                      <a16:colId xmlns:a16="http://schemas.microsoft.com/office/drawing/2014/main" val="2406098519"/>
                    </a:ext>
                  </a:extLst>
                </a:gridCol>
                <a:gridCol w="1625486">
                  <a:extLst>
                    <a:ext uri="{9D8B030D-6E8A-4147-A177-3AD203B41FA5}">
                      <a16:colId xmlns:a16="http://schemas.microsoft.com/office/drawing/2014/main" val="2099372469"/>
                    </a:ext>
                  </a:extLst>
                </a:gridCol>
              </a:tblGrid>
              <a:tr h="591708">
                <a:tc>
                  <a:txBody>
                    <a:bodyPr/>
                    <a:lstStyle/>
                    <a:p>
                      <a:pPr algn="l" fontAlgn="b"/>
                      <a:r>
                        <a:rPr lang="es-MX" sz="2100" u="sng" strike="noStrike" noProof="0">
                          <a:effectLst/>
                          <a:latin typeface="Calibri" panose="020F0502020204030204" pitchFamily="34" charset="0"/>
                          <a:cs typeface="Calibri" panose="020F0502020204030204" pitchFamily="34" charset="0"/>
                        </a:rPr>
                        <a:t>ACTIVOS</a:t>
                      </a:r>
                      <a:endParaRPr lang="es-MX" sz="2100" b="1" i="0" u="sng"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r>
                        <a:rPr lang="es-MX" sz="2100" b="1" i="0" u="sng" strike="noStrike" noProof="0" dirty="0">
                          <a:effectLst/>
                          <a:latin typeface="Calibri" panose="020F0502020204030204" pitchFamily="34" charset="0"/>
                          <a:cs typeface="Calibri" panose="020F0502020204030204" pitchFamily="34" charset="0"/>
                        </a:rPr>
                        <a:t>PASIVOS</a:t>
                      </a:r>
                    </a:p>
                  </a:txBody>
                  <a:tcPr marL="9431" marR="9431" marT="9431" marB="0" anchor="b"/>
                </a:tc>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1912089812"/>
                  </a:ext>
                </a:extLst>
              </a:tr>
              <a:tr h="327346">
                <a:tc>
                  <a:txBody>
                    <a:bodyPr/>
                    <a:lstStyle/>
                    <a:p>
                      <a:pPr algn="l" fontAlgn="b"/>
                      <a:r>
                        <a:rPr lang="es-MX" sz="2100" b="0" i="0" u="none" strike="noStrike" noProof="0">
                          <a:effectLst/>
                          <a:latin typeface="Calibri" panose="020F0502020204030204" pitchFamily="34" charset="0"/>
                          <a:cs typeface="Calibri" panose="020F0502020204030204" pitchFamily="34" charset="0"/>
                        </a:rPr>
                        <a:t>Efectivo</a:t>
                      </a:r>
                    </a:p>
                  </a:txBody>
                  <a:tcPr marL="84875" marR="9431" marT="9431" marB="0" anchor="b"/>
                </a:tc>
                <a:tc>
                  <a:txBody>
                    <a:bodyPr/>
                    <a:lstStyle/>
                    <a:p>
                      <a:pPr algn="r" fontAlgn="b"/>
                      <a:r>
                        <a:rPr lang="es-MX" sz="2100" u="none" strike="noStrike" noProof="0">
                          <a:effectLst/>
                          <a:latin typeface="Calibri" panose="020F0502020204030204" pitchFamily="34" charset="0"/>
                          <a:cs typeface="Calibri" panose="020F0502020204030204" pitchFamily="34" charset="0"/>
                        </a:rPr>
                        <a:t>$2,392,934</a:t>
                      </a:r>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r>
                        <a:rPr lang="es-MX" sz="2100" b="0" i="0" u="none" strike="noStrike" noProof="0">
                          <a:effectLst/>
                          <a:latin typeface="Calibri" panose="020F0502020204030204" pitchFamily="34" charset="0"/>
                          <a:cs typeface="Calibri" panose="020F0502020204030204" pitchFamily="34" charset="0"/>
                        </a:rPr>
                        <a:t>Cuentas por Pagar </a:t>
                      </a:r>
                    </a:p>
                  </a:txBody>
                  <a:tcPr marL="84875" marR="9431" marT="9431" marB="0" anchor="b"/>
                </a:tc>
                <a:tc>
                  <a:txBody>
                    <a:bodyPr/>
                    <a:lstStyle/>
                    <a:p>
                      <a:pPr algn="r" fontAlgn="b"/>
                      <a:r>
                        <a:rPr lang="es-MX" sz="2100" u="none" strike="noStrike" noProof="0">
                          <a:effectLst/>
                          <a:latin typeface="Calibri" panose="020F0502020204030204" pitchFamily="34" charset="0"/>
                          <a:cs typeface="Calibri" panose="020F0502020204030204" pitchFamily="34" charset="0"/>
                        </a:rPr>
                        <a:t>$250,185</a:t>
                      </a:r>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2367441669"/>
                  </a:ext>
                </a:extLst>
              </a:tr>
              <a:tr h="327346">
                <a:tc>
                  <a:txBody>
                    <a:bodyPr/>
                    <a:lstStyle/>
                    <a:p>
                      <a:pPr algn="l" fontAlgn="b"/>
                      <a:r>
                        <a:rPr lang="es-MX" sz="2100" b="0" i="0" u="none" strike="noStrike" noProof="0">
                          <a:effectLst/>
                          <a:latin typeface="Calibri" panose="020F0502020204030204" pitchFamily="34" charset="0"/>
                          <a:cs typeface="Calibri" panose="020F0502020204030204" pitchFamily="34" charset="0"/>
                        </a:rPr>
                        <a:t>Prestamos </a:t>
                      </a:r>
                    </a:p>
                  </a:txBody>
                  <a:tcPr marL="84875" marR="9431" marT="9431" marB="0" anchor="b"/>
                </a:tc>
                <a:tc>
                  <a:txBody>
                    <a:bodyPr/>
                    <a:lstStyle/>
                    <a:p>
                      <a:pPr algn="r" fontAlgn="b"/>
                      <a:r>
                        <a:rPr lang="es-MX" sz="2100" u="none" strike="noStrike" noProof="0">
                          <a:effectLst/>
                          <a:latin typeface="Calibri" panose="020F0502020204030204" pitchFamily="34" charset="0"/>
                          <a:cs typeface="Calibri" panose="020F0502020204030204" pitchFamily="34" charset="0"/>
                        </a:rPr>
                        <a:t>$27,319,141</a:t>
                      </a:r>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r>
                        <a:rPr lang="es-MX" sz="2100" b="0" i="0" u="none" strike="noStrike" noProof="0">
                          <a:effectLst/>
                          <a:latin typeface="Calibri" panose="020F0502020204030204" pitchFamily="34" charset="0"/>
                          <a:cs typeface="Calibri" panose="020F0502020204030204" pitchFamily="34" charset="0"/>
                        </a:rPr>
                        <a:t>Notas e intereses apagar</a:t>
                      </a:r>
                    </a:p>
                  </a:txBody>
                  <a:tcPr marL="84875" marR="9431" marT="9431" marB="0" anchor="b"/>
                </a:tc>
                <a:tc>
                  <a:txBody>
                    <a:bodyPr/>
                    <a:lstStyle/>
                    <a:p>
                      <a:pPr algn="r" fontAlgn="b"/>
                      <a:r>
                        <a:rPr lang="es-MX" sz="2100" u="none" strike="noStrike" noProof="0">
                          <a:effectLst/>
                          <a:latin typeface="Calibri" panose="020F0502020204030204" pitchFamily="34" charset="0"/>
                          <a:cs typeface="Calibri" panose="020F0502020204030204" pitchFamily="34" charset="0"/>
                        </a:rPr>
                        <a:t>$312,385</a:t>
                      </a:r>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833600779"/>
                  </a:ext>
                </a:extLst>
              </a:tr>
              <a:tr h="327346">
                <a:tc>
                  <a:txBody>
                    <a:bodyPr/>
                    <a:lstStyle/>
                    <a:p>
                      <a:pPr algn="l" fontAlgn="b"/>
                      <a:r>
                        <a:rPr lang="es-MX" sz="2100" u="none" strike="noStrike" noProof="0">
                          <a:effectLst/>
                          <a:latin typeface="Calibri" panose="020F0502020204030204" pitchFamily="34" charset="0"/>
                          <a:cs typeface="Calibri" panose="020F0502020204030204" pitchFamily="34" charset="0"/>
                        </a:rPr>
                        <a:t>Allowance for Loan Losses</a:t>
                      </a:r>
                      <a:endParaRPr lang="es-MX" sz="2100" b="0" i="0" u="none" strike="noStrike" noProof="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s-MX" sz="2100" u="none" strike="noStrike" noProof="0">
                          <a:effectLst/>
                          <a:latin typeface="Calibri" panose="020F0502020204030204" pitchFamily="34" charset="0"/>
                          <a:cs typeface="Calibri" panose="020F0502020204030204" pitchFamily="34" charset="0"/>
                        </a:rPr>
                        <a:t>-$165,510</a:t>
                      </a:r>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r>
                        <a:rPr lang="es-MX" sz="2100" b="0" i="0" u="none" strike="noStrike" noProof="0">
                          <a:effectLst/>
                          <a:latin typeface="Calibri" panose="020F0502020204030204" pitchFamily="34" charset="0"/>
                          <a:cs typeface="Calibri" panose="020F0502020204030204" pitchFamily="34" charset="0"/>
                        </a:rPr>
                        <a:t>Depositos de “no socios”</a:t>
                      </a:r>
                    </a:p>
                  </a:txBody>
                  <a:tcPr marL="84875" marR="9431" marT="9431" marB="0" anchor="b"/>
                </a:tc>
                <a:tc>
                  <a:txBody>
                    <a:bodyPr/>
                    <a:lstStyle/>
                    <a:p>
                      <a:pPr algn="r" fontAlgn="b"/>
                      <a:r>
                        <a:rPr lang="es-MX" sz="2100" u="none" strike="noStrike" noProof="0">
                          <a:effectLst/>
                          <a:latin typeface="Calibri" panose="020F0502020204030204" pitchFamily="34" charset="0"/>
                          <a:cs typeface="Calibri" panose="020F0502020204030204" pitchFamily="34" charset="0"/>
                        </a:rPr>
                        <a:t>$500,000</a:t>
                      </a:r>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292434581"/>
                  </a:ext>
                </a:extLst>
              </a:tr>
              <a:tr h="327346">
                <a:tc>
                  <a:txBody>
                    <a:bodyPr/>
                    <a:lstStyle/>
                    <a:p>
                      <a:pPr algn="l" fontAlgn="b"/>
                      <a:r>
                        <a:rPr lang="es-MX" sz="2100" u="none" strike="noStrike" noProof="0">
                          <a:effectLst/>
                          <a:latin typeface="Calibri" panose="020F0502020204030204" pitchFamily="34" charset="0"/>
                          <a:cs typeface="Calibri" panose="020F0502020204030204" pitchFamily="34" charset="0"/>
                        </a:rPr>
                        <a:t>Inversiones</a:t>
                      </a:r>
                      <a:endParaRPr lang="es-MX" sz="2100" b="0" i="0" u="none" strike="noStrike" noProof="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s-MX" sz="2100" u="none" strike="noStrike" noProof="0">
                          <a:effectLst/>
                          <a:latin typeface="Calibri" panose="020F0502020204030204" pitchFamily="34" charset="0"/>
                          <a:cs typeface="Calibri" panose="020F0502020204030204" pitchFamily="34" charset="0"/>
                        </a:rPr>
                        <a:t>$9,258,934</a:t>
                      </a:r>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r>
                        <a:rPr lang="es-MX" sz="2100" b="0" i="0" u="none" strike="noStrike" noProof="0">
                          <a:effectLst/>
                          <a:latin typeface="Calibri" panose="020F0502020204030204" pitchFamily="34" charset="0"/>
                          <a:cs typeface="Calibri" panose="020F0502020204030204" pitchFamily="34" charset="0"/>
                        </a:rPr>
                        <a:t>Donativos diferidos</a:t>
                      </a:r>
                    </a:p>
                  </a:txBody>
                  <a:tcPr marL="84875" marR="9431" marT="9431" marB="0" anchor="b"/>
                </a:tc>
                <a:tc>
                  <a:txBody>
                    <a:bodyPr/>
                    <a:lstStyle/>
                    <a:p>
                      <a:pPr algn="r" fontAlgn="b"/>
                      <a:r>
                        <a:rPr lang="es-MX" sz="2100" u="none" strike="noStrike" noProof="0">
                          <a:effectLst/>
                          <a:latin typeface="Calibri" panose="020F0502020204030204" pitchFamily="34" charset="0"/>
                          <a:cs typeface="Calibri" panose="020F0502020204030204" pitchFamily="34" charset="0"/>
                        </a:rPr>
                        <a:t>$583,333</a:t>
                      </a:r>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4219633812"/>
                  </a:ext>
                </a:extLst>
              </a:tr>
              <a:tr h="327346">
                <a:tc>
                  <a:txBody>
                    <a:bodyPr/>
                    <a:lstStyle/>
                    <a:p>
                      <a:pPr algn="l" fontAlgn="b"/>
                      <a:r>
                        <a:rPr lang="es-MX" sz="2100" u="none" strike="noStrike" noProof="0">
                          <a:effectLst/>
                          <a:latin typeface="Calibri" panose="020F0502020204030204" pitchFamily="34" charset="0"/>
                          <a:cs typeface="Calibri" panose="020F0502020204030204" pitchFamily="34" charset="0"/>
                        </a:rPr>
                        <a:t>Inversion NCUSIF</a:t>
                      </a:r>
                      <a:endParaRPr lang="es-MX" sz="2100" b="0" i="0" u="none" strike="noStrike" noProof="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s-MX" sz="2100" u="none" strike="noStrike" noProof="0" dirty="0">
                          <a:effectLst/>
                          <a:latin typeface="Calibri" panose="020F0502020204030204" pitchFamily="34" charset="0"/>
                          <a:cs typeface="Calibri" panose="020F0502020204030204" pitchFamily="34" charset="0"/>
                        </a:rPr>
                        <a:t>$258,330</a:t>
                      </a:r>
                      <a:endParaRPr lang="es-MX" sz="2100" b="0" i="0" u="none" strike="noStrike" noProof="0" dirty="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r>
                        <a:rPr lang="es-MX" sz="2100" u="none" strike="noStrike" noProof="0">
                          <a:effectLst/>
                          <a:latin typeface="Calibri" panose="020F0502020204030204" pitchFamily="34" charset="0"/>
                          <a:cs typeface="Calibri" panose="020F0502020204030204" pitchFamily="34" charset="0"/>
                        </a:rPr>
                        <a:t>Otros pasivos</a:t>
                      </a:r>
                      <a:endParaRPr lang="es-MX" sz="2100" b="0" i="0" u="none" strike="noStrike" noProof="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s-MX" sz="2100" u="none" strike="noStrike" noProof="0">
                          <a:effectLst/>
                          <a:latin typeface="Calibri" panose="020F0502020204030204" pitchFamily="34" charset="0"/>
                          <a:cs typeface="Calibri" panose="020F0502020204030204" pitchFamily="34" charset="0"/>
                        </a:rPr>
                        <a:t>$95,596</a:t>
                      </a:r>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1690904432"/>
                  </a:ext>
                </a:extLst>
              </a:tr>
              <a:tr h="327346">
                <a:tc>
                  <a:txBody>
                    <a:bodyPr/>
                    <a:lstStyle/>
                    <a:p>
                      <a:pPr algn="l" fontAlgn="b"/>
                      <a:r>
                        <a:rPr lang="es-MX" sz="2100" b="0" i="0" u="none" strike="noStrike" noProof="0">
                          <a:effectLst/>
                          <a:latin typeface="Calibri" panose="020F0502020204030204" pitchFamily="34" charset="0"/>
                          <a:cs typeface="Calibri" panose="020F0502020204030204" pitchFamily="34" charset="0"/>
                        </a:rPr>
                        <a:t>Activos Fijos</a:t>
                      </a:r>
                    </a:p>
                  </a:txBody>
                  <a:tcPr marL="84875" marR="9431" marT="9431" marB="0" anchor="b"/>
                </a:tc>
                <a:tc>
                  <a:txBody>
                    <a:bodyPr/>
                    <a:lstStyle/>
                    <a:p>
                      <a:pPr algn="r" fontAlgn="b"/>
                      <a:r>
                        <a:rPr lang="es-MX" sz="2100" u="none" strike="noStrike" noProof="0">
                          <a:effectLst/>
                          <a:latin typeface="Calibri" panose="020F0502020204030204" pitchFamily="34" charset="0"/>
                          <a:cs typeface="Calibri" panose="020F0502020204030204" pitchFamily="34" charset="0"/>
                        </a:rPr>
                        <a:t>$410,427</a:t>
                      </a:r>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29449382"/>
                  </a:ext>
                </a:extLst>
              </a:tr>
              <a:tr h="593971">
                <a:tc>
                  <a:txBody>
                    <a:bodyPr/>
                    <a:lstStyle/>
                    <a:p>
                      <a:pPr algn="l" fontAlgn="b"/>
                      <a:r>
                        <a:rPr lang="es-MX" sz="2100" b="0" i="0" u="none" strike="noStrike" noProof="0">
                          <a:effectLst/>
                          <a:latin typeface="Calibri" panose="020F0502020204030204" pitchFamily="34" charset="0"/>
                          <a:cs typeface="Calibri" panose="020F0502020204030204" pitchFamily="34" charset="0"/>
                        </a:rPr>
                        <a:t>Cuentas por cobrar</a:t>
                      </a:r>
                    </a:p>
                  </a:txBody>
                  <a:tcPr marL="84875" marR="9431" marT="9431" marB="0" anchor="b"/>
                </a:tc>
                <a:tc>
                  <a:txBody>
                    <a:bodyPr/>
                    <a:lstStyle/>
                    <a:p>
                      <a:pPr algn="r" fontAlgn="b"/>
                      <a:r>
                        <a:rPr lang="es-MX" sz="2100" u="none" strike="noStrike" noProof="0">
                          <a:effectLst/>
                          <a:latin typeface="Calibri" panose="020F0502020204030204" pitchFamily="34" charset="0"/>
                          <a:cs typeface="Calibri" panose="020F0502020204030204" pitchFamily="34" charset="0"/>
                        </a:rPr>
                        <a:t>$52,500</a:t>
                      </a:r>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gridSpan="2">
                  <a:txBody>
                    <a:bodyPr/>
                    <a:lstStyle/>
                    <a:p>
                      <a:pPr algn="l" fontAlgn="b"/>
                      <a:r>
                        <a:rPr lang="es-MX" sz="2100" b="1" i="0" u="sng" strike="noStrike" noProof="0" dirty="0">
                          <a:effectLst/>
                          <a:latin typeface="Calibri" panose="020F0502020204030204" pitchFamily="34" charset="0"/>
                          <a:cs typeface="Calibri" panose="020F0502020204030204" pitchFamily="34" charset="0"/>
                        </a:rPr>
                        <a:t>PATRIMONIO DE LOS ACCIONISTAS</a:t>
                      </a:r>
                    </a:p>
                  </a:txBody>
                  <a:tcPr marL="9431" marR="9431" marT="9431" marB="0" anchor="b"/>
                </a:tc>
                <a:tc hMerge="1">
                  <a:txBody>
                    <a:bodyPr/>
                    <a:lstStyle/>
                    <a:p>
                      <a:pPr algn="l" fontAlgn="b"/>
                      <a:endParaRPr lang="es-MX" sz="2100" b="0" i="0" u="none" strike="noStrike" noProof="0" dirty="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3685549900"/>
                  </a:ext>
                </a:extLst>
              </a:tr>
              <a:tr h="327346">
                <a:tc>
                  <a:txBody>
                    <a:bodyPr/>
                    <a:lstStyle/>
                    <a:p>
                      <a:pPr algn="l" fontAlgn="b"/>
                      <a:r>
                        <a:rPr lang="es-MX" sz="2100" u="none" strike="noStrike" noProof="0">
                          <a:effectLst/>
                          <a:latin typeface="Calibri" panose="020F0502020204030204" pitchFamily="34" charset="0"/>
                          <a:cs typeface="Calibri" panose="020F0502020204030204" pitchFamily="34" charset="0"/>
                        </a:rPr>
                        <a:t>Otros activos</a:t>
                      </a:r>
                      <a:endParaRPr lang="es-MX" sz="2100" b="0" i="0" u="none" strike="noStrike" noProof="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s-MX" sz="2100" u="none" strike="noStrike" noProof="0">
                          <a:effectLst/>
                          <a:latin typeface="Calibri" panose="020F0502020204030204" pitchFamily="34" charset="0"/>
                          <a:cs typeface="Calibri" panose="020F0502020204030204" pitchFamily="34" charset="0"/>
                        </a:rPr>
                        <a:t>$291,444</a:t>
                      </a:r>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r>
                        <a:rPr lang="es-MX" sz="2100" u="none" strike="noStrike" noProof="0" dirty="0">
                          <a:effectLst/>
                          <a:latin typeface="Calibri" panose="020F0502020204030204" pitchFamily="34" charset="0"/>
                          <a:cs typeface="Calibri" panose="020F0502020204030204" pitchFamily="34" charset="0"/>
                        </a:rPr>
                        <a:t>Depósitos de socios, ahorros</a:t>
                      </a:r>
                      <a:endParaRPr lang="es-MX" sz="2100" b="0" i="0" u="none" strike="noStrike" noProof="0" dirty="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s-MX" sz="2100" u="none" strike="noStrike" noProof="0" dirty="0">
                          <a:effectLst/>
                          <a:latin typeface="Calibri" panose="020F0502020204030204" pitchFamily="34" charset="0"/>
                          <a:cs typeface="Calibri" panose="020F0502020204030204" pitchFamily="34" charset="0"/>
                        </a:rPr>
                        <a:t>$23,020,813</a:t>
                      </a:r>
                      <a:endParaRPr lang="es-MX" sz="2100" b="0" i="0" u="none" strike="noStrike" noProof="0" dirty="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4202939826"/>
                  </a:ext>
                </a:extLst>
              </a:tr>
              <a:tr h="327346">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r>
                        <a:rPr lang="es-MX" sz="2100" u="none" strike="noStrike" noProof="0" dirty="0">
                          <a:effectLst/>
                          <a:latin typeface="Calibri" panose="020F0502020204030204" pitchFamily="34" charset="0"/>
                          <a:cs typeface="Calibri" panose="020F0502020204030204" pitchFamily="34" charset="0"/>
                        </a:rPr>
                        <a:t>Depósitos de socios , chequeras</a:t>
                      </a:r>
                      <a:endParaRPr lang="es-MX" sz="2100" b="0" i="0" u="none" strike="noStrike" noProof="0" dirty="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s-MX" sz="2100" u="none" strike="noStrike" noProof="0">
                          <a:effectLst/>
                          <a:latin typeface="Calibri" panose="020F0502020204030204" pitchFamily="34" charset="0"/>
                          <a:cs typeface="Calibri" panose="020F0502020204030204" pitchFamily="34" charset="0"/>
                        </a:rPr>
                        <a:t>$12,330,435</a:t>
                      </a:r>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2353562500"/>
                  </a:ext>
                </a:extLst>
              </a:tr>
              <a:tr h="369683">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r>
                        <a:rPr lang="es-MX" sz="2100" u="none" strike="noStrike" noProof="0" dirty="0">
                          <a:effectLst/>
                          <a:latin typeface="Calibri" panose="020F0502020204030204" pitchFamily="34" charset="0"/>
                          <a:cs typeface="Calibri" panose="020F0502020204030204" pitchFamily="34" charset="0"/>
                        </a:rPr>
                        <a:t>Reservas e ingresos completos</a:t>
                      </a:r>
                      <a:endParaRPr lang="es-MX" sz="2100" b="0" i="0" u="none" strike="noStrike" noProof="0" dirty="0">
                        <a:effectLst/>
                        <a:latin typeface="Calibri" panose="020F0502020204030204" pitchFamily="34" charset="0"/>
                        <a:cs typeface="Calibri" panose="020F0502020204030204" pitchFamily="34" charset="0"/>
                      </a:endParaRPr>
                    </a:p>
                  </a:txBody>
                  <a:tcPr marL="84875" marR="9431" marT="9431" marB="0" anchor="b"/>
                </a:tc>
                <a:tc>
                  <a:txBody>
                    <a:bodyPr/>
                    <a:lstStyle/>
                    <a:p>
                      <a:pPr algn="r" fontAlgn="b"/>
                      <a:r>
                        <a:rPr lang="es-MX" sz="2100" u="none" strike="noStrike" noProof="0">
                          <a:effectLst/>
                          <a:latin typeface="Calibri" panose="020F0502020204030204" pitchFamily="34" charset="0"/>
                          <a:cs typeface="Calibri" panose="020F0502020204030204" pitchFamily="34" charset="0"/>
                        </a:rPr>
                        <a:t>$2,658,786</a:t>
                      </a:r>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3075199458"/>
                  </a:ext>
                </a:extLst>
              </a:tr>
              <a:tr h="327346">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r>
                        <a:rPr lang="es-MX" sz="2100" b="0" i="0" u="none" strike="noStrike" noProof="0">
                          <a:effectLst/>
                          <a:latin typeface="Calibri" panose="020F0502020204030204" pitchFamily="34" charset="0"/>
                          <a:cs typeface="Calibri" panose="020F0502020204030204" pitchFamily="34" charset="0"/>
                        </a:rPr>
                        <a:t>Capital secundario</a:t>
                      </a:r>
                    </a:p>
                  </a:txBody>
                  <a:tcPr marL="84875" marR="9431" marT="9431" marB="0" anchor="b"/>
                </a:tc>
                <a:tc>
                  <a:txBody>
                    <a:bodyPr/>
                    <a:lstStyle/>
                    <a:p>
                      <a:pPr algn="r" fontAlgn="b"/>
                      <a:r>
                        <a:rPr lang="es-MX" sz="2100" u="none" strike="noStrike" noProof="0">
                          <a:effectLst/>
                          <a:latin typeface="Calibri" panose="020F0502020204030204" pitchFamily="34" charset="0"/>
                          <a:cs typeface="Calibri" panose="020F0502020204030204" pitchFamily="34" charset="0"/>
                        </a:rPr>
                        <a:t>$66,666</a:t>
                      </a:r>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1662881659"/>
                  </a:ext>
                </a:extLst>
              </a:tr>
              <a:tr h="327346">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84875" marR="9431" marT="9431" marB="0" anchor="b"/>
                </a:tc>
                <a:tc>
                  <a:txBody>
                    <a:bodyPr/>
                    <a:lstStyle/>
                    <a:p>
                      <a:pPr algn="l" fontAlgn="b"/>
                      <a:endParaRPr lang="es-MX" sz="2100" b="0" i="0" u="none" strike="noStrike" noProof="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742813475"/>
                  </a:ext>
                </a:extLst>
              </a:tr>
              <a:tr h="327346">
                <a:tc>
                  <a:txBody>
                    <a:bodyPr/>
                    <a:lstStyle/>
                    <a:p>
                      <a:pPr algn="l" fontAlgn="b"/>
                      <a:r>
                        <a:rPr lang="es-MX" sz="2100" b="1" u="none" strike="noStrike" noProof="0">
                          <a:effectLst/>
                          <a:latin typeface="Calibri" panose="020F0502020204030204" pitchFamily="34" charset="0"/>
                          <a:cs typeface="Calibri" panose="020F0502020204030204" pitchFamily="34" charset="0"/>
                        </a:rPr>
                        <a:t>TOTAL</a:t>
                      </a:r>
                      <a:endParaRPr lang="es-MX" sz="2100" b="1" i="1"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r" fontAlgn="b"/>
                      <a:r>
                        <a:rPr lang="es-MX" sz="2100" b="1" u="none" strike="noStrike" noProof="0">
                          <a:effectLst/>
                          <a:latin typeface="Calibri" panose="020F0502020204030204" pitchFamily="34" charset="0"/>
                          <a:cs typeface="Calibri" panose="020F0502020204030204" pitchFamily="34" charset="0"/>
                        </a:rPr>
                        <a:t>$39,818,200</a:t>
                      </a:r>
                      <a:endParaRPr lang="es-MX" sz="2100" b="1" i="1"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endParaRPr lang="es-MX" sz="2100" b="1" i="1"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l" fontAlgn="b"/>
                      <a:r>
                        <a:rPr lang="es-MX" sz="2100" b="1" u="none" strike="noStrike" noProof="0">
                          <a:effectLst/>
                          <a:latin typeface="Calibri" panose="020F0502020204030204" pitchFamily="34" charset="0"/>
                          <a:cs typeface="Calibri" panose="020F0502020204030204" pitchFamily="34" charset="0"/>
                        </a:rPr>
                        <a:t>TOTAL</a:t>
                      </a:r>
                      <a:endParaRPr lang="es-MX" sz="2100" b="1" i="1" u="none" strike="noStrike" noProof="0">
                        <a:effectLst/>
                        <a:latin typeface="Calibri" panose="020F0502020204030204" pitchFamily="34" charset="0"/>
                        <a:cs typeface="Calibri" panose="020F0502020204030204" pitchFamily="34" charset="0"/>
                      </a:endParaRPr>
                    </a:p>
                  </a:txBody>
                  <a:tcPr marL="9431" marR="9431" marT="9431" marB="0" anchor="b"/>
                </a:tc>
                <a:tc>
                  <a:txBody>
                    <a:bodyPr/>
                    <a:lstStyle/>
                    <a:p>
                      <a:pPr algn="r" fontAlgn="b"/>
                      <a:r>
                        <a:rPr lang="es-MX" sz="2100" b="1" u="none" strike="noStrike" noProof="0" dirty="0">
                          <a:effectLst/>
                          <a:latin typeface="Calibri" panose="020F0502020204030204" pitchFamily="34" charset="0"/>
                          <a:cs typeface="Calibri" panose="020F0502020204030204" pitchFamily="34" charset="0"/>
                        </a:rPr>
                        <a:t>$39,818,200</a:t>
                      </a:r>
                      <a:endParaRPr lang="es-MX" sz="2100" b="1" i="1" u="none" strike="noStrike" noProof="0" dirty="0">
                        <a:effectLst/>
                        <a:latin typeface="Calibri" panose="020F0502020204030204" pitchFamily="34" charset="0"/>
                        <a:cs typeface="Calibri" panose="020F0502020204030204" pitchFamily="34" charset="0"/>
                      </a:endParaRPr>
                    </a:p>
                  </a:txBody>
                  <a:tcPr marL="9431" marR="9431" marT="9431" marB="0" anchor="b"/>
                </a:tc>
                <a:extLst>
                  <a:ext uri="{0D108BD9-81ED-4DB2-BD59-A6C34878D82A}">
                    <a16:rowId xmlns:a16="http://schemas.microsoft.com/office/drawing/2014/main" val="2566817433"/>
                  </a:ext>
                </a:extLst>
              </a:tr>
            </a:tbl>
          </a:graphicData>
        </a:graphic>
      </p:graphicFrame>
    </p:spTree>
    <p:extLst>
      <p:ext uri="{BB962C8B-B14F-4D97-AF65-F5344CB8AC3E}">
        <p14:creationId xmlns:p14="http://schemas.microsoft.com/office/powerpoint/2010/main" val="3117915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8594B5-3943-2040-8DCB-BF6E76D6D48D}"/>
              </a:ext>
            </a:extLst>
          </p:cNvPr>
          <p:cNvSpPr txBox="1"/>
          <p:nvPr/>
        </p:nvSpPr>
        <p:spPr>
          <a:xfrm>
            <a:off x="4286250" y="1428750"/>
            <a:ext cx="184731" cy="369332"/>
          </a:xfrm>
          <a:prstGeom prst="rect">
            <a:avLst/>
          </a:prstGeom>
          <a:noFill/>
        </p:spPr>
        <p:txBody>
          <a:bodyPr wrap="none" rtlCol="0">
            <a:spAutoFit/>
          </a:bodyPr>
          <a:lstStyle/>
          <a:p>
            <a:endParaRPr lang="en-US" dirty="0"/>
          </a:p>
        </p:txBody>
      </p:sp>
      <p:graphicFrame>
        <p:nvGraphicFramePr>
          <p:cNvPr id="20" name="Table 19">
            <a:extLst>
              <a:ext uri="{FF2B5EF4-FFF2-40B4-BE49-F238E27FC236}">
                <a16:creationId xmlns:a16="http://schemas.microsoft.com/office/drawing/2014/main" id="{A3E683EE-FE34-9647-8680-09FA7AB5E52D}"/>
              </a:ext>
            </a:extLst>
          </p:cNvPr>
          <p:cNvGraphicFramePr>
            <a:graphicFrameLocks noGrp="1"/>
          </p:cNvGraphicFramePr>
          <p:nvPr>
            <p:extLst>
              <p:ext uri="{D42A27DB-BD31-4B8C-83A1-F6EECF244321}">
                <p14:modId xmlns:p14="http://schemas.microsoft.com/office/powerpoint/2010/main" val="3377094179"/>
              </p:ext>
            </p:extLst>
          </p:nvPr>
        </p:nvGraphicFramePr>
        <p:xfrm>
          <a:off x="129307" y="101600"/>
          <a:ext cx="11277599" cy="6553788"/>
        </p:xfrm>
        <a:graphic>
          <a:graphicData uri="http://schemas.openxmlformats.org/drawingml/2006/table">
            <a:tbl>
              <a:tblPr/>
              <a:tblGrid>
                <a:gridCol w="4014383">
                  <a:extLst>
                    <a:ext uri="{9D8B030D-6E8A-4147-A177-3AD203B41FA5}">
                      <a16:colId xmlns:a16="http://schemas.microsoft.com/office/drawing/2014/main" val="2401521199"/>
                    </a:ext>
                  </a:extLst>
                </a:gridCol>
                <a:gridCol w="1298216">
                  <a:extLst>
                    <a:ext uri="{9D8B030D-6E8A-4147-A177-3AD203B41FA5}">
                      <a16:colId xmlns:a16="http://schemas.microsoft.com/office/drawing/2014/main" val="1963481297"/>
                    </a:ext>
                  </a:extLst>
                </a:gridCol>
                <a:gridCol w="328610">
                  <a:extLst>
                    <a:ext uri="{9D8B030D-6E8A-4147-A177-3AD203B41FA5}">
                      <a16:colId xmlns:a16="http://schemas.microsoft.com/office/drawing/2014/main" val="3721821017"/>
                    </a:ext>
                  </a:extLst>
                </a:gridCol>
                <a:gridCol w="4530367">
                  <a:extLst>
                    <a:ext uri="{9D8B030D-6E8A-4147-A177-3AD203B41FA5}">
                      <a16:colId xmlns:a16="http://schemas.microsoft.com/office/drawing/2014/main" val="4023827968"/>
                    </a:ext>
                  </a:extLst>
                </a:gridCol>
                <a:gridCol w="1106023">
                  <a:extLst>
                    <a:ext uri="{9D8B030D-6E8A-4147-A177-3AD203B41FA5}">
                      <a16:colId xmlns:a16="http://schemas.microsoft.com/office/drawing/2014/main" val="3624188725"/>
                    </a:ext>
                  </a:extLst>
                </a:gridCol>
              </a:tblGrid>
              <a:tr h="490602">
                <a:tc gridSpan="4">
                  <a:txBody>
                    <a:bodyPr/>
                    <a:lstStyle/>
                    <a:p>
                      <a:pPr algn="l" fontAlgn="b">
                        <a:spcBef>
                          <a:spcPts val="0"/>
                        </a:spcBef>
                        <a:spcAft>
                          <a:spcPts val="0"/>
                        </a:spcAft>
                      </a:pPr>
                      <a:r>
                        <a:rPr lang="en-US" sz="2800" b="1" i="0" u="none" strike="noStrike" dirty="0">
                          <a:solidFill>
                            <a:srgbClr val="00B700"/>
                          </a:solidFill>
                          <a:effectLst/>
                          <a:latin typeface="+mn-lt"/>
                          <a:cs typeface="Calibri" panose="020F0502020204030204" pitchFamily="34" charset="0"/>
                        </a:rPr>
                        <a:t>Brooklyn Coop Income and Expenses, Jan 1 - Jun 30, 2020</a:t>
                      </a:r>
                      <a:endParaRPr lang="en-US" sz="2800" b="0" i="0" u="none" strike="noStrike" dirty="0">
                        <a:solidFill>
                          <a:srgbClr val="00B700"/>
                        </a:solidFill>
                        <a:effectLst/>
                        <a:latin typeface="+mn-lt"/>
                        <a:cs typeface="Calibri" panose="020F0502020204030204" pitchFamily="34" charset="0"/>
                      </a:endParaRPr>
                    </a:p>
                  </a:txBody>
                  <a:tcPr marL="106029" marR="106029" marT="53015" marB="53015">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spcBef>
                          <a:spcPts val="0"/>
                        </a:spcBef>
                        <a:spcAft>
                          <a:spcPts val="0"/>
                        </a:spcAft>
                      </a:pPr>
                      <a:endParaRPr lang="en-US" sz="1300" b="0" i="0" u="none" strike="noStrike">
                        <a:effectLst/>
                        <a:latin typeface="+mn-lt"/>
                      </a:endParaRPr>
                    </a:p>
                  </a:txBody>
                  <a:tcPr marL="11045" marR="11045" marT="11045" marB="0" anchor="b">
                    <a:lnL>
                      <a:noFill/>
                    </a:lnL>
                    <a:lnR>
                      <a:noFill/>
                    </a:lnR>
                    <a:lnT>
                      <a:noFill/>
                    </a:lnT>
                    <a:lnB>
                      <a:noFill/>
                    </a:lnB>
                  </a:tcPr>
                </a:tc>
                <a:extLst>
                  <a:ext uri="{0D108BD9-81ED-4DB2-BD59-A6C34878D82A}">
                    <a16:rowId xmlns:a16="http://schemas.microsoft.com/office/drawing/2014/main" val="130299439"/>
                  </a:ext>
                </a:extLst>
              </a:tr>
              <a:tr h="514853">
                <a:tc>
                  <a:txBody>
                    <a:bodyPr/>
                    <a:lstStyle/>
                    <a:p>
                      <a:pPr algn="l" fontAlgn="b">
                        <a:spcBef>
                          <a:spcPts val="0"/>
                        </a:spcBef>
                        <a:spcAft>
                          <a:spcPts val="0"/>
                        </a:spcAft>
                      </a:pPr>
                      <a:r>
                        <a:rPr lang="en-US" sz="1800" b="0" i="0" u="none" strike="noStrike" dirty="0">
                          <a:effectLst/>
                          <a:latin typeface="+mn-lt"/>
                          <a:cs typeface="Calibri" panose="020F0502020204030204" pitchFamily="34" charset="0"/>
                        </a:rPr>
                        <a:t>Interest Income (from loans)</a:t>
                      </a:r>
                    </a:p>
                  </a:txBody>
                  <a:tcPr marL="11045" marR="11045" marT="11045" marB="0">
                    <a:lnL>
                      <a:noFill/>
                    </a:lnL>
                    <a:lnR>
                      <a:noFill/>
                    </a:lnR>
                    <a:lnT>
                      <a:noFill/>
                    </a:lnT>
                    <a:lnB>
                      <a:noFill/>
                    </a:lnB>
                    <a:solidFill>
                      <a:srgbClr val="F2F2F2"/>
                    </a:solidFill>
                  </a:tcPr>
                </a:tc>
                <a:tc>
                  <a:txBody>
                    <a:bodyPr/>
                    <a:lstStyle/>
                    <a:p>
                      <a:pPr algn="r" fontAlgn="b">
                        <a:spcBef>
                          <a:spcPts val="0"/>
                        </a:spcBef>
                        <a:spcAft>
                          <a:spcPts val="0"/>
                        </a:spcAft>
                      </a:pPr>
                      <a:r>
                        <a:rPr lang="en-US" sz="1800" b="0" i="0" u="none" strike="noStrike" dirty="0">
                          <a:effectLst/>
                          <a:latin typeface="+mn-lt"/>
                          <a:cs typeface="Calibri" panose="020F0502020204030204" pitchFamily="34" charset="0"/>
                        </a:rPr>
                        <a:t>$719,562</a:t>
                      </a:r>
                    </a:p>
                  </a:txBody>
                  <a:tcPr marL="11045" marR="11045" marT="11045" marB="0">
                    <a:lnL>
                      <a:noFill/>
                    </a:lnL>
                    <a:lnR>
                      <a:noFill/>
                    </a:lnR>
                    <a:lnT>
                      <a:noFill/>
                    </a:lnT>
                    <a:lnB>
                      <a:noFill/>
                    </a:lnB>
                    <a:solidFill>
                      <a:srgbClr val="F2F2F2"/>
                    </a:solidFill>
                  </a:tcPr>
                </a:tc>
                <a:tc>
                  <a:txBody>
                    <a:bodyPr/>
                    <a:lstStyle/>
                    <a:p>
                      <a:pPr algn="l" fontAlgn="b">
                        <a:spcBef>
                          <a:spcPts val="0"/>
                        </a:spcBef>
                        <a:spcAft>
                          <a:spcPts val="0"/>
                        </a:spcAft>
                      </a:pPr>
                      <a:endParaRPr lang="en-US" sz="1800" b="0" i="0" u="none" strike="noStrike" dirty="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r>
                        <a:rPr lang="en-US" sz="1800" b="0" i="0" u="none" strike="noStrike" dirty="0">
                          <a:effectLst/>
                          <a:latin typeface="+mn-lt"/>
                          <a:cs typeface="Calibri" panose="020F0502020204030204" pitchFamily="34" charset="0"/>
                        </a:rPr>
                        <a:t>Employee Salaries and Benefits</a:t>
                      </a:r>
                    </a:p>
                  </a:txBody>
                  <a:tcPr marL="11045" marR="11045" marT="11045" marB="0">
                    <a:lnL>
                      <a:noFill/>
                    </a:lnL>
                    <a:lnR>
                      <a:noFill/>
                    </a:lnR>
                    <a:lnT>
                      <a:noFill/>
                    </a:lnT>
                    <a:lnB>
                      <a:noFill/>
                    </a:lnB>
                    <a:solidFill>
                      <a:srgbClr val="F2F2F2"/>
                    </a:solidFill>
                  </a:tcPr>
                </a:tc>
                <a:tc>
                  <a:txBody>
                    <a:bodyPr/>
                    <a:lstStyle/>
                    <a:p>
                      <a:pPr algn="r" fontAlgn="b">
                        <a:spcBef>
                          <a:spcPts val="0"/>
                        </a:spcBef>
                        <a:spcAft>
                          <a:spcPts val="0"/>
                        </a:spcAft>
                      </a:pPr>
                      <a:r>
                        <a:rPr lang="en-US" sz="1800" b="0" i="0" u="none" strike="noStrike" dirty="0">
                          <a:effectLst/>
                          <a:latin typeface="+mn-lt"/>
                          <a:cs typeface="Calibri" panose="020F0502020204030204" pitchFamily="34" charset="0"/>
                        </a:rPr>
                        <a:t>$492,153</a:t>
                      </a:r>
                    </a:p>
                  </a:txBody>
                  <a:tcPr marL="11045" marR="11045" marT="11045" marB="0">
                    <a:lnL>
                      <a:noFill/>
                    </a:lnL>
                    <a:lnR>
                      <a:noFill/>
                    </a:lnR>
                    <a:lnT>
                      <a:noFill/>
                    </a:lnT>
                    <a:lnB>
                      <a:noFill/>
                    </a:lnB>
                    <a:solidFill>
                      <a:srgbClr val="F2F2F2"/>
                    </a:solidFill>
                  </a:tcPr>
                </a:tc>
                <a:extLst>
                  <a:ext uri="{0D108BD9-81ED-4DB2-BD59-A6C34878D82A}">
                    <a16:rowId xmlns:a16="http://schemas.microsoft.com/office/drawing/2014/main" val="1138442442"/>
                  </a:ext>
                </a:extLst>
              </a:tr>
              <a:tr h="571543">
                <a:tc>
                  <a:txBody>
                    <a:bodyPr/>
                    <a:lstStyle/>
                    <a:p>
                      <a:pPr algn="l" fontAlgn="b">
                        <a:spcBef>
                          <a:spcPts val="0"/>
                        </a:spcBef>
                        <a:spcAft>
                          <a:spcPts val="0"/>
                        </a:spcAft>
                      </a:pPr>
                      <a:r>
                        <a:rPr lang="en-US" sz="1800" b="0" i="0" u="none" strike="noStrike" dirty="0">
                          <a:effectLst/>
                          <a:latin typeface="+mn-lt"/>
                          <a:cs typeface="Calibri" panose="020F0502020204030204" pitchFamily="34" charset="0"/>
                        </a:rPr>
                        <a:t>Fee Income (for account-related services)</a:t>
                      </a:r>
                    </a:p>
                  </a:txBody>
                  <a:tcPr marL="11045" marR="11045" marT="11045" marB="0">
                    <a:lnL>
                      <a:noFill/>
                    </a:lnL>
                    <a:lnR>
                      <a:noFill/>
                    </a:lnR>
                    <a:lnT>
                      <a:noFill/>
                    </a:lnT>
                    <a:lnB>
                      <a:noFill/>
                    </a:lnB>
                  </a:tcPr>
                </a:tc>
                <a:tc>
                  <a:txBody>
                    <a:bodyPr/>
                    <a:lstStyle/>
                    <a:p>
                      <a:pPr algn="r" fontAlgn="b">
                        <a:spcBef>
                          <a:spcPts val="0"/>
                        </a:spcBef>
                        <a:spcAft>
                          <a:spcPts val="0"/>
                        </a:spcAft>
                      </a:pPr>
                      <a:r>
                        <a:rPr lang="en-US" sz="1800" b="0" i="0" u="none" strike="noStrike" dirty="0">
                          <a:effectLst/>
                          <a:latin typeface="+mn-lt"/>
                          <a:cs typeface="Calibri" panose="020F0502020204030204" pitchFamily="34" charset="0"/>
                        </a:rPr>
                        <a:t>$508,466</a:t>
                      </a:r>
                    </a:p>
                  </a:txBody>
                  <a:tcPr marL="11045" marR="11045" marT="11045" marB="0">
                    <a:lnL>
                      <a:noFill/>
                    </a:lnL>
                    <a:lnR>
                      <a:noFill/>
                    </a:lnR>
                    <a:lnT>
                      <a:noFill/>
                    </a:lnT>
                    <a:lnB>
                      <a:noFill/>
                    </a:lnB>
                  </a:tcPr>
                </a:tc>
                <a:tc>
                  <a:txBody>
                    <a:bodyPr/>
                    <a:lstStyle/>
                    <a:p>
                      <a:pPr algn="l" fontAlgn="b">
                        <a:spcBef>
                          <a:spcPts val="0"/>
                        </a:spcBef>
                        <a:spcAft>
                          <a:spcPts val="0"/>
                        </a:spcAft>
                      </a:pPr>
                      <a:endParaRPr lang="en-US" sz="1800" b="0" i="0" u="none" strike="noStrike" dirty="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r>
                        <a:rPr lang="en-US" sz="1800" b="0" i="0" u="none" strike="noStrike" dirty="0">
                          <a:effectLst/>
                          <a:latin typeface="+mn-lt"/>
                          <a:cs typeface="Calibri" panose="020F0502020204030204" pitchFamily="34" charset="0"/>
                        </a:rPr>
                        <a:t>Occupancy (rent, utilities … )</a:t>
                      </a:r>
                    </a:p>
                  </a:txBody>
                  <a:tcPr marL="11045" marR="11045" marT="11045" marB="0">
                    <a:lnL>
                      <a:noFill/>
                    </a:lnL>
                    <a:lnR>
                      <a:noFill/>
                    </a:lnR>
                    <a:lnT>
                      <a:noFill/>
                    </a:lnT>
                    <a:lnB>
                      <a:noFill/>
                    </a:lnB>
                  </a:tcPr>
                </a:tc>
                <a:tc>
                  <a:txBody>
                    <a:bodyPr/>
                    <a:lstStyle/>
                    <a:p>
                      <a:pPr algn="r" fontAlgn="b">
                        <a:spcBef>
                          <a:spcPts val="0"/>
                        </a:spcBef>
                        <a:spcAft>
                          <a:spcPts val="0"/>
                        </a:spcAft>
                      </a:pPr>
                      <a:r>
                        <a:rPr lang="en-US" sz="1800" b="0" i="0" u="none" strike="noStrike" dirty="0">
                          <a:effectLst/>
                          <a:latin typeface="+mn-lt"/>
                          <a:cs typeface="Calibri" panose="020F0502020204030204" pitchFamily="34" charset="0"/>
                        </a:rPr>
                        <a:t>$144,608</a:t>
                      </a:r>
                    </a:p>
                  </a:txBody>
                  <a:tcPr marL="11045" marR="11045" marT="11045" marB="0">
                    <a:lnL>
                      <a:noFill/>
                    </a:lnL>
                    <a:lnR>
                      <a:noFill/>
                    </a:lnR>
                    <a:lnT>
                      <a:noFill/>
                    </a:lnT>
                    <a:lnB>
                      <a:noFill/>
                    </a:lnB>
                  </a:tcPr>
                </a:tc>
                <a:extLst>
                  <a:ext uri="{0D108BD9-81ED-4DB2-BD59-A6C34878D82A}">
                    <a16:rowId xmlns:a16="http://schemas.microsoft.com/office/drawing/2014/main" val="2648558085"/>
                  </a:ext>
                </a:extLst>
              </a:tr>
              <a:tr h="697474">
                <a:tc>
                  <a:txBody>
                    <a:bodyPr/>
                    <a:lstStyle/>
                    <a:p>
                      <a:pPr algn="l" fontAlgn="b">
                        <a:spcBef>
                          <a:spcPts val="0"/>
                        </a:spcBef>
                        <a:spcAft>
                          <a:spcPts val="0"/>
                        </a:spcAft>
                      </a:pPr>
                      <a:r>
                        <a:rPr lang="en-US" sz="1800" b="0" i="0" u="none" strike="noStrike" dirty="0">
                          <a:effectLst/>
                          <a:latin typeface="+mn-lt"/>
                          <a:cs typeface="Calibri" panose="020F0502020204030204" pitchFamily="34" charset="0"/>
                        </a:rPr>
                        <a:t>Interchange Income (from Visa and merchants)</a:t>
                      </a:r>
                    </a:p>
                  </a:txBody>
                  <a:tcPr marL="11045" marR="11045" marT="11045" marB="0">
                    <a:lnL>
                      <a:noFill/>
                    </a:lnL>
                    <a:lnR>
                      <a:noFill/>
                    </a:lnR>
                    <a:lnT>
                      <a:noFill/>
                    </a:lnT>
                    <a:lnB>
                      <a:noFill/>
                    </a:lnB>
                    <a:solidFill>
                      <a:srgbClr val="F2F2F2"/>
                    </a:solidFill>
                  </a:tcPr>
                </a:tc>
                <a:tc>
                  <a:txBody>
                    <a:bodyPr/>
                    <a:lstStyle/>
                    <a:p>
                      <a:pPr algn="r" fontAlgn="b">
                        <a:spcBef>
                          <a:spcPts val="0"/>
                        </a:spcBef>
                        <a:spcAft>
                          <a:spcPts val="0"/>
                        </a:spcAft>
                      </a:pPr>
                      <a:r>
                        <a:rPr lang="en-US" sz="1800" b="0" i="0" u="none" strike="noStrike" dirty="0">
                          <a:effectLst/>
                          <a:latin typeface="+mn-lt"/>
                          <a:cs typeface="Calibri" panose="020F0502020204030204" pitchFamily="34" charset="0"/>
                        </a:rPr>
                        <a:t>$113,980</a:t>
                      </a:r>
                    </a:p>
                  </a:txBody>
                  <a:tcPr marL="11045" marR="11045" marT="11045" marB="0">
                    <a:lnL>
                      <a:noFill/>
                    </a:lnL>
                    <a:lnR>
                      <a:noFill/>
                    </a:lnR>
                    <a:lnT>
                      <a:noFill/>
                    </a:lnT>
                    <a:lnB>
                      <a:noFill/>
                    </a:lnB>
                    <a:solidFill>
                      <a:srgbClr val="F2F2F2"/>
                    </a:solidFill>
                  </a:tcPr>
                </a:tc>
                <a:tc>
                  <a:txBody>
                    <a:bodyPr/>
                    <a:lstStyle/>
                    <a:p>
                      <a:pPr algn="l" fontAlgn="b">
                        <a:spcBef>
                          <a:spcPts val="0"/>
                        </a:spcBef>
                        <a:spcAft>
                          <a:spcPts val="0"/>
                        </a:spcAft>
                      </a:pPr>
                      <a:endParaRPr lang="en-US" sz="1800" b="0" i="0" u="none" strike="noStrike" dirty="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r>
                        <a:rPr lang="en-US" sz="1800" b="0" i="0" u="none" strike="noStrike" dirty="0">
                          <a:effectLst/>
                          <a:latin typeface="+mn-lt"/>
                          <a:cs typeface="Calibri" panose="020F0502020204030204" pitchFamily="34" charset="0"/>
                        </a:rPr>
                        <a:t>Data Processing (including ATM/debit/credit card services)</a:t>
                      </a:r>
                    </a:p>
                  </a:txBody>
                  <a:tcPr marL="11045" marR="11045" marT="11045" marB="0">
                    <a:lnL>
                      <a:noFill/>
                    </a:lnL>
                    <a:lnR>
                      <a:noFill/>
                    </a:lnR>
                    <a:lnT>
                      <a:noFill/>
                    </a:lnT>
                    <a:lnB>
                      <a:noFill/>
                    </a:lnB>
                    <a:solidFill>
                      <a:srgbClr val="F2F2F2"/>
                    </a:solidFill>
                  </a:tcPr>
                </a:tc>
                <a:tc>
                  <a:txBody>
                    <a:bodyPr/>
                    <a:lstStyle/>
                    <a:p>
                      <a:pPr algn="r" fontAlgn="b">
                        <a:spcBef>
                          <a:spcPts val="0"/>
                        </a:spcBef>
                        <a:spcAft>
                          <a:spcPts val="0"/>
                        </a:spcAft>
                      </a:pPr>
                      <a:r>
                        <a:rPr lang="en-US" sz="1800" b="0" i="0" u="none" strike="noStrike" dirty="0">
                          <a:effectLst/>
                          <a:latin typeface="+mn-lt"/>
                          <a:cs typeface="Calibri" panose="020F0502020204030204" pitchFamily="34" charset="0"/>
                        </a:rPr>
                        <a:t>$147,315</a:t>
                      </a:r>
                    </a:p>
                  </a:txBody>
                  <a:tcPr marL="11045" marR="11045" marT="11045" marB="0">
                    <a:lnL>
                      <a:noFill/>
                    </a:lnL>
                    <a:lnR>
                      <a:noFill/>
                    </a:lnR>
                    <a:lnT>
                      <a:noFill/>
                    </a:lnT>
                    <a:lnB>
                      <a:noFill/>
                    </a:lnB>
                    <a:solidFill>
                      <a:srgbClr val="F2F2F2"/>
                    </a:solidFill>
                  </a:tcPr>
                </a:tc>
                <a:extLst>
                  <a:ext uri="{0D108BD9-81ED-4DB2-BD59-A6C34878D82A}">
                    <a16:rowId xmlns:a16="http://schemas.microsoft.com/office/drawing/2014/main" val="2024742061"/>
                  </a:ext>
                </a:extLst>
              </a:tr>
              <a:tr h="514853">
                <a:tc>
                  <a:txBody>
                    <a:bodyPr/>
                    <a:lstStyle/>
                    <a:p>
                      <a:pPr algn="l" fontAlgn="b">
                        <a:spcBef>
                          <a:spcPts val="0"/>
                        </a:spcBef>
                        <a:spcAft>
                          <a:spcPts val="0"/>
                        </a:spcAft>
                      </a:pPr>
                      <a:r>
                        <a:rPr lang="en-US" sz="1800" b="0" i="0" u="none" strike="noStrike" dirty="0">
                          <a:effectLst/>
                          <a:latin typeface="+mn-lt"/>
                          <a:cs typeface="Calibri" panose="020F0502020204030204" pitchFamily="34" charset="0"/>
                        </a:rPr>
                        <a:t>Interest Income (from investments)</a:t>
                      </a:r>
                    </a:p>
                  </a:txBody>
                  <a:tcPr marL="11045" marR="11045" marT="11045" marB="0">
                    <a:lnL>
                      <a:noFill/>
                    </a:lnL>
                    <a:lnR>
                      <a:noFill/>
                    </a:lnR>
                    <a:lnT>
                      <a:noFill/>
                    </a:lnT>
                    <a:lnB>
                      <a:noFill/>
                    </a:lnB>
                  </a:tcPr>
                </a:tc>
                <a:tc>
                  <a:txBody>
                    <a:bodyPr/>
                    <a:lstStyle/>
                    <a:p>
                      <a:pPr algn="r" fontAlgn="b">
                        <a:spcBef>
                          <a:spcPts val="0"/>
                        </a:spcBef>
                        <a:spcAft>
                          <a:spcPts val="0"/>
                        </a:spcAft>
                      </a:pPr>
                      <a:r>
                        <a:rPr lang="en-US" sz="1800" b="0" i="0" u="none" strike="noStrike" dirty="0">
                          <a:effectLst/>
                          <a:latin typeface="+mn-lt"/>
                          <a:cs typeface="Calibri" panose="020F0502020204030204" pitchFamily="34" charset="0"/>
                        </a:rPr>
                        <a:t>$40,050</a:t>
                      </a:r>
                    </a:p>
                  </a:txBody>
                  <a:tcPr marL="11045" marR="11045" marT="11045" marB="0">
                    <a:lnL>
                      <a:noFill/>
                    </a:lnL>
                    <a:lnR>
                      <a:noFill/>
                    </a:lnR>
                    <a:lnT>
                      <a:noFill/>
                    </a:lnT>
                    <a:lnB>
                      <a:noFill/>
                    </a:lnB>
                  </a:tcPr>
                </a:tc>
                <a:tc>
                  <a:txBody>
                    <a:bodyPr/>
                    <a:lstStyle/>
                    <a:p>
                      <a:pPr algn="l" fontAlgn="b">
                        <a:spcBef>
                          <a:spcPts val="0"/>
                        </a:spcBef>
                        <a:spcAft>
                          <a:spcPts val="0"/>
                        </a:spcAft>
                      </a:pPr>
                      <a:endParaRPr lang="en-US" sz="1800" b="0" i="0" u="none" strike="noStrike">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r>
                        <a:rPr lang="en-US" sz="1800" b="0" i="0" u="none" strike="noStrike" dirty="0">
                          <a:effectLst/>
                          <a:latin typeface="+mn-lt"/>
                          <a:cs typeface="Calibri" panose="020F0502020204030204" pitchFamily="34" charset="0"/>
                        </a:rPr>
                        <a:t>Contracted Services (IT, collection agencies …)</a:t>
                      </a:r>
                    </a:p>
                  </a:txBody>
                  <a:tcPr marL="11045" marR="11045" marT="11045" marB="0">
                    <a:lnL>
                      <a:noFill/>
                    </a:lnL>
                    <a:lnR>
                      <a:noFill/>
                    </a:lnR>
                    <a:lnT>
                      <a:noFill/>
                    </a:lnT>
                    <a:lnB>
                      <a:noFill/>
                    </a:lnB>
                  </a:tcPr>
                </a:tc>
                <a:tc>
                  <a:txBody>
                    <a:bodyPr/>
                    <a:lstStyle/>
                    <a:p>
                      <a:pPr algn="r" fontAlgn="b">
                        <a:spcBef>
                          <a:spcPts val="0"/>
                        </a:spcBef>
                        <a:spcAft>
                          <a:spcPts val="0"/>
                        </a:spcAft>
                      </a:pPr>
                      <a:r>
                        <a:rPr lang="en-US" sz="1800" b="0" i="0" u="none" strike="noStrike" dirty="0">
                          <a:effectLst/>
                          <a:latin typeface="+mn-lt"/>
                          <a:cs typeface="Calibri" panose="020F0502020204030204" pitchFamily="34" charset="0"/>
                        </a:rPr>
                        <a:t>$135,703</a:t>
                      </a:r>
                    </a:p>
                  </a:txBody>
                  <a:tcPr marL="11045" marR="11045" marT="11045" marB="0">
                    <a:lnL>
                      <a:noFill/>
                    </a:lnL>
                    <a:lnR>
                      <a:noFill/>
                    </a:lnR>
                    <a:lnT>
                      <a:noFill/>
                    </a:lnT>
                    <a:lnB>
                      <a:noFill/>
                    </a:lnB>
                  </a:tcPr>
                </a:tc>
                <a:extLst>
                  <a:ext uri="{0D108BD9-81ED-4DB2-BD59-A6C34878D82A}">
                    <a16:rowId xmlns:a16="http://schemas.microsoft.com/office/drawing/2014/main" val="2406488251"/>
                  </a:ext>
                </a:extLst>
              </a:tr>
              <a:tr h="514853">
                <a:tc>
                  <a:txBody>
                    <a:bodyPr/>
                    <a:lstStyle/>
                    <a:p>
                      <a:pPr algn="l" fontAlgn="b">
                        <a:spcBef>
                          <a:spcPts val="0"/>
                        </a:spcBef>
                        <a:spcAft>
                          <a:spcPts val="0"/>
                        </a:spcAft>
                      </a:pPr>
                      <a:r>
                        <a:rPr lang="en-US" sz="1800" b="0" i="0" u="none" strike="noStrike" dirty="0">
                          <a:effectLst/>
                          <a:latin typeface="+mn-lt"/>
                          <a:cs typeface="Calibri" panose="020F0502020204030204" pitchFamily="34" charset="0"/>
                        </a:rPr>
                        <a:t>Contribution from Grow Brooklyn</a:t>
                      </a:r>
                    </a:p>
                  </a:txBody>
                  <a:tcPr marL="11045" marR="11045" marT="11045" marB="0">
                    <a:lnL>
                      <a:noFill/>
                    </a:lnL>
                    <a:lnR>
                      <a:noFill/>
                    </a:lnR>
                    <a:lnT>
                      <a:noFill/>
                    </a:lnT>
                    <a:lnB>
                      <a:noFill/>
                    </a:lnB>
                    <a:solidFill>
                      <a:srgbClr val="F2F2F2"/>
                    </a:solidFill>
                  </a:tcPr>
                </a:tc>
                <a:tc>
                  <a:txBody>
                    <a:bodyPr/>
                    <a:lstStyle/>
                    <a:p>
                      <a:pPr algn="r" fontAlgn="b">
                        <a:spcBef>
                          <a:spcPts val="0"/>
                        </a:spcBef>
                        <a:spcAft>
                          <a:spcPts val="0"/>
                        </a:spcAft>
                      </a:pPr>
                      <a:r>
                        <a:rPr lang="en-US" sz="1800" b="0" i="0" u="none" strike="noStrike" dirty="0">
                          <a:effectLst/>
                          <a:latin typeface="+mn-lt"/>
                          <a:cs typeface="Calibri" panose="020F0502020204030204" pitchFamily="34" charset="0"/>
                        </a:rPr>
                        <a:t>$22,961</a:t>
                      </a:r>
                    </a:p>
                  </a:txBody>
                  <a:tcPr marL="11045" marR="11045" marT="11045" marB="0">
                    <a:lnL>
                      <a:noFill/>
                    </a:lnL>
                    <a:lnR>
                      <a:noFill/>
                    </a:lnR>
                    <a:lnT>
                      <a:noFill/>
                    </a:lnT>
                    <a:lnB>
                      <a:noFill/>
                    </a:lnB>
                    <a:solidFill>
                      <a:srgbClr val="F2F2F2"/>
                    </a:solidFill>
                  </a:tcPr>
                </a:tc>
                <a:tc>
                  <a:txBody>
                    <a:bodyPr/>
                    <a:lstStyle/>
                    <a:p>
                      <a:pPr algn="l" fontAlgn="b">
                        <a:spcBef>
                          <a:spcPts val="0"/>
                        </a:spcBef>
                        <a:spcAft>
                          <a:spcPts val="0"/>
                        </a:spcAft>
                      </a:pPr>
                      <a:endParaRPr lang="en-US" sz="1800" b="0" i="0" u="none" strike="noStrike">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r>
                        <a:rPr lang="en-US" sz="1800" b="0" i="0" u="none" strike="noStrike" dirty="0">
                          <a:effectLst/>
                          <a:latin typeface="+mn-lt"/>
                          <a:cs typeface="Calibri" panose="020F0502020204030204" pitchFamily="34" charset="0"/>
                        </a:rPr>
                        <a:t>Office Operations (supplies, insurance, … )</a:t>
                      </a:r>
                    </a:p>
                  </a:txBody>
                  <a:tcPr marL="11045" marR="11045" marT="11045" marB="0">
                    <a:lnL>
                      <a:noFill/>
                    </a:lnL>
                    <a:lnR>
                      <a:noFill/>
                    </a:lnR>
                    <a:lnT>
                      <a:noFill/>
                    </a:lnT>
                    <a:lnB>
                      <a:noFill/>
                    </a:lnB>
                    <a:solidFill>
                      <a:srgbClr val="F2F2F2"/>
                    </a:solidFill>
                  </a:tcPr>
                </a:tc>
                <a:tc>
                  <a:txBody>
                    <a:bodyPr/>
                    <a:lstStyle/>
                    <a:p>
                      <a:pPr algn="r" fontAlgn="b">
                        <a:spcBef>
                          <a:spcPts val="0"/>
                        </a:spcBef>
                        <a:spcAft>
                          <a:spcPts val="0"/>
                        </a:spcAft>
                      </a:pPr>
                      <a:r>
                        <a:rPr lang="en-US" sz="1800" b="0" i="0" u="none" strike="noStrike" dirty="0">
                          <a:effectLst/>
                          <a:latin typeface="+mn-lt"/>
                          <a:cs typeface="Calibri" panose="020F0502020204030204" pitchFamily="34" charset="0"/>
                        </a:rPr>
                        <a:t>$110,732</a:t>
                      </a:r>
                    </a:p>
                  </a:txBody>
                  <a:tcPr marL="11045" marR="11045" marT="11045" marB="0">
                    <a:lnL>
                      <a:noFill/>
                    </a:lnL>
                    <a:lnR>
                      <a:noFill/>
                    </a:lnR>
                    <a:lnT>
                      <a:noFill/>
                    </a:lnT>
                    <a:lnB>
                      <a:noFill/>
                    </a:lnB>
                    <a:solidFill>
                      <a:srgbClr val="F2F2F2"/>
                    </a:solidFill>
                  </a:tcPr>
                </a:tc>
                <a:extLst>
                  <a:ext uri="{0D108BD9-81ED-4DB2-BD59-A6C34878D82A}">
                    <a16:rowId xmlns:a16="http://schemas.microsoft.com/office/drawing/2014/main" val="1274085207"/>
                  </a:ext>
                </a:extLst>
              </a:tr>
              <a:tr h="514853">
                <a:tc>
                  <a:txBody>
                    <a:bodyPr/>
                    <a:lstStyle/>
                    <a:p>
                      <a:pPr algn="l" fontAlgn="b">
                        <a:spcBef>
                          <a:spcPts val="0"/>
                        </a:spcBef>
                        <a:spcAft>
                          <a:spcPts val="0"/>
                        </a:spcAft>
                      </a:pPr>
                      <a:r>
                        <a:rPr lang="en-US" sz="1800" b="0" i="0" u="none" strike="noStrike">
                          <a:effectLst/>
                          <a:latin typeface="+mn-lt"/>
                          <a:cs typeface="Calibri" panose="020F0502020204030204" pitchFamily="34" charset="0"/>
                        </a:rPr>
                        <a:t>Small Business Tax Program</a:t>
                      </a:r>
                    </a:p>
                  </a:txBody>
                  <a:tcPr marL="11045" marR="11045" marT="11045" marB="0">
                    <a:lnL>
                      <a:noFill/>
                    </a:lnL>
                    <a:lnR>
                      <a:noFill/>
                    </a:lnR>
                    <a:lnT>
                      <a:noFill/>
                    </a:lnT>
                    <a:lnB>
                      <a:noFill/>
                    </a:lnB>
                  </a:tcPr>
                </a:tc>
                <a:tc>
                  <a:txBody>
                    <a:bodyPr/>
                    <a:lstStyle/>
                    <a:p>
                      <a:pPr algn="r" fontAlgn="b">
                        <a:spcBef>
                          <a:spcPts val="0"/>
                        </a:spcBef>
                        <a:spcAft>
                          <a:spcPts val="0"/>
                        </a:spcAft>
                      </a:pPr>
                      <a:r>
                        <a:rPr lang="en-US" sz="1800" b="0" i="0" u="none" strike="noStrike" dirty="0">
                          <a:effectLst/>
                          <a:latin typeface="+mn-lt"/>
                          <a:cs typeface="Calibri" panose="020F0502020204030204" pitchFamily="34" charset="0"/>
                        </a:rPr>
                        <a:t>$30,350</a:t>
                      </a:r>
                    </a:p>
                  </a:txBody>
                  <a:tcPr marL="11045" marR="11045" marT="11045" marB="0">
                    <a:lnL>
                      <a:noFill/>
                    </a:lnL>
                    <a:lnR>
                      <a:noFill/>
                    </a:lnR>
                    <a:lnT>
                      <a:noFill/>
                    </a:lnT>
                    <a:lnB>
                      <a:noFill/>
                    </a:lnB>
                  </a:tcPr>
                </a:tc>
                <a:tc>
                  <a:txBody>
                    <a:bodyPr/>
                    <a:lstStyle/>
                    <a:p>
                      <a:pPr algn="l" fontAlgn="b">
                        <a:spcBef>
                          <a:spcPts val="0"/>
                        </a:spcBef>
                        <a:spcAft>
                          <a:spcPts val="0"/>
                        </a:spcAft>
                      </a:pPr>
                      <a:endParaRPr lang="en-US" sz="1800" b="0" i="0" u="none" strike="noStrike">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r>
                        <a:rPr lang="en-US" sz="1800" b="0" i="0" u="none" strike="noStrike" dirty="0">
                          <a:effectLst/>
                          <a:latin typeface="+mn-lt"/>
                          <a:cs typeface="Calibri" panose="020F0502020204030204" pitchFamily="34" charset="0"/>
                        </a:rPr>
                        <a:t>Loan Loss Expense</a:t>
                      </a:r>
                    </a:p>
                  </a:txBody>
                  <a:tcPr marL="11045" marR="11045" marT="11045" marB="0">
                    <a:lnL>
                      <a:noFill/>
                    </a:lnL>
                    <a:lnR>
                      <a:noFill/>
                    </a:lnR>
                    <a:lnT>
                      <a:noFill/>
                    </a:lnT>
                    <a:lnB>
                      <a:noFill/>
                    </a:lnB>
                  </a:tcPr>
                </a:tc>
                <a:tc>
                  <a:txBody>
                    <a:bodyPr/>
                    <a:lstStyle/>
                    <a:p>
                      <a:pPr algn="r" fontAlgn="b">
                        <a:spcBef>
                          <a:spcPts val="0"/>
                        </a:spcBef>
                        <a:spcAft>
                          <a:spcPts val="0"/>
                        </a:spcAft>
                      </a:pPr>
                      <a:r>
                        <a:rPr lang="en-US" sz="1800" b="0" i="0" u="none" strike="noStrike" dirty="0">
                          <a:effectLst/>
                          <a:latin typeface="+mn-lt"/>
                          <a:cs typeface="Calibri" panose="020F0502020204030204" pitchFamily="34" charset="0"/>
                        </a:rPr>
                        <a:t>$101,000</a:t>
                      </a:r>
                    </a:p>
                  </a:txBody>
                  <a:tcPr marL="11045" marR="11045" marT="11045" marB="0">
                    <a:lnL>
                      <a:noFill/>
                    </a:lnL>
                    <a:lnR>
                      <a:noFill/>
                    </a:lnR>
                    <a:lnT>
                      <a:noFill/>
                    </a:lnT>
                    <a:lnB>
                      <a:noFill/>
                    </a:lnB>
                  </a:tcPr>
                </a:tc>
                <a:extLst>
                  <a:ext uri="{0D108BD9-81ED-4DB2-BD59-A6C34878D82A}">
                    <a16:rowId xmlns:a16="http://schemas.microsoft.com/office/drawing/2014/main" val="4206842743"/>
                  </a:ext>
                </a:extLst>
              </a:tr>
              <a:tr h="514853">
                <a:tc>
                  <a:txBody>
                    <a:bodyPr/>
                    <a:lstStyle/>
                    <a:p>
                      <a:pPr algn="l" fontAlgn="b">
                        <a:spcBef>
                          <a:spcPts val="0"/>
                        </a:spcBef>
                        <a:spcAft>
                          <a:spcPts val="0"/>
                        </a:spcAft>
                      </a:pPr>
                      <a:r>
                        <a:rPr lang="en-US" sz="1800" b="0" i="0" u="none" strike="noStrike" dirty="0">
                          <a:effectLst/>
                          <a:latin typeface="+mn-lt"/>
                          <a:cs typeface="Calibri" panose="020F0502020204030204" pitchFamily="34" charset="0"/>
                        </a:rPr>
                        <a:t>Other Income</a:t>
                      </a:r>
                    </a:p>
                  </a:txBody>
                  <a:tcPr marL="11045" marR="11045" marT="11045" marB="0">
                    <a:lnL>
                      <a:noFill/>
                    </a:lnL>
                    <a:lnR>
                      <a:noFill/>
                    </a:lnR>
                    <a:lnT>
                      <a:noFill/>
                    </a:lnT>
                    <a:lnB>
                      <a:noFill/>
                    </a:lnB>
                    <a:solidFill>
                      <a:srgbClr val="F2F2F2"/>
                    </a:solidFill>
                  </a:tcPr>
                </a:tc>
                <a:tc>
                  <a:txBody>
                    <a:bodyPr/>
                    <a:lstStyle/>
                    <a:p>
                      <a:pPr algn="r" fontAlgn="b">
                        <a:spcBef>
                          <a:spcPts val="0"/>
                        </a:spcBef>
                        <a:spcAft>
                          <a:spcPts val="0"/>
                        </a:spcAft>
                      </a:pPr>
                      <a:r>
                        <a:rPr lang="en-US" sz="1800" b="0" i="0" u="none" strike="noStrike" dirty="0">
                          <a:effectLst/>
                          <a:latin typeface="+mn-lt"/>
                          <a:cs typeface="Calibri" panose="020F0502020204030204" pitchFamily="34" charset="0"/>
                        </a:rPr>
                        <a:t>$16,621</a:t>
                      </a:r>
                    </a:p>
                  </a:txBody>
                  <a:tcPr marL="11045" marR="11045" marT="11045" marB="0">
                    <a:lnL>
                      <a:noFill/>
                    </a:lnL>
                    <a:lnR>
                      <a:noFill/>
                    </a:lnR>
                    <a:lnT>
                      <a:noFill/>
                    </a:lnT>
                    <a:lnB>
                      <a:noFill/>
                    </a:lnB>
                    <a:solidFill>
                      <a:srgbClr val="F2F2F2"/>
                    </a:solidFill>
                  </a:tcPr>
                </a:tc>
                <a:tc>
                  <a:txBody>
                    <a:bodyPr/>
                    <a:lstStyle/>
                    <a:p>
                      <a:pPr algn="l" fontAlgn="b">
                        <a:spcBef>
                          <a:spcPts val="0"/>
                        </a:spcBef>
                        <a:spcAft>
                          <a:spcPts val="0"/>
                        </a:spcAft>
                      </a:pPr>
                      <a:endParaRPr lang="en-US" sz="1800" b="0" i="0" u="none" strike="noStrike">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r>
                        <a:rPr lang="en-US" sz="1800" b="0" i="0" u="none" strike="noStrike" dirty="0">
                          <a:effectLst/>
                          <a:latin typeface="+mn-lt"/>
                          <a:cs typeface="Calibri" panose="020F0502020204030204" pitchFamily="34" charset="0"/>
                        </a:rPr>
                        <a:t>Losses Due to Fraud and Bounced Checks</a:t>
                      </a:r>
                    </a:p>
                  </a:txBody>
                  <a:tcPr marL="11045" marR="11045" marT="11045" marB="0">
                    <a:lnL>
                      <a:noFill/>
                    </a:lnL>
                    <a:lnR>
                      <a:noFill/>
                    </a:lnR>
                    <a:lnT>
                      <a:noFill/>
                    </a:lnT>
                    <a:lnB>
                      <a:noFill/>
                    </a:lnB>
                    <a:solidFill>
                      <a:srgbClr val="F2F2F2"/>
                    </a:solidFill>
                  </a:tcPr>
                </a:tc>
                <a:tc>
                  <a:txBody>
                    <a:bodyPr/>
                    <a:lstStyle/>
                    <a:p>
                      <a:pPr algn="r" fontAlgn="b">
                        <a:spcBef>
                          <a:spcPts val="0"/>
                        </a:spcBef>
                        <a:spcAft>
                          <a:spcPts val="0"/>
                        </a:spcAft>
                      </a:pPr>
                      <a:r>
                        <a:rPr lang="en-US" sz="1800" b="0" i="0" u="none" strike="noStrike" dirty="0">
                          <a:effectLst/>
                          <a:latin typeface="+mn-lt"/>
                          <a:cs typeface="Calibri" panose="020F0502020204030204" pitchFamily="34" charset="0"/>
                        </a:rPr>
                        <a:t>$12,240</a:t>
                      </a:r>
                    </a:p>
                  </a:txBody>
                  <a:tcPr marL="11045" marR="11045" marT="11045" marB="0">
                    <a:lnL>
                      <a:noFill/>
                    </a:lnL>
                    <a:lnR>
                      <a:noFill/>
                    </a:lnR>
                    <a:lnT>
                      <a:noFill/>
                    </a:lnT>
                    <a:lnB>
                      <a:noFill/>
                    </a:lnB>
                    <a:solidFill>
                      <a:srgbClr val="F2F2F2"/>
                    </a:solidFill>
                  </a:tcPr>
                </a:tc>
                <a:extLst>
                  <a:ext uri="{0D108BD9-81ED-4DB2-BD59-A6C34878D82A}">
                    <a16:rowId xmlns:a16="http://schemas.microsoft.com/office/drawing/2014/main" val="2933396534"/>
                  </a:ext>
                </a:extLst>
              </a:tr>
              <a:tr h="428596">
                <a:tc>
                  <a:txBody>
                    <a:bodyPr/>
                    <a:lstStyle/>
                    <a:p>
                      <a:pPr algn="l" fontAlgn="b">
                        <a:spcBef>
                          <a:spcPts val="0"/>
                        </a:spcBef>
                        <a:spcAft>
                          <a:spcPts val="0"/>
                        </a:spcAft>
                      </a:pPr>
                      <a:endParaRPr lang="en-US" sz="1800" b="0" i="0" u="none" strike="noStrike" dirty="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endParaRPr lang="en-US" sz="1800" b="0" i="0" u="none" strike="noStrike" dirty="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endParaRPr lang="en-US" sz="1800" b="0" i="0" u="none" strike="noStrike" dirty="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r>
                        <a:rPr lang="en-US" sz="1800" b="0" i="0" u="none" strike="noStrike" dirty="0">
                          <a:effectLst/>
                          <a:latin typeface="+mn-lt"/>
                          <a:cs typeface="Calibri" panose="020F0502020204030204" pitchFamily="34" charset="0"/>
                        </a:rPr>
                        <a:t>Dividends to Members</a:t>
                      </a:r>
                    </a:p>
                  </a:txBody>
                  <a:tcPr marL="11045" marR="11045" marT="11045" marB="0">
                    <a:lnL>
                      <a:noFill/>
                    </a:lnL>
                    <a:lnR>
                      <a:noFill/>
                    </a:lnR>
                    <a:lnT>
                      <a:noFill/>
                    </a:lnT>
                    <a:lnB>
                      <a:noFill/>
                    </a:lnB>
                  </a:tcPr>
                </a:tc>
                <a:tc>
                  <a:txBody>
                    <a:bodyPr/>
                    <a:lstStyle/>
                    <a:p>
                      <a:pPr algn="r" fontAlgn="b">
                        <a:spcBef>
                          <a:spcPts val="0"/>
                        </a:spcBef>
                        <a:spcAft>
                          <a:spcPts val="0"/>
                        </a:spcAft>
                      </a:pPr>
                      <a:r>
                        <a:rPr lang="en-US" sz="1800" b="0" i="0" u="none" strike="noStrike" dirty="0">
                          <a:effectLst/>
                          <a:latin typeface="+mn-lt"/>
                          <a:cs typeface="Calibri" panose="020F0502020204030204" pitchFamily="34" charset="0"/>
                        </a:rPr>
                        <a:t>$21,980</a:t>
                      </a:r>
                    </a:p>
                  </a:txBody>
                  <a:tcPr marL="11045" marR="11045" marT="11045" marB="0">
                    <a:lnL>
                      <a:noFill/>
                    </a:lnL>
                    <a:lnR>
                      <a:noFill/>
                    </a:lnR>
                    <a:lnT>
                      <a:noFill/>
                    </a:lnT>
                    <a:lnB>
                      <a:noFill/>
                    </a:lnB>
                  </a:tcPr>
                </a:tc>
                <a:extLst>
                  <a:ext uri="{0D108BD9-81ED-4DB2-BD59-A6C34878D82A}">
                    <a16:rowId xmlns:a16="http://schemas.microsoft.com/office/drawing/2014/main" val="2868322443"/>
                  </a:ext>
                </a:extLst>
              </a:tr>
              <a:tr h="514853">
                <a:tc>
                  <a:txBody>
                    <a:bodyPr/>
                    <a:lstStyle/>
                    <a:p>
                      <a:pPr algn="l" fontAlgn="b">
                        <a:spcBef>
                          <a:spcPts val="0"/>
                        </a:spcBef>
                        <a:spcAft>
                          <a:spcPts val="0"/>
                        </a:spcAft>
                      </a:pPr>
                      <a:endParaRPr lang="en-US" sz="1800" b="0" i="0" u="none" strike="noStrike" dirty="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endParaRPr lang="en-US" sz="1800" b="0" i="0" u="none" strike="noStrike">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endParaRPr lang="en-US" sz="1800" b="0" i="0" u="none" strike="noStrike">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r>
                        <a:rPr lang="en-US" sz="1800" b="0" i="0" u="none" strike="noStrike" dirty="0">
                          <a:effectLst/>
                          <a:latin typeface="+mn-lt"/>
                          <a:cs typeface="Calibri" panose="020F0502020204030204" pitchFamily="34" charset="0"/>
                        </a:rPr>
                        <a:t>Other Expenses (marketing, staff training ..)</a:t>
                      </a:r>
                    </a:p>
                  </a:txBody>
                  <a:tcPr marL="11045" marR="11045" marT="11045" marB="0">
                    <a:lnL>
                      <a:noFill/>
                    </a:lnL>
                    <a:lnR>
                      <a:noFill/>
                    </a:lnR>
                    <a:lnT>
                      <a:noFill/>
                    </a:lnT>
                    <a:lnB>
                      <a:noFill/>
                    </a:lnB>
                    <a:solidFill>
                      <a:srgbClr val="F2F2F2"/>
                    </a:solidFill>
                  </a:tcPr>
                </a:tc>
                <a:tc>
                  <a:txBody>
                    <a:bodyPr/>
                    <a:lstStyle/>
                    <a:p>
                      <a:pPr algn="r" fontAlgn="b">
                        <a:spcBef>
                          <a:spcPts val="0"/>
                        </a:spcBef>
                        <a:spcAft>
                          <a:spcPts val="0"/>
                        </a:spcAft>
                      </a:pPr>
                      <a:r>
                        <a:rPr lang="en-US" sz="1800" b="0" i="0" u="none" strike="noStrike" dirty="0">
                          <a:effectLst/>
                          <a:latin typeface="+mn-lt"/>
                          <a:cs typeface="Calibri" panose="020F0502020204030204" pitchFamily="34" charset="0"/>
                        </a:rPr>
                        <a:t>$44,421</a:t>
                      </a:r>
                    </a:p>
                  </a:txBody>
                  <a:tcPr marL="11045" marR="11045" marT="11045" marB="0">
                    <a:lnL>
                      <a:noFill/>
                    </a:lnL>
                    <a:lnR>
                      <a:noFill/>
                    </a:lnR>
                    <a:lnT>
                      <a:noFill/>
                    </a:lnT>
                    <a:lnB>
                      <a:noFill/>
                    </a:lnB>
                    <a:solidFill>
                      <a:srgbClr val="F2F2F2"/>
                    </a:solidFill>
                  </a:tcPr>
                </a:tc>
                <a:extLst>
                  <a:ext uri="{0D108BD9-81ED-4DB2-BD59-A6C34878D82A}">
                    <a16:rowId xmlns:a16="http://schemas.microsoft.com/office/drawing/2014/main" val="3591409196"/>
                  </a:ext>
                </a:extLst>
              </a:tr>
              <a:tr h="514853">
                <a:tc>
                  <a:txBody>
                    <a:bodyPr/>
                    <a:lstStyle/>
                    <a:p>
                      <a:pPr algn="l" fontAlgn="b">
                        <a:spcBef>
                          <a:spcPts val="0"/>
                        </a:spcBef>
                        <a:spcAft>
                          <a:spcPts val="0"/>
                        </a:spcAft>
                      </a:pPr>
                      <a:r>
                        <a:rPr lang="en-US" sz="1800" b="1" i="0" u="sng" strike="noStrike" dirty="0">
                          <a:effectLst/>
                          <a:latin typeface="+mn-lt"/>
                          <a:cs typeface="Calibri" panose="020F0502020204030204" pitchFamily="34" charset="0"/>
                        </a:rPr>
                        <a:t>Total Operating Income</a:t>
                      </a:r>
                      <a:endParaRPr lang="en-US" sz="1800" b="0" i="0" u="none" strike="noStrike" dirty="0">
                        <a:effectLst/>
                        <a:latin typeface="+mn-lt"/>
                        <a:cs typeface="Calibri" panose="020F0502020204030204" pitchFamily="34" charset="0"/>
                      </a:endParaRPr>
                    </a:p>
                  </a:txBody>
                  <a:tcPr marL="11045" marR="11045" marT="11045" marB="0" anchor="b">
                    <a:lnL>
                      <a:noFill/>
                    </a:lnL>
                    <a:lnR>
                      <a:noFill/>
                    </a:lnR>
                    <a:lnT>
                      <a:noFill/>
                    </a:lnT>
                    <a:lnB>
                      <a:noFill/>
                    </a:lnB>
                  </a:tcPr>
                </a:tc>
                <a:tc>
                  <a:txBody>
                    <a:bodyPr/>
                    <a:lstStyle/>
                    <a:p>
                      <a:pPr algn="r" fontAlgn="b">
                        <a:spcBef>
                          <a:spcPts val="0"/>
                        </a:spcBef>
                        <a:spcAft>
                          <a:spcPts val="0"/>
                        </a:spcAft>
                      </a:pPr>
                      <a:r>
                        <a:rPr lang="en-US" sz="1800" b="1" i="0" u="sng" strike="noStrike" dirty="0">
                          <a:effectLst/>
                          <a:latin typeface="+mn-lt"/>
                          <a:cs typeface="Calibri" panose="020F0502020204030204" pitchFamily="34" charset="0"/>
                        </a:rPr>
                        <a:t>$1,451,990</a:t>
                      </a:r>
                      <a:endParaRPr lang="en-US" sz="1800" b="0" i="0" u="none" strike="noStrike" dirty="0">
                        <a:effectLst/>
                        <a:latin typeface="+mn-lt"/>
                        <a:cs typeface="Calibri" panose="020F0502020204030204" pitchFamily="34" charset="0"/>
                      </a:endParaRPr>
                    </a:p>
                  </a:txBody>
                  <a:tcPr marL="11045" marR="11045" marT="11045" marB="0" anchor="b">
                    <a:lnL>
                      <a:noFill/>
                    </a:lnL>
                    <a:lnR>
                      <a:noFill/>
                    </a:lnR>
                    <a:lnT>
                      <a:noFill/>
                    </a:lnT>
                    <a:lnB>
                      <a:noFill/>
                    </a:lnB>
                  </a:tcPr>
                </a:tc>
                <a:tc>
                  <a:txBody>
                    <a:bodyPr/>
                    <a:lstStyle/>
                    <a:p>
                      <a:pPr algn="l" fontAlgn="b">
                        <a:spcBef>
                          <a:spcPts val="0"/>
                        </a:spcBef>
                        <a:spcAft>
                          <a:spcPts val="0"/>
                        </a:spcAft>
                      </a:pPr>
                      <a:endParaRPr lang="en-US" sz="1800" b="0" i="0" u="none" strike="noStrike" dirty="0">
                        <a:effectLst/>
                        <a:latin typeface="+mn-lt"/>
                        <a:cs typeface="Calibri" panose="020F0502020204030204" pitchFamily="34" charset="0"/>
                      </a:endParaRPr>
                    </a:p>
                  </a:txBody>
                  <a:tcPr marL="11045" marR="11045" marT="11045" marB="0" anchor="b">
                    <a:lnL>
                      <a:noFill/>
                    </a:lnL>
                    <a:lnR>
                      <a:noFill/>
                    </a:lnR>
                    <a:lnT>
                      <a:noFill/>
                    </a:lnT>
                    <a:lnB>
                      <a:noFill/>
                    </a:lnB>
                  </a:tcPr>
                </a:tc>
                <a:tc>
                  <a:txBody>
                    <a:bodyPr/>
                    <a:lstStyle/>
                    <a:p>
                      <a:pPr algn="l" fontAlgn="b">
                        <a:spcBef>
                          <a:spcPts val="0"/>
                        </a:spcBef>
                        <a:spcAft>
                          <a:spcPts val="0"/>
                        </a:spcAft>
                      </a:pPr>
                      <a:r>
                        <a:rPr lang="en-US" sz="1800" b="1" i="0" u="sng" strike="noStrike" dirty="0">
                          <a:effectLst/>
                          <a:latin typeface="+mn-lt"/>
                          <a:cs typeface="Calibri" panose="020F0502020204030204" pitchFamily="34" charset="0"/>
                        </a:rPr>
                        <a:t>Total Operating Expense</a:t>
                      </a:r>
                      <a:endParaRPr lang="en-US" sz="1800" b="0" i="0" u="none" strike="noStrike" dirty="0">
                        <a:effectLst/>
                        <a:latin typeface="+mn-lt"/>
                        <a:cs typeface="Calibri" panose="020F0502020204030204" pitchFamily="34" charset="0"/>
                      </a:endParaRPr>
                    </a:p>
                  </a:txBody>
                  <a:tcPr marL="11045" marR="11045" marT="11045" marB="0" anchor="b">
                    <a:lnL>
                      <a:noFill/>
                    </a:lnL>
                    <a:lnR>
                      <a:noFill/>
                    </a:lnR>
                    <a:lnT>
                      <a:noFill/>
                    </a:lnT>
                    <a:lnB>
                      <a:noFill/>
                    </a:lnB>
                  </a:tcPr>
                </a:tc>
                <a:tc>
                  <a:txBody>
                    <a:bodyPr/>
                    <a:lstStyle/>
                    <a:p>
                      <a:pPr algn="r" fontAlgn="b">
                        <a:spcBef>
                          <a:spcPts val="0"/>
                        </a:spcBef>
                        <a:spcAft>
                          <a:spcPts val="0"/>
                        </a:spcAft>
                      </a:pPr>
                      <a:r>
                        <a:rPr lang="en-US" sz="1800" b="1" i="0" u="sng" strike="noStrike" dirty="0">
                          <a:effectLst/>
                          <a:latin typeface="+mn-lt"/>
                          <a:cs typeface="Calibri" panose="020F0502020204030204" pitchFamily="34" charset="0"/>
                        </a:rPr>
                        <a:t>$1,210,152</a:t>
                      </a:r>
                      <a:endParaRPr lang="en-US" sz="1800" b="0" i="0" u="none" strike="noStrike" dirty="0">
                        <a:effectLst/>
                        <a:latin typeface="+mn-lt"/>
                        <a:cs typeface="Calibri" panose="020F0502020204030204" pitchFamily="34" charset="0"/>
                      </a:endParaRPr>
                    </a:p>
                  </a:txBody>
                  <a:tcPr marL="11045" marR="11045" marT="11045" marB="0" anchor="b">
                    <a:lnL>
                      <a:noFill/>
                    </a:lnL>
                    <a:lnR>
                      <a:noFill/>
                    </a:lnR>
                    <a:lnT>
                      <a:noFill/>
                    </a:lnT>
                    <a:lnB>
                      <a:noFill/>
                    </a:lnB>
                  </a:tcPr>
                </a:tc>
                <a:extLst>
                  <a:ext uri="{0D108BD9-81ED-4DB2-BD59-A6C34878D82A}">
                    <a16:rowId xmlns:a16="http://schemas.microsoft.com/office/drawing/2014/main" val="1343625806"/>
                  </a:ext>
                </a:extLst>
              </a:tr>
              <a:tr h="428596">
                <a:tc>
                  <a:txBody>
                    <a:bodyPr/>
                    <a:lstStyle/>
                    <a:p>
                      <a:pPr algn="l" fontAlgn="b">
                        <a:spcBef>
                          <a:spcPts val="0"/>
                        </a:spcBef>
                        <a:spcAft>
                          <a:spcPts val="0"/>
                        </a:spcAft>
                      </a:pPr>
                      <a:r>
                        <a:rPr lang="en-US" sz="1800" b="0" i="0" u="none" strike="noStrike" dirty="0">
                          <a:effectLst/>
                          <a:latin typeface="+mn-lt"/>
                          <a:cs typeface="Calibri" panose="020F0502020204030204" pitchFamily="34" charset="0"/>
                        </a:rPr>
                        <a:t>Non-Operating Income (grants)</a:t>
                      </a:r>
                    </a:p>
                  </a:txBody>
                  <a:tcPr marL="11045" marR="11045" marT="11045" marB="0">
                    <a:lnL>
                      <a:noFill/>
                    </a:lnL>
                    <a:lnR>
                      <a:noFill/>
                    </a:lnR>
                    <a:lnT>
                      <a:noFill/>
                    </a:lnT>
                    <a:lnB>
                      <a:noFill/>
                    </a:lnB>
                  </a:tcPr>
                </a:tc>
                <a:tc>
                  <a:txBody>
                    <a:bodyPr/>
                    <a:lstStyle/>
                    <a:p>
                      <a:pPr algn="r" fontAlgn="b">
                        <a:spcBef>
                          <a:spcPts val="0"/>
                        </a:spcBef>
                        <a:spcAft>
                          <a:spcPts val="0"/>
                        </a:spcAft>
                      </a:pPr>
                      <a:r>
                        <a:rPr lang="en-US" sz="1800" b="0" i="0" u="none" strike="noStrike" dirty="0">
                          <a:effectLst/>
                          <a:latin typeface="+mn-lt"/>
                          <a:cs typeface="Calibri" panose="020F0502020204030204" pitchFamily="34" charset="0"/>
                        </a:rPr>
                        <a:t>$43,490</a:t>
                      </a:r>
                    </a:p>
                  </a:txBody>
                  <a:tcPr marL="11045" marR="11045" marT="11045" marB="0">
                    <a:lnL>
                      <a:noFill/>
                    </a:lnL>
                    <a:lnR>
                      <a:noFill/>
                    </a:lnR>
                    <a:lnT>
                      <a:noFill/>
                    </a:lnT>
                    <a:lnB>
                      <a:noFill/>
                    </a:lnB>
                  </a:tcPr>
                </a:tc>
                <a:tc>
                  <a:txBody>
                    <a:bodyPr/>
                    <a:lstStyle/>
                    <a:p>
                      <a:pPr algn="l" fontAlgn="b">
                        <a:spcBef>
                          <a:spcPts val="0"/>
                        </a:spcBef>
                        <a:spcAft>
                          <a:spcPts val="0"/>
                        </a:spcAft>
                      </a:pPr>
                      <a:endParaRPr lang="en-US" sz="1800" b="0" i="0" u="none" strike="noStrike">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endParaRPr lang="en-US" sz="1800" b="0" i="0" u="none" strike="noStrike" dirty="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r" fontAlgn="b">
                        <a:spcBef>
                          <a:spcPts val="0"/>
                        </a:spcBef>
                        <a:spcAft>
                          <a:spcPts val="0"/>
                        </a:spcAft>
                      </a:pPr>
                      <a:endParaRPr lang="en-US" sz="1800" b="0" i="0" u="none" strike="noStrike" dirty="0">
                        <a:effectLst/>
                        <a:latin typeface="+mn-lt"/>
                        <a:cs typeface="Calibri" panose="020F0502020204030204" pitchFamily="34" charset="0"/>
                      </a:endParaRPr>
                    </a:p>
                  </a:txBody>
                  <a:tcPr marL="11045" marR="11045" marT="11045" marB="0">
                    <a:lnL>
                      <a:noFill/>
                    </a:lnL>
                    <a:lnR>
                      <a:noFill/>
                    </a:lnR>
                    <a:lnT>
                      <a:noFill/>
                    </a:lnT>
                    <a:lnB>
                      <a:noFill/>
                    </a:lnB>
                  </a:tcPr>
                </a:tc>
                <a:extLst>
                  <a:ext uri="{0D108BD9-81ED-4DB2-BD59-A6C34878D82A}">
                    <a16:rowId xmlns:a16="http://schemas.microsoft.com/office/drawing/2014/main" val="185633662"/>
                  </a:ext>
                </a:extLst>
              </a:tr>
              <a:tr h="290858">
                <a:tc>
                  <a:txBody>
                    <a:bodyPr/>
                    <a:lstStyle/>
                    <a:p>
                      <a:pPr algn="l" fontAlgn="b">
                        <a:spcBef>
                          <a:spcPts val="0"/>
                        </a:spcBef>
                        <a:spcAft>
                          <a:spcPts val="0"/>
                        </a:spcAft>
                      </a:pPr>
                      <a:r>
                        <a:rPr lang="en-US" sz="1800" b="1" i="1" u="sng" strike="noStrike" dirty="0">
                          <a:effectLst/>
                          <a:latin typeface="+mn-lt"/>
                          <a:cs typeface="Calibri" panose="020F0502020204030204" pitchFamily="34" charset="0"/>
                        </a:rPr>
                        <a:t>Net Income</a:t>
                      </a:r>
                      <a:endParaRPr lang="en-US" sz="1800" b="0" i="1" u="none" strike="noStrike" dirty="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r" fontAlgn="b">
                        <a:spcBef>
                          <a:spcPts val="0"/>
                        </a:spcBef>
                        <a:spcAft>
                          <a:spcPts val="0"/>
                        </a:spcAft>
                      </a:pPr>
                      <a:r>
                        <a:rPr lang="en-US" sz="1800" b="1" i="1" u="sng" strike="noStrike" dirty="0">
                          <a:effectLst/>
                          <a:latin typeface="+mn-lt"/>
                          <a:cs typeface="Calibri" panose="020F0502020204030204" pitchFamily="34" charset="0"/>
                        </a:rPr>
                        <a:t>$285,328</a:t>
                      </a:r>
                      <a:endParaRPr lang="en-US" sz="1800" b="0" i="1" u="none" strike="noStrike" dirty="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endParaRPr lang="en-US" sz="1800" b="0" i="0" u="none" strike="noStrike" dirty="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endParaRPr lang="en-US" sz="1800" b="0" i="0" u="none" strike="noStrike" dirty="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endParaRPr lang="en-US" sz="1800" b="0" i="0" u="none" strike="noStrike" dirty="0">
                        <a:effectLst/>
                        <a:latin typeface="+mn-lt"/>
                        <a:cs typeface="Calibri" panose="020F0502020204030204" pitchFamily="34" charset="0"/>
                      </a:endParaRPr>
                    </a:p>
                  </a:txBody>
                  <a:tcPr marL="11045" marR="11045" marT="11045" marB="0">
                    <a:lnL>
                      <a:noFill/>
                    </a:lnL>
                    <a:lnR>
                      <a:noFill/>
                    </a:lnR>
                    <a:lnT>
                      <a:noFill/>
                    </a:lnT>
                    <a:lnB>
                      <a:noFill/>
                    </a:lnB>
                  </a:tcPr>
                </a:tc>
                <a:extLst>
                  <a:ext uri="{0D108BD9-81ED-4DB2-BD59-A6C34878D82A}">
                    <a16:rowId xmlns:a16="http://schemas.microsoft.com/office/drawing/2014/main" val="4108181840"/>
                  </a:ext>
                </a:extLst>
              </a:tr>
            </a:tbl>
          </a:graphicData>
        </a:graphic>
      </p:graphicFrame>
    </p:spTree>
    <p:extLst>
      <p:ext uri="{BB962C8B-B14F-4D97-AF65-F5344CB8AC3E}">
        <p14:creationId xmlns:p14="http://schemas.microsoft.com/office/powerpoint/2010/main" val="3601745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5368868-5FD0-4CD7-80A8-D4C478B9D7D1}"/>
              </a:ext>
            </a:extLst>
          </p:cNvPr>
          <p:cNvGraphicFramePr>
            <a:graphicFrameLocks noGrp="1"/>
          </p:cNvGraphicFramePr>
          <p:nvPr>
            <p:extLst>
              <p:ext uri="{D42A27DB-BD31-4B8C-83A1-F6EECF244321}">
                <p14:modId xmlns:p14="http://schemas.microsoft.com/office/powerpoint/2010/main" val="3019247113"/>
              </p:ext>
            </p:extLst>
          </p:nvPr>
        </p:nvGraphicFramePr>
        <p:xfrm>
          <a:off x="106218" y="123775"/>
          <a:ext cx="11979564" cy="6694283"/>
        </p:xfrm>
        <a:graphic>
          <a:graphicData uri="http://schemas.openxmlformats.org/drawingml/2006/table">
            <a:tbl>
              <a:tblPr/>
              <a:tblGrid>
                <a:gridCol w="4244529">
                  <a:extLst>
                    <a:ext uri="{9D8B030D-6E8A-4147-A177-3AD203B41FA5}">
                      <a16:colId xmlns:a16="http://schemas.microsoft.com/office/drawing/2014/main" val="2401521199"/>
                    </a:ext>
                  </a:extLst>
                </a:gridCol>
                <a:gridCol w="1382548">
                  <a:extLst>
                    <a:ext uri="{9D8B030D-6E8A-4147-A177-3AD203B41FA5}">
                      <a16:colId xmlns:a16="http://schemas.microsoft.com/office/drawing/2014/main" val="1963481297"/>
                    </a:ext>
                  </a:extLst>
                </a:gridCol>
                <a:gridCol w="349959">
                  <a:extLst>
                    <a:ext uri="{9D8B030D-6E8A-4147-A177-3AD203B41FA5}">
                      <a16:colId xmlns:a16="http://schemas.microsoft.com/office/drawing/2014/main" val="3721821017"/>
                    </a:ext>
                  </a:extLst>
                </a:gridCol>
                <a:gridCol w="4824658">
                  <a:extLst>
                    <a:ext uri="{9D8B030D-6E8A-4147-A177-3AD203B41FA5}">
                      <a16:colId xmlns:a16="http://schemas.microsoft.com/office/drawing/2014/main" val="4023827968"/>
                    </a:ext>
                  </a:extLst>
                </a:gridCol>
                <a:gridCol w="1177870">
                  <a:extLst>
                    <a:ext uri="{9D8B030D-6E8A-4147-A177-3AD203B41FA5}">
                      <a16:colId xmlns:a16="http://schemas.microsoft.com/office/drawing/2014/main" val="3624188725"/>
                    </a:ext>
                  </a:extLst>
                </a:gridCol>
              </a:tblGrid>
              <a:tr h="581195">
                <a:tc gridSpan="4">
                  <a:txBody>
                    <a:bodyPr/>
                    <a:lstStyle/>
                    <a:p>
                      <a:pPr algn="l" fontAlgn="b">
                        <a:spcBef>
                          <a:spcPts val="0"/>
                        </a:spcBef>
                        <a:spcAft>
                          <a:spcPts val="0"/>
                        </a:spcAft>
                      </a:pPr>
                      <a:r>
                        <a:rPr lang="en-US" sz="2800" b="1" i="0" u="none" strike="noStrike" dirty="0">
                          <a:solidFill>
                            <a:srgbClr val="00B700"/>
                          </a:solidFill>
                          <a:effectLst/>
                          <a:latin typeface="Calibri" panose="020F0502020204030204" pitchFamily="34" charset="0"/>
                          <a:cs typeface="Calibri" panose="020F0502020204030204" pitchFamily="34" charset="0"/>
                        </a:rPr>
                        <a:t>Estado </a:t>
                      </a:r>
                      <a:r>
                        <a:rPr lang="es-MX" sz="2800" b="1" i="0" u="none" strike="noStrike" noProof="0" dirty="0">
                          <a:solidFill>
                            <a:srgbClr val="00B700"/>
                          </a:solidFill>
                          <a:effectLst/>
                          <a:latin typeface="Calibri" panose="020F0502020204030204" pitchFamily="34" charset="0"/>
                          <a:cs typeface="Calibri" panose="020F0502020204030204" pitchFamily="34" charset="0"/>
                        </a:rPr>
                        <a:t>de Resultados, Enero 1 - Junio 30, 2020</a:t>
                      </a:r>
                      <a:endParaRPr lang="es-MX" sz="2800" b="0" i="0" u="none" strike="noStrike" noProof="0" dirty="0">
                        <a:solidFill>
                          <a:srgbClr val="00B700"/>
                        </a:solidFill>
                        <a:effectLst/>
                        <a:latin typeface="Calibri" panose="020F0502020204030204" pitchFamily="34" charset="0"/>
                        <a:cs typeface="Calibri" panose="020F0502020204030204" pitchFamily="34" charset="0"/>
                      </a:endParaRPr>
                    </a:p>
                  </a:txBody>
                  <a:tcPr marL="106029" marR="106029" marT="53015" marB="53015">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spcBef>
                          <a:spcPts val="0"/>
                        </a:spcBef>
                        <a:spcAft>
                          <a:spcPts val="0"/>
                        </a:spcAft>
                      </a:pPr>
                      <a:endParaRPr lang="en-US" sz="2000" b="0" i="0" u="none" strike="noStrike">
                        <a:effectLst/>
                        <a:latin typeface="Arial" panose="020B0604020202020204" pitchFamily="34" charset="0"/>
                      </a:endParaRPr>
                    </a:p>
                  </a:txBody>
                  <a:tcPr marL="11045" marR="11045" marT="11045" marB="0" anchor="b">
                    <a:lnL>
                      <a:noFill/>
                    </a:lnL>
                    <a:lnR>
                      <a:noFill/>
                    </a:lnR>
                    <a:lnT>
                      <a:noFill/>
                    </a:lnT>
                    <a:lnB>
                      <a:noFill/>
                    </a:lnB>
                  </a:tcPr>
                </a:tc>
                <a:extLst>
                  <a:ext uri="{0D108BD9-81ED-4DB2-BD59-A6C34878D82A}">
                    <a16:rowId xmlns:a16="http://schemas.microsoft.com/office/drawing/2014/main" val="130299439"/>
                  </a:ext>
                </a:extLst>
              </a:tr>
              <a:tr h="408591">
                <a:tc>
                  <a:txBody>
                    <a:bodyPr/>
                    <a:lstStyle/>
                    <a:p>
                      <a:pPr algn="l" fontAlgn="b">
                        <a:spcBef>
                          <a:spcPts val="0"/>
                        </a:spcBef>
                        <a:spcAft>
                          <a:spcPts val="0"/>
                        </a:spcAft>
                      </a:pPr>
                      <a:r>
                        <a:rPr lang="es-MX" sz="1800" b="0" i="0" u="none" strike="noStrike" noProof="0" dirty="0">
                          <a:effectLst/>
                          <a:latin typeface="+mn-lt"/>
                          <a:cs typeface="Calibri" panose="020F0502020204030204" pitchFamily="34" charset="0"/>
                        </a:rPr>
                        <a:t>Ingreso por intereses (de préstamos)</a:t>
                      </a:r>
                    </a:p>
                  </a:txBody>
                  <a:tcPr marL="11045" marR="11045" marT="11045" marB="0">
                    <a:lnL>
                      <a:noFill/>
                    </a:lnL>
                    <a:lnR>
                      <a:noFill/>
                    </a:lnR>
                    <a:lnT>
                      <a:noFill/>
                    </a:lnT>
                    <a:lnB>
                      <a:noFill/>
                    </a:lnB>
                    <a:solidFill>
                      <a:srgbClr val="F2F2F2"/>
                    </a:solidFill>
                  </a:tcPr>
                </a:tc>
                <a:tc>
                  <a:txBody>
                    <a:bodyPr/>
                    <a:lstStyle/>
                    <a:p>
                      <a:pPr algn="r" fontAlgn="b">
                        <a:spcBef>
                          <a:spcPts val="0"/>
                        </a:spcBef>
                        <a:spcAft>
                          <a:spcPts val="0"/>
                        </a:spcAft>
                      </a:pPr>
                      <a:r>
                        <a:rPr lang="es-MX" sz="1800" b="0" i="0" u="none" strike="noStrike" noProof="0">
                          <a:effectLst/>
                          <a:latin typeface="+mn-lt"/>
                          <a:cs typeface="Calibri" panose="020F0502020204030204" pitchFamily="34" charset="0"/>
                        </a:rPr>
                        <a:t>$719,562</a:t>
                      </a:r>
                    </a:p>
                  </a:txBody>
                  <a:tcPr marL="11045" marR="11045" marT="11045" marB="0">
                    <a:lnL>
                      <a:noFill/>
                    </a:lnL>
                    <a:lnR>
                      <a:noFill/>
                    </a:lnR>
                    <a:lnT>
                      <a:noFill/>
                    </a:lnT>
                    <a:lnB>
                      <a:noFill/>
                    </a:lnB>
                    <a:solidFill>
                      <a:srgbClr val="F2F2F2"/>
                    </a:solidFill>
                  </a:tcPr>
                </a:tc>
                <a:tc>
                  <a:txBody>
                    <a:bodyPr/>
                    <a:lstStyle/>
                    <a:p>
                      <a:pPr algn="l" fontAlgn="b">
                        <a:spcBef>
                          <a:spcPts val="0"/>
                        </a:spcBef>
                        <a:spcAft>
                          <a:spcPts val="0"/>
                        </a:spcAft>
                      </a:pPr>
                      <a:endParaRPr lang="es-MX" sz="1800" b="0" i="0" u="none" strike="noStrike" noProof="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r>
                        <a:rPr lang="es-MX" sz="1800" b="0" i="0" u="none" strike="noStrike" noProof="0">
                          <a:effectLst/>
                          <a:latin typeface="+mn-lt"/>
                          <a:cs typeface="Calibri" panose="020F0502020204030204" pitchFamily="34" charset="0"/>
                        </a:rPr>
                        <a:t>Salarios a empleados y beneficios</a:t>
                      </a:r>
                    </a:p>
                  </a:txBody>
                  <a:tcPr marL="11045" marR="11045" marT="11045" marB="0">
                    <a:lnL>
                      <a:noFill/>
                    </a:lnL>
                    <a:lnR>
                      <a:noFill/>
                    </a:lnR>
                    <a:lnT>
                      <a:noFill/>
                    </a:lnT>
                    <a:lnB>
                      <a:noFill/>
                    </a:lnB>
                    <a:solidFill>
                      <a:srgbClr val="F2F2F2"/>
                    </a:solidFill>
                  </a:tcPr>
                </a:tc>
                <a:tc>
                  <a:txBody>
                    <a:bodyPr/>
                    <a:lstStyle/>
                    <a:p>
                      <a:pPr algn="r" fontAlgn="b">
                        <a:spcBef>
                          <a:spcPts val="0"/>
                        </a:spcBef>
                        <a:spcAft>
                          <a:spcPts val="0"/>
                        </a:spcAft>
                      </a:pPr>
                      <a:r>
                        <a:rPr lang="es-MX" sz="1800" b="0" i="0" u="none" strike="noStrike" noProof="0" dirty="0">
                          <a:effectLst/>
                          <a:latin typeface="+mn-lt"/>
                          <a:cs typeface="Calibri" panose="020F0502020204030204" pitchFamily="34" charset="0"/>
                        </a:rPr>
                        <a:t>$492,153</a:t>
                      </a:r>
                    </a:p>
                  </a:txBody>
                  <a:tcPr marL="11045" marR="11045" marT="11045" marB="0">
                    <a:lnL>
                      <a:noFill/>
                    </a:lnL>
                    <a:lnR>
                      <a:noFill/>
                    </a:lnR>
                    <a:lnT>
                      <a:noFill/>
                    </a:lnT>
                    <a:lnB>
                      <a:noFill/>
                    </a:lnB>
                    <a:solidFill>
                      <a:srgbClr val="F2F2F2"/>
                    </a:solidFill>
                  </a:tcPr>
                </a:tc>
                <a:extLst>
                  <a:ext uri="{0D108BD9-81ED-4DB2-BD59-A6C34878D82A}">
                    <a16:rowId xmlns:a16="http://schemas.microsoft.com/office/drawing/2014/main" val="1138442442"/>
                  </a:ext>
                </a:extLst>
              </a:tr>
              <a:tr h="610579">
                <a:tc>
                  <a:txBody>
                    <a:bodyPr/>
                    <a:lstStyle/>
                    <a:p>
                      <a:pPr algn="l" fontAlgn="b">
                        <a:spcBef>
                          <a:spcPts val="0"/>
                        </a:spcBef>
                        <a:spcAft>
                          <a:spcPts val="0"/>
                        </a:spcAft>
                      </a:pPr>
                      <a:r>
                        <a:rPr lang="es-MX" sz="1800" b="0" i="0" u="none" strike="noStrike" noProof="0">
                          <a:effectLst/>
                          <a:latin typeface="+mn-lt"/>
                          <a:cs typeface="Calibri" panose="020F0502020204030204" pitchFamily="34" charset="0"/>
                        </a:rPr>
                        <a:t>Ingreso por cuotas (servicios relacionados con las cuentas)</a:t>
                      </a:r>
                    </a:p>
                  </a:txBody>
                  <a:tcPr marL="11045" marR="11045" marT="11045" marB="0">
                    <a:lnL>
                      <a:noFill/>
                    </a:lnL>
                    <a:lnR>
                      <a:noFill/>
                    </a:lnR>
                    <a:lnT>
                      <a:noFill/>
                    </a:lnT>
                    <a:lnB>
                      <a:noFill/>
                    </a:lnB>
                  </a:tcPr>
                </a:tc>
                <a:tc>
                  <a:txBody>
                    <a:bodyPr/>
                    <a:lstStyle/>
                    <a:p>
                      <a:pPr algn="r" fontAlgn="b">
                        <a:spcBef>
                          <a:spcPts val="0"/>
                        </a:spcBef>
                        <a:spcAft>
                          <a:spcPts val="0"/>
                        </a:spcAft>
                      </a:pPr>
                      <a:r>
                        <a:rPr lang="es-MX" sz="1800" b="0" i="0" u="none" strike="noStrike" noProof="0">
                          <a:effectLst/>
                          <a:latin typeface="+mn-lt"/>
                          <a:cs typeface="Calibri" panose="020F0502020204030204" pitchFamily="34" charset="0"/>
                        </a:rPr>
                        <a:t>$508,466</a:t>
                      </a:r>
                    </a:p>
                  </a:txBody>
                  <a:tcPr marL="11045" marR="11045" marT="11045" marB="0">
                    <a:lnL>
                      <a:noFill/>
                    </a:lnL>
                    <a:lnR>
                      <a:noFill/>
                    </a:lnR>
                    <a:lnT>
                      <a:noFill/>
                    </a:lnT>
                    <a:lnB>
                      <a:noFill/>
                    </a:lnB>
                  </a:tcPr>
                </a:tc>
                <a:tc>
                  <a:txBody>
                    <a:bodyPr/>
                    <a:lstStyle/>
                    <a:p>
                      <a:pPr algn="l" fontAlgn="b">
                        <a:spcBef>
                          <a:spcPts val="0"/>
                        </a:spcBef>
                        <a:spcAft>
                          <a:spcPts val="0"/>
                        </a:spcAft>
                      </a:pPr>
                      <a:endParaRPr lang="es-MX" sz="1800" b="0" i="0" u="none" strike="noStrike" noProof="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r>
                        <a:rPr lang="es-MX" sz="1800" b="0" i="0" u="none" strike="noStrike" noProof="0" dirty="0">
                          <a:effectLst/>
                          <a:latin typeface="+mn-lt"/>
                          <a:cs typeface="Calibri" panose="020F0502020204030204" pitchFamily="34" charset="0"/>
                        </a:rPr>
                        <a:t>Cuentas por pagar (renta, luz, etc.)</a:t>
                      </a:r>
                    </a:p>
                  </a:txBody>
                  <a:tcPr marL="11045" marR="11045" marT="11045" marB="0">
                    <a:lnL>
                      <a:noFill/>
                    </a:lnL>
                    <a:lnR>
                      <a:noFill/>
                    </a:lnR>
                    <a:lnT>
                      <a:noFill/>
                    </a:lnT>
                    <a:lnB>
                      <a:noFill/>
                    </a:lnB>
                  </a:tcPr>
                </a:tc>
                <a:tc>
                  <a:txBody>
                    <a:bodyPr/>
                    <a:lstStyle/>
                    <a:p>
                      <a:pPr algn="r" fontAlgn="b">
                        <a:spcBef>
                          <a:spcPts val="0"/>
                        </a:spcBef>
                        <a:spcAft>
                          <a:spcPts val="0"/>
                        </a:spcAft>
                      </a:pPr>
                      <a:r>
                        <a:rPr lang="es-MX" sz="1800" b="0" i="0" u="none" strike="noStrike" noProof="0">
                          <a:effectLst/>
                          <a:latin typeface="+mn-lt"/>
                          <a:cs typeface="Calibri" panose="020F0502020204030204" pitchFamily="34" charset="0"/>
                        </a:rPr>
                        <a:t>$144,608</a:t>
                      </a:r>
                    </a:p>
                  </a:txBody>
                  <a:tcPr marL="11045" marR="11045" marT="11045" marB="0">
                    <a:lnL>
                      <a:noFill/>
                    </a:lnL>
                    <a:lnR>
                      <a:noFill/>
                    </a:lnR>
                    <a:lnT>
                      <a:noFill/>
                    </a:lnT>
                    <a:lnB>
                      <a:noFill/>
                    </a:lnB>
                  </a:tcPr>
                </a:tc>
                <a:extLst>
                  <a:ext uri="{0D108BD9-81ED-4DB2-BD59-A6C34878D82A}">
                    <a16:rowId xmlns:a16="http://schemas.microsoft.com/office/drawing/2014/main" val="2648558085"/>
                  </a:ext>
                </a:extLst>
              </a:tr>
              <a:tr h="689374">
                <a:tc>
                  <a:txBody>
                    <a:bodyPr/>
                    <a:lstStyle/>
                    <a:p>
                      <a:pPr algn="l" fontAlgn="b">
                        <a:spcBef>
                          <a:spcPts val="0"/>
                        </a:spcBef>
                        <a:spcAft>
                          <a:spcPts val="0"/>
                        </a:spcAft>
                      </a:pPr>
                      <a:r>
                        <a:rPr lang="es-MX" sz="1800" b="0" i="0" u="none" strike="noStrike" noProof="0">
                          <a:effectLst/>
                          <a:latin typeface="+mn-lt"/>
                          <a:cs typeface="Calibri" panose="020F0502020204030204" pitchFamily="34" charset="0"/>
                        </a:rPr>
                        <a:t>Ingresos por intercambio (de Visa y otros establecimientos)</a:t>
                      </a:r>
                    </a:p>
                  </a:txBody>
                  <a:tcPr marL="11045" marR="11045" marT="11045" marB="0">
                    <a:lnL>
                      <a:noFill/>
                    </a:lnL>
                    <a:lnR>
                      <a:noFill/>
                    </a:lnR>
                    <a:lnT>
                      <a:noFill/>
                    </a:lnT>
                    <a:lnB>
                      <a:noFill/>
                    </a:lnB>
                    <a:solidFill>
                      <a:srgbClr val="F2F2F2"/>
                    </a:solidFill>
                  </a:tcPr>
                </a:tc>
                <a:tc>
                  <a:txBody>
                    <a:bodyPr/>
                    <a:lstStyle/>
                    <a:p>
                      <a:pPr algn="r" fontAlgn="b">
                        <a:spcBef>
                          <a:spcPts val="0"/>
                        </a:spcBef>
                        <a:spcAft>
                          <a:spcPts val="0"/>
                        </a:spcAft>
                      </a:pPr>
                      <a:r>
                        <a:rPr lang="es-MX" sz="1800" b="0" i="0" u="none" strike="noStrike" noProof="0">
                          <a:effectLst/>
                          <a:latin typeface="+mn-lt"/>
                          <a:cs typeface="Calibri" panose="020F0502020204030204" pitchFamily="34" charset="0"/>
                        </a:rPr>
                        <a:t>$113,980</a:t>
                      </a:r>
                    </a:p>
                  </a:txBody>
                  <a:tcPr marL="11045" marR="11045" marT="11045" marB="0">
                    <a:lnL>
                      <a:noFill/>
                    </a:lnL>
                    <a:lnR>
                      <a:noFill/>
                    </a:lnR>
                    <a:lnT>
                      <a:noFill/>
                    </a:lnT>
                    <a:lnB>
                      <a:noFill/>
                    </a:lnB>
                    <a:solidFill>
                      <a:srgbClr val="F2F2F2"/>
                    </a:solidFill>
                  </a:tcPr>
                </a:tc>
                <a:tc>
                  <a:txBody>
                    <a:bodyPr/>
                    <a:lstStyle/>
                    <a:p>
                      <a:pPr algn="l" fontAlgn="b">
                        <a:spcBef>
                          <a:spcPts val="0"/>
                        </a:spcBef>
                        <a:spcAft>
                          <a:spcPts val="0"/>
                        </a:spcAft>
                      </a:pPr>
                      <a:endParaRPr lang="es-MX" sz="1800" b="0" i="0" u="none" strike="noStrike" noProof="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r>
                        <a:rPr lang="es-MX" sz="1800" b="0" i="0" u="none" strike="noStrike" noProof="0" dirty="0">
                          <a:effectLst/>
                          <a:latin typeface="+mn-lt"/>
                          <a:cs typeface="Calibri" panose="020F0502020204030204" pitchFamily="34" charset="0"/>
                        </a:rPr>
                        <a:t>Procesamiento de Datos (incluyendo los servicios para las tarjetas ATM débito, y crédito)</a:t>
                      </a:r>
                    </a:p>
                  </a:txBody>
                  <a:tcPr marL="11045" marR="11045" marT="11045" marB="0">
                    <a:lnL>
                      <a:noFill/>
                    </a:lnL>
                    <a:lnR>
                      <a:noFill/>
                    </a:lnR>
                    <a:lnT>
                      <a:noFill/>
                    </a:lnT>
                    <a:lnB>
                      <a:noFill/>
                    </a:lnB>
                    <a:solidFill>
                      <a:srgbClr val="F2F2F2"/>
                    </a:solidFill>
                  </a:tcPr>
                </a:tc>
                <a:tc>
                  <a:txBody>
                    <a:bodyPr/>
                    <a:lstStyle/>
                    <a:p>
                      <a:pPr algn="r" fontAlgn="b">
                        <a:spcBef>
                          <a:spcPts val="0"/>
                        </a:spcBef>
                        <a:spcAft>
                          <a:spcPts val="0"/>
                        </a:spcAft>
                      </a:pPr>
                      <a:r>
                        <a:rPr lang="es-MX" sz="1800" b="0" i="0" u="none" strike="noStrike" noProof="0">
                          <a:effectLst/>
                          <a:latin typeface="+mn-lt"/>
                          <a:cs typeface="Calibri" panose="020F0502020204030204" pitchFamily="34" charset="0"/>
                        </a:rPr>
                        <a:t>$147,315</a:t>
                      </a:r>
                    </a:p>
                  </a:txBody>
                  <a:tcPr marL="11045" marR="11045" marT="11045" marB="0">
                    <a:lnL>
                      <a:noFill/>
                    </a:lnL>
                    <a:lnR>
                      <a:noFill/>
                    </a:lnR>
                    <a:lnT>
                      <a:noFill/>
                    </a:lnT>
                    <a:lnB>
                      <a:noFill/>
                    </a:lnB>
                    <a:solidFill>
                      <a:srgbClr val="F2F2F2"/>
                    </a:solidFill>
                  </a:tcPr>
                </a:tc>
                <a:extLst>
                  <a:ext uri="{0D108BD9-81ED-4DB2-BD59-A6C34878D82A}">
                    <a16:rowId xmlns:a16="http://schemas.microsoft.com/office/drawing/2014/main" val="2024742061"/>
                  </a:ext>
                </a:extLst>
              </a:tr>
              <a:tr h="610579">
                <a:tc>
                  <a:txBody>
                    <a:bodyPr/>
                    <a:lstStyle/>
                    <a:p>
                      <a:pPr algn="l" fontAlgn="b">
                        <a:spcBef>
                          <a:spcPts val="0"/>
                        </a:spcBef>
                        <a:spcAft>
                          <a:spcPts val="0"/>
                        </a:spcAft>
                      </a:pPr>
                      <a:r>
                        <a:rPr lang="es-MX" sz="1800" b="0" i="0" u="none" strike="noStrike" noProof="0">
                          <a:effectLst/>
                          <a:latin typeface="+mn-lt"/>
                          <a:cs typeface="Calibri" panose="020F0502020204030204" pitchFamily="34" charset="0"/>
                        </a:rPr>
                        <a:t>Ingreso por intereses (de inversiones)</a:t>
                      </a:r>
                    </a:p>
                  </a:txBody>
                  <a:tcPr marL="11045" marR="11045" marT="11045" marB="0">
                    <a:lnL>
                      <a:noFill/>
                    </a:lnL>
                    <a:lnR>
                      <a:noFill/>
                    </a:lnR>
                    <a:lnT>
                      <a:noFill/>
                    </a:lnT>
                    <a:lnB>
                      <a:noFill/>
                    </a:lnB>
                  </a:tcPr>
                </a:tc>
                <a:tc>
                  <a:txBody>
                    <a:bodyPr/>
                    <a:lstStyle/>
                    <a:p>
                      <a:pPr algn="r" fontAlgn="b">
                        <a:spcBef>
                          <a:spcPts val="0"/>
                        </a:spcBef>
                        <a:spcAft>
                          <a:spcPts val="0"/>
                        </a:spcAft>
                      </a:pPr>
                      <a:r>
                        <a:rPr lang="es-MX" sz="1800" b="0" i="0" u="none" strike="noStrike" noProof="0">
                          <a:effectLst/>
                          <a:latin typeface="+mn-lt"/>
                          <a:cs typeface="Calibri" panose="020F0502020204030204" pitchFamily="34" charset="0"/>
                        </a:rPr>
                        <a:t>$40,050</a:t>
                      </a:r>
                    </a:p>
                  </a:txBody>
                  <a:tcPr marL="11045" marR="11045" marT="11045" marB="0">
                    <a:lnL>
                      <a:noFill/>
                    </a:lnL>
                    <a:lnR>
                      <a:noFill/>
                    </a:lnR>
                    <a:lnT>
                      <a:noFill/>
                    </a:lnT>
                    <a:lnB>
                      <a:noFill/>
                    </a:lnB>
                  </a:tcPr>
                </a:tc>
                <a:tc>
                  <a:txBody>
                    <a:bodyPr/>
                    <a:lstStyle/>
                    <a:p>
                      <a:pPr algn="l" fontAlgn="b">
                        <a:spcBef>
                          <a:spcPts val="0"/>
                        </a:spcBef>
                        <a:spcAft>
                          <a:spcPts val="0"/>
                        </a:spcAft>
                      </a:pPr>
                      <a:endParaRPr lang="es-MX" sz="1800" b="0" i="0" u="none" strike="noStrike" noProof="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r>
                        <a:rPr lang="es-MX" sz="1800" b="0" i="0" u="none" strike="noStrike" noProof="0" dirty="0">
                          <a:effectLst/>
                          <a:latin typeface="+mn-lt"/>
                          <a:cs typeface="Calibri" panose="020F0502020204030204" pitchFamily="34" charset="0"/>
                        </a:rPr>
                        <a:t>Servicios externos contratados (tecnología, agencias de colección, etc.)</a:t>
                      </a:r>
                    </a:p>
                  </a:txBody>
                  <a:tcPr marL="11045" marR="11045" marT="11045" marB="0">
                    <a:lnL>
                      <a:noFill/>
                    </a:lnL>
                    <a:lnR>
                      <a:noFill/>
                    </a:lnR>
                    <a:lnT>
                      <a:noFill/>
                    </a:lnT>
                    <a:lnB>
                      <a:noFill/>
                    </a:lnB>
                  </a:tcPr>
                </a:tc>
                <a:tc>
                  <a:txBody>
                    <a:bodyPr/>
                    <a:lstStyle/>
                    <a:p>
                      <a:pPr algn="r" fontAlgn="b">
                        <a:spcBef>
                          <a:spcPts val="0"/>
                        </a:spcBef>
                        <a:spcAft>
                          <a:spcPts val="0"/>
                        </a:spcAft>
                      </a:pPr>
                      <a:r>
                        <a:rPr lang="es-MX" sz="1800" b="0" i="0" u="none" strike="noStrike" noProof="0">
                          <a:effectLst/>
                          <a:latin typeface="+mn-lt"/>
                          <a:cs typeface="Calibri" panose="020F0502020204030204" pitchFamily="34" charset="0"/>
                        </a:rPr>
                        <a:t>$135,703</a:t>
                      </a:r>
                    </a:p>
                  </a:txBody>
                  <a:tcPr marL="11045" marR="11045" marT="11045" marB="0">
                    <a:lnL>
                      <a:noFill/>
                    </a:lnL>
                    <a:lnR>
                      <a:noFill/>
                    </a:lnR>
                    <a:lnT>
                      <a:noFill/>
                    </a:lnT>
                    <a:lnB>
                      <a:noFill/>
                    </a:lnB>
                  </a:tcPr>
                </a:tc>
                <a:extLst>
                  <a:ext uri="{0D108BD9-81ED-4DB2-BD59-A6C34878D82A}">
                    <a16:rowId xmlns:a16="http://schemas.microsoft.com/office/drawing/2014/main" val="2406488251"/>
                  </a:ext>
                </a:extLst>
              </a:tr>
              <a:tr h="386834">
                <a:tc>
                  <a:txBody>
                    <a:bodyPr/>
                    <a:lstStyle/>
                    <a:p>
                      <a:pPr algn="l" fontAlgn="b">
                        <a:spcBef>
                          <a:spcPts val="0"/>
                        </a:spcBef>
                        <a:spcAft>
                          <a:spcPts val="0"/>
                        </a:spcAft>
                      </a:pPr>
                      <a:r>
                        <a:rPr lang="es-MX" sz="1800" b="0" i="0" u="none" strike="noStrike" noProof="0" dirty="0">
                          <a:effectLst/>
                          <a:latin typeface="+mn-lt"/>
                          <a:cs typeface="Calibri" panose="020F0502020204030204" pitchFamily="34" charset="0"/>
                        </a:rPr>
                        <a:t>Contribución de Grow Brooklyn</a:t>
                      </a:r>
                    </a:p>
                  </a:txBody>
                  <a:tcPr marL="11045" marR="11045" marT="11045" marB="0">
                    <a:lnL>
                      <a:noFill/>
                    </a:lnL>
                    <a:lnR>
                      <a:noFill/>
                    </a:lnR>
                    <a:lnT>
                      <a:noFill/>
                    </a:lnT>
                    <a:lnB>
                      <a:noFill/>
                    </a:lnB>
                    <a:solidFill>
                      <a:srgbClr val="F2F2F2"/>
                    </a:solidFill>
                  </a:tcPr>
                </a:tc>
                <a:tc>
                  <a:txBody>
                    <a:bodyPr/>
                    <a:lstStyle/>
                    <a:p>
                      <a:pPr algn="r" fontAlgn="b">
                        <a:spcBef>
                          <a:spcPts val="0"/>
                        </a:spcBef>
                        <a:spcAft>
                          <a:spcPts val="0"/>
                        </a:spcAft>
                      </a:pPr>
                      <a:r>
                        <a:rPr lang="es-MX" sz="1800" b="0" i="0" u="none" strike="noStrike" noProof="0">
                          <a:effectLst/>
                          <a:latin typeface="+mn-lt"/>
                          <a:cs typeface="Calibri" panose="020F0502020204030204" pitchFamily="34" charset="0"/>
                        </a:rPr>
                        <a:t>$22,961</a:t>
                      </a:r>
                    </a:p>
                  </a:txBody>
                  <a:tcPr marL="11045" marR="11045" marT="11045" marB="0">
                    <a:lnL>
                      <a:noFill/>
                    </a:lnL>
                    <a:lnR>
                      <a:noFill/>
                    </a:lnR>
                    <a:lnT>
                      <a:noFill/>
                    </a:lnT>
                    <a:lnB>
                      <a:noFill/>
                    </a:lnB>
                    <a:solidFill>
                      <a:srgbClr val="F2F2F2"/>
                    </a:solidFill>
                  </a:tcPr>
                </a:tc>
                <a:tc>
                  <a:txBody>
                    <a:bodyPr/>
                    <a:lstStyle/>
                    <a:p>
                      <a:pPr algn="l" fontAlgn="b">
                        <a:spcBef>
                          <a:spcPts val="0"/>
                        </a:spcBef>
                        <a:spcAft>
                          <a:spcPts val="0"/>
                        </a:spcAft>
                      </a:pPr>
                      <a:endParaRPr lang="es-MX" sz="1800" b="0" i="0" u="none" strike="noStrike" noProof="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r>
                        <a:rPr lang="es-MX" sz="1800" b="0" i="0" u="none" strike="noStrike" noProof="0">
                          <a:effectLst/>
                          <a:latin typeface="+mn-lt"/>
                          <a:cs typeface="Calibri" panose="020F0502020204030204" pitchFamily="34" charset="0"/>
                        </a:rPr>
                        <a:t>Gastos de oficina (materiales de oficina, seguro)</a:t>
                      </a:r>
                    </a:p>
                  </a:txBody>
                  <a:tcPr marL="11045" marR="11045" marT="11045" marB="0">
                    <a:lnL>
                      <a:noFill/>
                    </a:lnL>
                    <a:lnR>
                      <a:noFill/>
                    </a:lnR>
                    <a:lnT>
                      <a:noFill/>
                    </a:lnT>
                    <a:lnB>
                      <a:noFill/>
                    </a:lnB>
                    <a:solidFill>
                      <a:srgbClr val="F2F2F2"/>
                    </a:solidFill>
                  </a:tcPr>
                </a:tc>
                <a:tc>
                  <a:txBody>
                    <a:bodyPr/>
                    <a:lstStyle/>
                    <a:p>
                      <a:pPr algn="r" fontAlgn="b">
                        <a:spcBef>
                          <a:spcPts val="0"/>
                        </a:spcBef>
                        <a:spcAft>
                          <a:spcPts val="0"/>
                        </a:spcAft>
                      </a:pPr>
                      <a:r>
                        <a:rPr lang="es-MX" sz="1800" b="0" i="0" u="none" strike="noStrike" noProof="0">
                          <a:effectLst/>
                          <a:latin typeface="+mn-lt"/>
                          <a:cs typeface="Calibri" panose="020F0502020204030204" pitchFamily="34" charset="0"/>
                        </a:rPr>
                        <a:t>$110,732</a:t>
                      </a:r>
                    </a:p>
                  </a:txBody>
                  <a:tcPr marL="11045" marR="11045" marT="11045" marB="0">
                    <a:lnL>
                      <a:noFill/>
                    </a:lnL>
                    <a:lnR>
                      <a:noFill/>
                    </a:lnR>
                    <a:lnT>
                      <a:noFill/>
                    </a:lnT>
                    <a:lnB>
                      <a:noFill/>
                    </a:lnB>
                    <a:solidFill>
                      <a:srgbClr val="F2F2F2"/>
                    </a:solidFill>
                  </a:tcPr>
                </a:tc>
                <a:extLst>
                  <a:ext uri="{0D108BD9-81ED-4DB2-BD59-A6C34878D82A}">
                    <a16:rowId xmlns:a16="http://schemas.microsoft.com/office/drawing/2014/main" val="1274085207"/>
                  </a:ext>
                </a:extLst>
              </a:tr>
              <a:tr h="410278">
                <a:tc>
                  <a:txBody>
                    <a:bodyPr/>
                    <a:lstStyle/>
                    <a:p>
                      <a:pPr algn="l" fontAlgn="b">
                        <a:spcBef>
                          <a:spcPts val="0"/>
                        </a:spcBef>
                        <a:spcAft>
                          <a:spcPts val="0"/>
                        </a:spcAft>
                      </a:pPr>
                      <a:r>
                        <a:rPr lang="es-MX" sz="1800" b="0" i="0" u="none" strike="noStrike" noProof="0" dirty="0">
                          <a:effectLst/>
                          <a:latin typeface="+mn-lt"/>
                          <a:cs typeface="Calibri" panose="020F0502020204030204" pitchFamily="34" charset="0"/>
                        </a:rPr>
                        <a:t>Programa de impuestos para pequeños negocios</a:t>
                      </a:r>
                    </a:p>
                  </a:txBody>
                  <a:tcPr marL="11045" marR="11045" marT="11045" marB="0">
                    <a:lnL>
                      <a:noFill/>
                    </a:lnL>
                    <a:lnR>
                      <a:noFill/>
                    </a:lnR>
                    <a:lnT>
                      <a:noFill/>
                    </a:lnT>
                    <a:lnB>
                      <a:noFill/>
                    </a:lnB>
                  </a:tcPr>
                </a:tc>
                <a:tc>
                  <a:txBody>
                    <a:bodyPr/>
                    <a:lstStyle/>
                    <a:p>
                      <a:pPr algn="r" fontAlgn="b">
                        <a:spcBef>
                          <a:spcPts val="0"/>
                        </a:spcBef>
                        <a:spcAft>
                          <a:spcPts val="0"/>
                        </a:spcAft>
                      </a:pPr>
                      <a:r>
                        <a:rPr lang="es-MX" sz="1800" b="0" i="0" u="none" strike="noStrike" noProof="0">
                          <a:effectLst/>
                          <a:latin typeface="+mn-lt"/>
                          <a:cs typeface="Calibri" panose="020F0502020204030204" pitchFamily="34" charset="0"/>
                        </a:rPr>
                        <a:t>$30,350</a:t>
                      </a:r>
                    </a:p>
                  </a:txBody>
                  <a:tcPr marL="11045" marR="11045" marT="11045" marB="0">
                    <a:lnL>
                      <a:noFill/>
                    </a:lnL>
                    <a:lnR>
                      <a:noFill/>
                    </a:lnR>
                    <a:lnT>
                      <a:noFill/>
                    </a:lnT>
                    <a:lnB>
                      <a:noFill/>
                    </a:lnB>
                  </a:tcPr>
                </a:tc>
                <a:tc>
                  <a:txBody>
                    <a:bodyPr/>
                    <a:lstStyle/>
                    <a:p>
                      <a:pPr algn="l" fontAlgn="b">
                        <a:spcBef>
                          <a:spcPts val="0"/>
                        </a:spcBef>
                        <a:spcAft>
                          <a:spcPts val="0"/>
                        </a:spcAft>
                      </a:pPr>
                      <a:endParaRPr lang="es-MX" sz="1800" b="0" i="0" u="none" strike="noStrike" noProof="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r>
                        <a:rPr lang="es-MX" sz="1800" b="0" i="0" u="none" strike="noStrike" noProof="0">
                          <a:effectLst/>
                          <a:latin typeface="+mn-lt"/>
                          <a:cs typeface="Calibri" panose="020F0502020204030204" pitchFamily="34" charset="0"/>
                        </a:rPr>
                        <a:t>Gastos por préstamos incobrables</a:t>
                      </a:r>
                    </a:p>
                  </a:txBody>
                  <a:tcPr marL="11045" marR="11045" marT="11045" marB="0">
                    <a:lnL>
                      <a:noFill/>
                    </a:lnL>
                    <a:lnR>
                      <a:noFill/>
                    </a:lnR>
                    <a:lnT>
                      <a:noFill/>
                    </a:lnT>
                    <a:lnB>
                      <a:noFill/>
                    </a:lnB>
                  </a:tcPr>
                </a:tc>
                <a:tc>
                  <a:txBody>
                    <a:bodyPr/>
                    <a:lstStyle/>
                    <a:p>
                      <a:pPr algn="r" fontAlgn="b">
                        <a:spcBef>
                          <a:spcPts val="0"/>
                        </a:spcBef>
                        <a:spcAft>
                          <a:spcPts val="0"/>
                        </a:spcAft>
                      </a:pPr>
                      <a:r>
                        <a:rPr lang="es-MX" sz="1800" b="0" i="0" u="none" strike="noStrike" noProof="0" dirty="0">
                          <a:effectLst/>
                          <a:latin typeface="+mn-lt"/>
                          <a:cs typeface="Calibri" panose="020F0502020204030204" pitchFamily="34" charset="0"/>
                        </a:rPr>
                        <a:t>$101,000</a:t>
                      </a:r>
                    </a:p>
                  </a:txBody>
                  <a:tcPr marL="11045" marR="11045" marT="11045" marB="0">
                    <a:lnL>
                      <a:noFill/>
                    </a:lnL>
                    <a:lnR>
                      <a:noFill/>
                    </a:lnR>
                    <a:lnT>
                      <a:noFill/>
                    </a:lnT>
                    <a:lnB>
                      <a:noFill/>
                    </a:lnB>
                  </a:tcPr>
                </a:tc>
                <a:extLst>
                  <a:ext uri="{0D108BD9-81ED-4DB2-BD59-A6C34878D82A}">
                    <a16:rowId xmlns:a16="http://schemas.microsoft.com/office/drawing/2014/main" val="4206842743"/>
                  </a:ext>
                </a:extLst>
              </a:tr>
              <a:tr h="410278">
                <a:tc>
                  <a:txBody>
                    <a:bodyPr/>
                    <a:lstStyle/>
                    <a:p>
                      <a:pPr algn="l" fontAlgn="b">
                        <a:spcBef>
                          <a:spcPts val="0"/>
                        </a:spcBef>
                        <a:spcAft>
                          <a:spcPts val="0"/>
                        </a:spcAft>
                      </a:pPr>
                      <a:r>
                        <a:rPr lang="es-MX" sz="1800" b="0" i="0" u="none" strike="noStrike" noProof="0">
                          <a:effectLst/>
                          <a:latin typeface="+mn-lt"/>
                          <a:cs typeface="Calibri" panose="020F0502020204030204" pitchFamily="34" charset="0"/>
                        </a:rPr>
                        <a:t>Otros ingresos</a:t>
                      </a:r>
                    </a:p>
                  </a:txBody>
                  <a:tcPr marL="11045" marR="11045" marT="11045" marB="0">
                    <a:lnL>
                      <a:noFill/>
                    </a:lnL>
                    <a:lnR>
                      <a:noFill/>
                    </a:lnR>
                    <a:lnT>
                      <a:noFill/>
                    </a:lnT>
                    <a:lnB>
                      <a:noFill/>
                    </a:lnB>
                    <a:solidFill>
                      <a:srgbClr val="F2F2F2"/>
                    </a:solidFill>
                  </a:tcPr>
                </a:tc>
                <a:tc>
                  <a:txBody>
                    <a:bodyPr/>
                    <a:lstStyle/>
                    <a:p>
                      <a:pPr algn="r" fontAlgn="b">
                        <a:spcBef>
                          <a:spcPts val="0"/>
                        </a:spcBef>
                        <a:spcAft>
                          <a:spcPts val="0"/>
                        </a:spcAft>
                      </a:pPr>
                      <a:r>
                        <a:rPr lang="es-MX" sz="1800" b="0" i="0" u="none" strike="noStrike" noProof="0">
                          <a:effectLst/>
                          <a:latin typeface="+mn-lt"/>
                          <a:cs typeface="Calibri" panose="020F0502020204030204" pitchFamily="34" charset="0"/>
                        </a:rPr>
                        <a:t>$16,621</a:t>
                      </a:r>
                    </a:p>
                  </a:txBody>
                  <a:tcPr marL="11045" marR="11045" marT="11045" marB="0">
                    <a:lnL>
                      <a:noFill/>
                    </a:lnL>
                    <a:lnR>
                      <a:noFill/>
                    </a:lnR>
                    <a:lnT>
                      <a:noFill/>
                    </a:lnT>
                    <a:lnB>
                      <a:noFill/>
                    </a:lnB>
                    <a:solidFill>
                      <a:srgbClr val="F2F2F2"/>
                    </a:solidFill>
                  </a:tcPr>
                </a:tc>
                <a:tc>
                  <a:txBody>
                    <a:bodyPr/>
                    <a:lstStyle/>
                    <a:p>
                      <a:pPr algn="l" fontAlgn="b">
                        <a:spcBef>
                          <a:spcPts val="0"/>
                        </a:spcBef>
                        <a:spcAft>
                          <a:spcPts val="0"/>
                        </a:spcAft>
                      </a:pPr>
                      <a:endParaRPr lang="es-MX" sz="1800" b="0" i="0" u="none" strike="noStrike" noProof="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r>
                        <a:rPr lang="es-MX" sz="1800" b="0" i="0" u="none" strike="noStrike" noProof="0">
                          <a:effectLst/>
                          <a:latin typeface="+mn-lt"/>
                          <a:cs typeface="Calibri" panose="020F0502020204030204" pitchFamily="34" charset="0"/>
                        </a:rPr>
                        <a:t>Pérdidas debidas a fraude y cheques sin fondos</a:t>
                      </a:r>
                    </a:p>
                  </a:txBody>
                  <a:tcPr marL="11045" marR="11045" marT="11045" marB="0">
                    <a:lnL>
                      <a:noFill/>
                    </a:lnL>
                    <a:lnR>
                      <a:noFill/>
                    </a:lnR>
                    <a:lnT>
                      <a:noFill/>
                    </a:lnT>
                    <a:lnB>
                      <a:noFill/>
                    </a:lnB>
                    <a:solidFill>
                      <a:srgbClr val="F2F2F2"/>
                    </a:solidFill>
                  </a:tcPr>
                </a:tc>
                <a:tc>
                  <a:txBody>
                    <a:bodyPr/>
                    <a:lstStyle/>
                    <a:p>
                      <a:pPr algn="r" fontAlgn="b">
                        <a:spcBef>
                          <a:spcPts val="0"/>
                        </a:spcBef>
                        <a:spcAft>
                          <a:spcPts val="0"/>
                        </a:spcAft>
                      </a:pPr>
                      <a:r>
                        <a:rPr lang="es-MX" sz="1800" b="0" i="0" u="none" strike="noStrike" noProof="0">
                          <a:effectLst/>
                          <a:latin typeface="+mn-lt"/>
                          <a:cs typeface="Calibri" panose="020F0502020204030204" pitchFamily="34" charset="0"/>
                        </a:rPr>
                        <a:t>$12,240</a:t>
                      </a:r>
                    </a:p>
                  </a:txBody>
                  <a:tcPr marL="11045" marR="11045" marT="11045" marB="0">
                    <a:lnL>
                      <a:noFill/>
                    </a:lnL>
                    <a:lnR>
                      <a:noFill/>
                    </a:lnR>
                    <a:lnT>
                      <a:noFill/>
                    </a:lnT>
                    <a:lnB>
                      <a:noFill/>
                    </a:lnB>
                    <a:solidFill>
                      <a:srgbClr val="F2F2F2"/>
                    </a:solidFill>
                  </a:tcPr>
                </a:tc>
                <a:extLst>
                  <a:ext uri="{0D108BD9-81ED-4DB2-BD59-A6C34878D82A}">
                    <a16:rowId xmlns:a16="http://schemas.microsoft.com/office/drawing/2014/main" val="2933396534"/>
                  </a:ext>
                </a:extLst>
              </a:tr>
              <a:tr h="398556">
                <a:tc>
                  <a:txBody>
                    <a:bodyPr/>
                    <a:lstStyle/>
                    <a:p>
                      <a:pPr algn="l" fontAlgn="b">
                        <a:spcBef>
                          <a:spcPts val="0"/>
                        </a:spcBef>
                        <a:spcAft>
                          <a:spcPts val="0"/>
                        </a:spcAft>
                      </a:pPr>
                      <a:endParaRPr lang="es-MX" sz="1800" b="0" i="0" u="none" strike="noStrike" noProof="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endParaRPr lang="es-MX" sz="1800" b="0" i="0" u="none" strike="noStrike" noProof="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endParaRPr lang="es-MX" sz="1800" b="0" i="0" u="none" strike="noStrike" noProof="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r>
                        <a:rPr lang="es-MX" sz="1800" b="0" i="0" u="none" strike="noStrike" noProof="0" dirty="0">
                          <a:effectLst/>
                          <a:latin typeface="+mn-lt"/>
                          <a:cs typeface="Calibri" panose="020F0502020204030204" pitchFamily="34" charset="0"/>
                        </a:rPr>
                        <a:t>Dividendos a los socios</a:t>
                      </a:r>
                    </a:p>
                  </a:txBody>
                  <a:tcPr marL="11045" marR="11045" marT="11045" marB="0">
                    <a:lnL>
                      <a:noFill/>
                    </a:lnL>
                    <a:lnR>
                      <a:noFill/>
                    </a:lnR>
                    <a:lnT>
                      <a:noFill/>
                    </a:lnT>
                    <a:lnB>
                      <a:noFill/>
                    </a:lnB>
                  </a:tcPr>
                </a:tc>
                <a:tc>
                  <a:txBody>
                    <a:bodyPr/>
                    <a:lstStyle/>
                    <a:p>
                      <a:pPr algn="r" fontAlgn="b">
                        <a:spcBef>
                          <a:spcPts val="0"/>
                        </a:spcBef>
                        <a:spcAft>
                          <a:spcPts val="0"/>
                        </a:spcAft>
                      </a:pPr>
                      <a:r>
                        <a:rPr lang="es-MX" sz="1800" b="0" i="0" u="none" strike="noStrike" noProof="0">
                          <a:effectLst/>
                          <a:latin typeface="+mn-lt"/>
                          <a:cs typeface="Calibri" panose="020F0502020204030204" pitchFamily="34" charset="0"/>
                        </a:rPr>
                        <a:t>$21,980</a:t>
                      </a:r>
                    </a:p>
                  </a:txBody>
                  <a:tcPr marL="11045" marR="11045" marT="11045" marB="0">
                    <a:lnL>
                      <a:noFill/>
                    </a:lnL>
                    <a:lnR>
                      <a:noFill/>
                    </a:lnR>
                    <a:lnT>
                      <a:noFill/>
                    </a:lnT>
                    <a:lnB>
                      <a:noFill/>
                    </a:lnB>
                  </a:tcPr>
                </a:tc>
                <a:extLst>
                  <a:ext uri="{0D108BD9-81ED-4DB2-BD59-A6C34878D82A}">
                    <a16:rowId xmlns:a16="http://schemas.microsoft.com/office/drawing/2014/main" val="2868322443"/>
                  </a:ext>
                </a:extLst>
              </a:tr>
              <a:tr h="610579">
                <a:tc>
                  <a:txBody>
                    <a:bodyPr/>
                    <a:lstStyle/>
                    <a:p>
                      <a:pPr algn="l" fontAlgn="b">
                        <a:spcBef>
                          <a:spcPts val="0"/>
                        </a:spcBef>
                        <a:spcAft>
                          <a:spcPts val="0"/>
                        </a:spcAft>
                      </a:pPr>
                      <a:endParaRPr lang="es-MX" sz="1800" b="0" i="0" u="none" strike="noStrike" noProof="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endParaRPr lang="es-MX" sz="1800" b="0" i="0" u="none" strike="noStrike" noProof="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endParaRPr lang="es-MX" sz="1800" b="0" i="0" u="none" strike="noStrike" noProof="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r>
                        <a:rPr lang="es-MX" sz="1800" b="0" i="0" u="none" strike="noStrike" noProof="0" dirty="0">
                          <a:effectLst/>
                          <a:latin typeface="+mn-lt"/>
                          <a:cs typeface="Calibri" panose="020F0502020204030204" pitchFamily="34" charset="0"/>
                        </a:rPr>
                        <a:t>Otros gastos (mercadotecnia, entrenamiento a empleados, etc.)</a:t>
                      </a:r>
                    </a:p>
                  </a:txBody>
                  <a:tcPr marL="11045" marR="11045" marT="11045" marB="0">
                    <a:lnL>
                      <a:noFill/>
                    </a:lnL>
                    <a:lnR>
                      <a:noFill/>
                    </a:lnR>
                    <a:lnT>
                      <a:noFill/>
                    </a:lnT>
                    <a:lnB>
                      <a:noFill/>
                    </a:lnB>
                    <a:solidFill>
                      <a:srgbClr val="F2F2F2"/>
                    </a:solidFill>
                  </a:tcPr>
                </a:tc>
                <a:tc>
                  <a:txBody>
                    <a:bodyPr/>
                    <a:lstStyle/>
                    <a:p>
                      <a:pPr algn="r" fontAlgn="b">
                        <a:spcBef>
                          <a:spcPts val="0"/>
                        </a:spcBef>
                        <a:spcAft>
                          <a:spcPts val="0"/>
                        </a:spcAft>
                      </a:pPr>
                      <a:r>
                        <a:rPr lang="es-MX" sz="1800" b="0" i="0" u="none" strike="noStrike" noProof="0">
                          <a:effectLst/>
                          <a:latin typeface="+mn-lt"/>
                          <a:cs typeface="Calibri" panose="020F0502020204030204" pitchFamily="34" charset="0"/>
                        </a:rPr>
                        <a:t>$44,421</a:t>
                      </a:r>
                    </a:p>
                  </a:txBody>
                  <a:tcPr marL="11045" marR="11045" marT="11045" marB="0">
                    <a:lnL>
                      <a:noFill/>
                    </a:lnL>
                    <a:lnR>
                      <a:noFill/>
                    </a:lnR>
                    <a:lnT>
                      <a:noFill/>
                    </a:lnT>
                    <a:lnB>
                      <a:noFill/>
                    </a:lnB>
                    <a:solidFill>
                      <a:srgbClr val="F2F2F2"/>
                    </a:solidFill>
                  </a:tcPr>
                </a:tc>
                <a:extLst>
                  <a:ext uri="{0D108BD9-81ED-4DB2-BD59-A6C34878D82A}">
                    <a16:rowId xmlns:a16="http://schemas.microsoft.com/office/drawing/2014/main" val="3591409196"/>
                  </a:ext>
                </a:extLst>
              </a:tr>
              <a:tr h="506140">
                <a:tc>
                  <a:txBody>
                    <a:bodyPr/>
                    <a:lstStyle/>
                    <a:p>
                      <a:pPr algn="l" fontAlgn="b">
                        <a:spcBef>
                          <a:spcPts val="0"/>
                        </a:spcBef>
                        <a:spcAft>
                          <a:spcPts val="0"/>
                        </a:spcAft>
                      </a:pPr>
                      <a:r>
                        <a:rPr lang="es-MX" sz="1800" b="1" i="0" u="sng" strike="noStrike" noProof="0" dirty="0">
                          <a:effectLst/>
                          <a:latin typeface="+mn-lt"/>
                          <a:cs typeface="Calibri" panose="020F0502020204030204" pitchFamily="34" charset="0"/>
                        </a:rPr>
                        <a:t>Total del ingreso de operaciones</a:t>
                      </a:r>
                      <a:endParaRPr lang="es-MX" sz="1800" b="0" i="0" u="none" strike="noStrike" noProof="0" dirty="0">
                        <a:effectLst/>
                        <a:latin typeface="+mn-lt"/>
                        <a:cs typeface="Calibri" panose="020F0502020204030204" pitchFamily="34" charset="0"/>
                      </a:endParaRPr>
                    </a:p>
                  </a:txBody>
                  <a:tcPr marL="11045" marR="11045" marT="11045" marB="0" anchor="b">
                    <a:lnL>
                      <a:noFill/>
                    </a:lnL>
                    <a:lnR>
                      <a:noFill/>
                    </a:lnR>
                    <a:lnT>
                      <a:noFill/>
                    </a:lnT>
                    <a:lnB>
                      <a:noFill/>
                    </a:lnB>
                  </a:tcPr>
                </a:tc>
                <a:tc>
                  <a:txBody>
                    <a:bodyPr/>
                    <a:lstStyle/>
                    <a:p>
                      <a:pPr algn="r" fontAlgn="b">
                        <a:spcBef>
                          <a:spcPts val="0"/>
                        </a:spcBef>
                        <a:spcAft>
                          <a:spcPts val="0"/>
                        </a:spcAft>
                      </a:pPr>
                      <a:r>
                        <a:rPr lang="es-MX" sz="1800" b="1" i="0" u="sng" strike="noStrike" noProof="0">
                          <a:effectLst/>
                          <a:latin typeface="+mn-lt"/>
                          <a:cs typeface="Calibri" panose="020F0502020204030204" pitchFamily="34" charset="0"/>
                        </a:rPr>
                        <a:t>$1,451,990</a:t>
                      </a:r>
                      <a:endParaRPr lang="es-MX" sz="1800" b="0" i="0" u="none" strike="noStrike" noProof="0">
                        <a:effectLst/>
                        <a:latin typeface="+mn-lt"/>
                        <a:cs typeface="Calibri" panose="020F0502020204030204" pitchFamily="34" charset="0"/>
                      </a:endParaRPr>
                    </a:p>
                  </a:txBody>
                  <a:tcPr marL="11045" marR="11045" marT="11045" marB="0" anchor="b">
                    <a:lnL>
                      <a:noFill/>
                    </a:lnL>
                    <a:lnR>
                      <a:noFill/>
                    </a:lnR>
                    <a:lnT>
                      <a:noFill/>
                    </a:lnT>
                    <a:lnB>
                      <a:noFill/>
                    </a:lnB>
                  </a:tcPr>
                </a:tc>
                <a:tc>
                  <a:txBody>
                    <a:bodyPr/>
                    <a:lstStyle/>
                    <a:p>
                      <a:pPr algn="l" fontAlgn="b">
                        <a:spcBef>
                          <a:spcPts val="0"/>
                        </a:spcBef>
                        <a:spcAft>
                          <a:spcPts val="0"/>
                        </a:spcAft>
                      </a:pPr>
                      <a:endParaRPr lang="es-MX" sz="1800" b="0" i="0" u="none" strike="noStrike" noProof="0">
                        <a:effectLst/>
                        <a:latin typeface="+mn-lt"/>
                        <a:cs typeface="Calibri" panose="020F0502020204030204" pitchFamily="34" charset="0"/>
                      </a:endParaRPr>
                    </a:p>
                  </a:txBody>
                  <a:tcPr marL="11045" marR="11045" marT="11045" marB="0" anchor="b">
                    <a:lnL>
                      <a:noFill/>
                    </a:lnL>
                    <a:lnR>
                      <a:noFill/>
                    </a:lnR>
                    <a:lnT>
                      <a:noFill/>
                    </a:lnT>
                    <a:lnB>
                      <a:noFill/>
                    </a:lnB>
                  </a:tcPr>
                </a:tc>
                <a:tc>
                  <a:txBody>
                    <a:bodyPr/>
                    <a:lstStyle/>
                    <a:p>
                      <a:pPr algn="l" fontAlgn="b">
                        <a:spcBef>
                          <a:spcPts val="0"/>
                        </a:spcBef>
                        <a:spcAft>
                          <a:spcPts val="0"/>
                        </a:spcAft>
                      </a:pPr>
                      <a:r>
                        <a:rPr lang="es-MX" sz="1800" b="1" i="0" u="sng" strike="noStrike" noProof="0">
                          <a:effectLst/>
                          <a:latin typeface="+mn-lt"/>
                          <a:cs typeface="Calibri" panose="020F0502020204030204" pitchFamily="34" charset="0"/>
                        </a:rPr>
                        <a:t>Total Operating Expense</a:t>
                      </a:r>
                      <a:endParaRPr lang="es-MX" sz="1800" b="0" i="0" u="none" strike="noStrike" noProof="0">
                        <a:effectLst/>
                        <a:latin typeface="+mn-lt"/>
                        <a:cs typeface="Calibri" panose="020F0502020204030204" pitchFamily="34" charset="0"/>
                      </a:endParaRPr>
                    </a:p>
                  </a:txBody>
                  <a:tcPr marL="11045" marR="11045" marT="11045" marB="0" anchor="b">
                    <a:lnL>
                      <a:noFill/>
                    </a:lnL>
                    <a:lnR>
                      <a:noFill/>
                    </a:lnR>
                    <a:lnT>
                      <a:noFill/>
                    </a:lnT>
                    <a:lnB>
                      <a:noFill/>
                    </a:lnB>
                  </a:tcPr>
                </a:tc>
                <a:tc>
                  <a:txBody>
                    <a:bodyPr/>
                    <a:lstStyle/>
                    <a:p>
                      <a:pPr algn="r" fontAlgn="b">
                        <a:spcBef>
                          <a:spcPts val="0"/>
                        </a:spcBef>
                        <a:spcAft>
                          <a:spcPts val="0"/>
                        </a:spcAft>
                      </a:pPr>
                      <a:r>
                        <a:rPr lang="es-MX" sz="1800" b="1" i="0" u="sng" strike="noStrike" noProof="0">
                          <a:effectLst/>
                          <a:latin typeface="+mn-lt"/>
                          <a:cs typeface="Calibri" panose="020F0502020204030204" pitchFamily="34" charset="0"/>
                        </a:rPr>
                        <a:t>$1,210,152</a:t>
                      </a:r>
                      <a:endParaRPr lang="es-MX" sz="1800" b="0" i="0" u="none" strike="noStrike" noProof="0">
                        <a:effectLst/>
                        <a:latin typeface="+mn-lt"/>
                        <a:cs typeface="Calibri" panose="020F0502020204030204" pitchFamily="34" charset="0"/>
                      </a:endParaRPr>
                    </a:p>
                  </a:txBody>
                  <a:tcPr marL="11045" marR="11045" marT="11045" marB="0" anchor="b">
                    <a:lnL>
                      <a:noFill/>
                    </a:lnL>
                    <a:lnR>
                      <a:noFill/>
                    </a:lnR>
                    <a:lnT>
                      <a:noFill/>
                    </a:lnT>
                    <a:lnB>
                      <a:noFill/>
                    </a:lnB>
                  </a:tcPr>
                </a:tc>
                <a:extLst>
                  <a:ext uri="{0D108BD9-81ED-4DB2-BD59-A6C34878D82A}">
                    <a16:rowId xmlns:a16="http://schemas.microsoft.com/office/drawing/2014/main" val="1343625806"/>
                  </a:ext>
                </a:extLst>
              </a:tr>
              <a:tr h="610579">
                <a:tc>
                  <a:txBody>
                    <a:bodyPr/>
                    <a:lstStyle/>
                    <a:p>
                      <a:pPr algn="l" fontAlgn="b">
                        <a:spcBef>
                          <a:spcPts val="0"/>
                        </a:spcBef>
                        <a:spcAft>
                          <a:spcPts val="0"/>
                        </a:spcAft>
                      </a:pPr>
                      <a:r>
                        <a:rPr lang="es-MX" sz="1800" b="0" i="0" u="none" strike="noStrike" noProof="0">
                          <a:effectLst/>
                          <a:latin typeface="+mn-lt"/>
                          <a:cs typeface="Calibri" panose="020F0502020204030204" pitchFamily="34" charset="0"/>
                        </a:rPr>
                        <a:t>Ingreso proveniente de otras fuentes (donativos/subsidios)</a:t>
                      </a:r>
                    </a:p>
                  </a:txBody>
                  <a:tcPr marL="11045" marR="11045" marT="11045" marB="0">
                    <a:lnL>
                      <a:noFill/>
                    </a:lnL>
                    <a:lnR>
                      <a:noFill/>
                    </a:lnR>
                    <a:lnT>
                      <a:noFill/>
                    </a:lnT>
                    <a:lnB>
                      <a:noFill/>
                    </a:lnB>
                  </a:tcPr>
                </a:tc>
                <a:tc>
                  <a:txBody>
                    <a:bodyPr/>
                    <a:lstStyle/>
                    <a:p>
                      <a:pPr algn="r" fontAlgn="b">
                        <a:spcBef>
                          <a:spcPts val="0"/>
                        </a:spcBef>
                        <a:spcAft>
                          <a:spcPts val="0"/>
                        </a:spcAft>
                      </a:pPr>
                      <a:r>
                        <a:rPr lang="es-MX" sz="1800" b="0" i="0" u="none" strike="noStrike" noProof="0">
                          <a:effectLst/>
                          <a:latin typeface="+mn-lt"/>
                          <a:cs typeface="Calibri" panose="020F0502020204030204" pitchFamily="34" charset="0"/>
                        </a:rPr>
                        <a:t>$43,490</a:t>
                      </a:r>
                    </a:p>
                  </a:txBody>
                  <a:tcPr marL="11045" marR="11045" marT="11045" marB="0">
                    <a:lnL>
                      <a:noFill/>
                    </a:lnL>
                    <a:lnR>
                      <a:noFill/>
                    </a:lnR>
                    <a:lnT>
                      <a:noFill/>
                    </a:lnT>
                    <a:lnB>
                      <a:noFill/>
                    </a:lnB>
                  </a:tcPr>
                </a:tc>
                <a:tc>
                  <a:txBody>
                    <a:bodyPr/>
                    <a:lstStyle/>
                    <a:p>
                      <a:pPr algn="l" fontAlgn="b">
                        <a:spcBef>
                          <a:spcPts val="0"/>
                        </a:spcBef>
                        <a:spcAft>
                          <a:spcPts val="0"/>
                        </a:spcAft>
                      </a:pPr>
                      <a:endParaRPr lang="es-MX" sz="1800" b="0" i="0" u="none" strike="noStrike" noProof="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endParaRPr lang="es-MX" sz="1800" b="0" i="0" u="none" strike="noStrike" noProof="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r" fontAlgn="b">
                        <a:spcBef>
                          <a:spcPts val="0"/>
                        </a:spcBef>
                        <a:spcAft>
                          <a:spcPts val="0"/>
                        </a:spcAft>
                      </a:pPr>
                      <a:endParaRPr lang="es-MX" sz="1800" b="0" i="0" u="none" strike="noStrike" noProof="0">
                        <a:effectLst/>
                        <a:latin typeface="+mn-lt"/>
                        <a:cs typeface="Calibri" panose="020F0502020204030204" pitchFamily="34" charset="0"/>
                      </a:endParaRPr>
                    </a:p>
                  </a:txBody>
                  <a:tcPr marL="11045" marR="11045" marT="11045" marB="0">
                    <a:lnL>
                      <a:noFill/>
                    </a:lnL>
                    <a:lnR>
                      <a:noFill/>
                    </a:lnR>
                    <a:lnT>
                      <a:noFill/>
                    </a:lnT>
                    <a:lnB>
                      <a:noFill/>
                    </a:lnB>
                  </a:tcPr>
                </a:tc>
                <a:extLst>
                  <a:ext uri="{0D108BD9-81ED-4DB2-BD59-A6C34878D82A}">
                    <a16:rowId xmlns:a16="http://schemas.microsoft.com/office/drawing/2014/main" val="185633662"/>
                  </a:ext>
                </a:extLst>
              </a:tr>
              <a:tr h="311314">
                <a:tc>
                  <a:txBody>
                    <a:bodyPr/>
                    <a:lstStyle/>
                    <a:p>
                      <a:pPr algn="l" fontAlgn="b">
                        <a:spcBef>
                          <a:spcPts val="0"/>
                        </a:spcBef>
                        <a:spcAft>
                          <a:spcPts val="0"/>
                        </a:spcAft>
                      </a:pPr>
                      <a:r>
                        <a:rPr lang="es-MX" sz="1800" b="1" i="1" u="sng" strike="noStrike" noProof="0">
                          <a:effectLst/>
                          <a:latin typeface="+mn-lt"/>
                          <a:cs typeface="Calibri" panose="020F0502020204030204" pitchFamily="34" charset="0"/>
                        </a:rPr>
                        <a:t>Ingreso neto</a:t>
                      </a:r>
                      <a:endParaRPr lang="es-MX" sz="1800" b="0" i="1" u="none" strike="noStrike" noProof="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r" fontAlgn="b">
                        <a:spcBef>
                          <a:spcPts val="0"/>
                        </a:spcBef>
                        <a:spcAft>
                          <a:spcPts val="0"/>
                        </a:spcAft>
                      </a:pPr>
                      <a:r>
                        <a:rPr lang="es-MX" sz="1800" b="1" i="1" u="sng" strike="noStrike" noProof="0">
                          <a:effectLst/>
                          <a:latin typeface="+mn-lt"/>
                          <a:cs typeface="Calibri" panose="020F0502020204030204" pitchFamily="34" charset="0"/>
                        </a:rPr>
                        <a:t>$285,328</a:t>
                      </a:r>
                      <a:endParaRPr lang="es-MX" sz="1800" b="0" i="1" u="none" strike="noStrike" noProof="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endParaRPr lang="es-MX" sz="1800" b="0" i="0" u="none" strike="noStrike" noProof="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endParaRPr lang="es-MX" sz="1800" b="0" i="0" u="none" strike="noStrike" noProof="0">
                        <a:effectLst/>
                        <a:latin typeface="+mn-lt"/>
                        <a:cs typeface="Calibri" panose="020F0502020204030204" pitchFamily="34" charset="0"/>
                      </a:endParaRPr>
                    </a:p>
                  </a:txBody>
                  <a:tcPr marL="11045" marR="11045" marT="11045" marB="0">
                    <a:lnL>
                      <a:noFill/>
                    </a:lnL>
                    <a:lnR>
                      <a:noFill/>
                    </a:lnR>
                    <a:lnT>
                      <a:noFill/>
                    </a:lnT>
                    <a:lnB>
                      <a:noFill/>
                    </a:lnB>
                  </a:tcPr>
                </a:tc>
                <a:tc>
                  <a:txBody>
                    <a:bodyPr/>
                    <a:lstStyle/>
                    <a:p>
                      <a:pPr algn="l" fontAlgn="b">
                        <a:spcBef>
                          <a:spcPts val="0"/>
                        </a:spcBef>
                        <a:spcAft>
                          <a:spcPts val="0"/>
                        </a:spcAft>
                      </a:pPr>
                      <a:endParaRPr lang="es-MX" sz="1800" b="0" i="0" u="none" strike="noStrike" noProof="0" dirty="0">
                        <a:effectLst/>
                        <a:latin typeface="+mn-lt"/>
                        <a:cs typeface="Calibri" panose="020F0502020204030204" pitchFamily="34" charset="0"/>
                      </a:endParaRPr>
                    </a:p>
                  </a:txBody>
                  <a:tcPr marL="11045" marR="11045" marT="11045" marB="0">
                    <a:lnL>
                      <a:noFill/>
                    </a:lnL>
                    <a:lnR>
                      <a:noFill/>
                    </a:lnR>
                    <a:lnT>
                      <a:noFill/>
                    </a:lnT>
                    <a:lnB>
                      <a:noFill/>
                    </a:lnB>
                  </a:tcPr>
                </a:tc>
                <a:extLst>
                  <a:ext uri="{0D108BD9-81ED-4DB2-BD59-A6C34878D82A}">
                    <a16:rowId xmlns:a16="http://schemas.microsoft.com/office/drawing/2014/main" val="4108181840"/>
                  </a:ext>
                </a:extLst>
              </a:tr>
            </a:tbl>
          </a:graphicData>
        </a:graphic>
      </p:graphicFrame>
    </p:spTree>
    <p:extLst>
      <p:ext uri="{BB962C8B-B14F-4D97-AF65-F5344CB8AC3E}">
        <p14:creationId xmlns:p14="http://schemas.microsoft.com/office/powerpoint/2010/main" val="1636452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1927</Words>
  <Application>Microsoft Office PowerPoint</Application>
  <PresentationFormat>Widescreen</PresentationFormat>
  <Paragraphs>324</Paragraphs>
  <Slides>14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Agenda / Agenda</vt:lpstr>
      <vt:lpstr>Consent Agenda</vt:lpstr>
      <vt:lpstr>Recent Highlights</vt:lpstr>
      <vt:lpstr>PowerPoint Presentation</vt:lpstr>
      <vt:lpstr>PowerPoint Presentation</vt:lpstr>
      <vt:lpstr>PowerPoint Presentation</vt:lpstr>
      <vt:lpstr>PowerPoint Presentation</vt:lpstr>
      <vt:lpstr>PowerPoint Presentation</vt:lpstr>
      <vt:lpstr>Supervisory Committee Report</vt:lpstr>
      <vt:lpstr>  Update from Grow Brooklyn   </vt:lpstr>
      <vt:lpstr>Elections      Elecciones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Azra Samiee</dc:creator>
  <cp:lastModifiedBy>Samira Rajan</cp:lastModifiedBy>
  <cp:revision>38</cp:revision>
  <dcterms:created xsi:type="dcterms:W3CDTF">2020-10-03T04:18:05Z</dcterms:created>
  <dcterms:modified xsi:type="dcterms:W3CDTF">2020-10-09T17:44:46Z</dcterms:modified>
</cp:coreProperties>
</file>