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firstCol>
    <a:lastRow>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508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254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upervisory@brooklyn.coop" TargetMode="External"/><Relationship Id="rId3" Type="http://schemas.openxmlformats.org/officeDocument/2006/relationships/image" Target="../media/image1.jpeg"/><Relationship Id="rId4"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jpe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4"/>
          <p:cNvSpPr/>
          <p:nvPr/>
        </p:nvSpPr>
        <p:spPr>
          <a:xfrm>
            <a:off x="2071765" y="3886347"/>
            <a:ext cx="9631286" cy="2339341"/>
          </a:xfrm>
          <a:prstGeom prst="rect">
            <a:avLst/>
          </a:prstGeom>
          <a:solidFill>
            <a:srgbClr val="FFFFFF">
              <a:alpha val="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200">
                <a:solidFill>
                  <a:srgbClr val="00B700"/>
                </a:solidFill>
                <a:latin typeface="Georgia"/>
                <a:ea typeface="Georgia"/>
                <a:cs typeface="Georgia"/>
                <a:sym typeface="Georgia"/>
              </a:defRPr>
            </a:lvl1pPr>
          </a:lstStyle>
          <a:p>
            <a:pPr/>
            <a:r>
              <a:t>Annual Membership Meeting</a:t>
            </a:r>
          </a:p>
        </p:txBody>
      </p:sp>
      <p:sp>
        <p:nvSpPr>
          <p:cNvPr id="95" name="Rectangle 1"/>
          <p:cNvSpPr txBox="1"/>
          <p:nvPr/>
        </p:nvSpPr>
        <p:spPr>
          <a:xfrm>
            <a:off x="4398118" y="5758010"/>
            <a:ext cx="497857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i="1" sz="2100">
                <a:solidFill>
                  <a:srgbClr val="00B700"/>
                </a:solidFill>
                <a:latin typeface="Georgia"/>
                <a:ea typeface="Georgia"/>
                <a:cs typeface="Georgia"/>
                <a:sym typeface="Georgia"/>
              </a:defRPr>
            </a:pPr>
            <a:r>
              <a:t>October 7 2022,  </a:t>
            </a:r>
            <a:r>
              <a:rPr i="0"/>
              <a:t>Octubre 7 del 2022</a:t>
            </a:r>
          </a:p>
        </p:txBody>
      </p:sp>
      <p:pic>
        <p:nvPicPr>
          <p:cNvPr id="96" name="Picture 6" descr="Picture 6"/>
          <p:cNvPicPr>
            <a:picLocks noChangeAspect="1"/>
          </p:cNvPicPr>
          <p:nvPr/>
        </p:nvPicPr>
        <p:blipFill>
          <a:blip r:embed="rId2">
            <a:extLst/>
          </a:blip>
          <a:stretch>
            <a:fillRect/>
          </a:stretch>
        </p:blipFill>
        <p:spPr>
          <a:xfrm>
            <a:off x="2896341" y="452437"/>
            <a:ext cx="6551718" cy="2606041"/>
          </a:xfrm>
          <a:prstGeom prst="rect">
            <a:avLst/>
          </a:prstGeom>
          <a:ln w="12700">
            <a:miter lim="400000"/>
          </a:ln>
        </p:spPr>
      </p:pic>
      <p:pic>
        <p:nvPicPr>
          <p:cNvPr id="97" name="BCoop_Pattern.pdf" descr="BCoop_Pattern.pdf"/>
          <p:cNvPicPr>
            <a:picLocks noChangeAspect="1"/>
          </p:cNvPicPr>
          <p:nvPr/>
        </p:nvPicPr>
        <p:blipFill>
          <a:blip r:embed="rId3">
            <a:alphaModFix amt="81295"/>
            <a:extLst/>
          </a:blip>
          <a:srcRect l="4974" t="0" r="0" b="0"/>
          <a:stretch>
            <a:fillRect/>
          </a:stretch>
        </p:blipFill>
        <p:spPr>
          <a:xfrm>
            <a:off x="-2473880" y="409743"/>
            <a:ext cx="5094804" cy="623731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42" name="Table 19"/>
          <p:cNvGraphicFramePr/>
          <p:nvPr/>
        </p:nvGraphicFramePr>
        <p:xfrm>
          <a:off x="908991" y="886832"/>
          <a:ext cx="10142878" cy="56764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05714"/>
                <a:gridCol w="1401426"/>
                <a:gridCol w="510989"/>
                <a:gridCol w="3309379"/>
                <a:gridCol w="1402668"/>
              </a:tblGrid>
              <a:tr h="385343">
                <a:tc gridSpan="4">
                  <a:txBody>
                    <a:bodyPr/>
                    <a:lstStyle/>
                    <a:p>
                      <a:pPr algn="l">
                        <a:defRPr sz="1800"/>
                      </a:pPr>
                      <a:r>
                        <a:rPr b="1">
                          <a:solidFill>
                            <a:srgbClr val="00B700"/>
                          </a:solidFill>
                          <a:latin typeface="Georgia"/>
                          <a:ea typeface="Georgia"/>
                          <a:cs typeface="Georgia"/>
                          <a:sym typeface="Georgia"/>
                        </a:rPr>
                        <a:t>Income and Expenses, Jan 1 - Jun 30, 2022</a:t>
                      </a:r>
                    </a:p>
                  </a:txBody>
                  <a:tcPr marL="53015" marR="53015" marT="53015" marB="53015" anchor="t" anchorCtr="0" horzOverflow="overflow">
                    <a:lnL w="12700">
                      <a:miter lim="400000"/>
                    </a:lnL>
                    <a:lnR w="12700">
                      <a:miter lim="400000"/>
                    </a:lnR>
                    <a:lnT w="12700">
                      <a:miter lim="400000"/>
                    </a:lnT>
                    <a:lnB w="12700">
                      <a:miter lim="400000"/>
                    </a:lnB>
                    <a:noFill/>
                  </a:tcPr>
                </a:tc>
                <a:tc hMerge="1">
                  <a:tcPr/>
                </a:tc>
                <a:tc hMerge="1">
                  <a:tcPr/>
                </a:tc>
                <a:tc hMerge="1">
                  <a:tcPr/>
                </a:tc>
                <a:tc>
                  <a:txBody>
                    <a:bodyPr/>
                    <a:lstStyle/>
                    <a:p>
                      <a:pPr algn="l">
                        <a:defRPr sz="1300">
                          <a:latin typeface="Georgia"/>
                          <a:ea typeface="Georgia"/>
                          <a:cs typeface="Georgia"/>
                          <a:sym typeface="Georgia"/>
                        </a:defRPr>
                      </a:pPr>
                    </a:p>
                  </a:txBody>
                  <a:tcPr marL="11045" marR="11045" marT="11045" marB="11045" anchor="b" anchorCtr="0" horzOverflow="overflow">
                    <a:lnL w="12700">
                      <a:miter lim="400000"/>
                    </a:lnL>
                    <a:lnR w="12700">
                      <a:miter lim="400000"/>
                    </a:lnR>
                    <a:lnT w="12700">
                      <a:miter lim="400000"/>
                    </a:lnT>
                    <a:lnB w="12700">
                      <a:miter lim="400000"/>
                    </a:lnB>
                    <a:noFill/>
                  </a:tcPr>
                </a:tc>
              </a:tr>
              <a:tr h="276094">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276094">
                <a:tc>
                  <a:txBody>
                    <a:bodyPr/>
                    <a:lstStyle/>
                    <a:p>
                      <a:pPr algn="l">
                        <a:defRPr sz="1800"/>
                      </a:pPr>
                      <a:r>
                        <a:rPr sz="1300">
                          <a:latin typeface="Georgia"/>
                          <a:ea typeface="Georgia"/>
                          <a:cs typeface="Georgia"/>
                          <a:sym typeface="Georgia"/>
                        </a:rPr>
                        <a:t>Interest Income (from loans)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$664,088</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Employee Salaries and Benefits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$749,502</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517398">
                <a:tc>
                  <a:txBody>
                    <a:bodyPr/>
                    <a:lstStyle/>
                    <a:p>
                      <a:pPr algn="l">
                        <a:defRPr sz="1800"/>
                      </a:pPr>
                      <a:r>
                        <a:rPr sz="1300">
                          <a:latin typeface="Georgia"/>
                          <a:ea typeface="Georgia"/>
                          <a:cs typeface="Georgia"/>
                          <a:sym typeface="Georgia"/>
                        </a:rPr>
                        <a:t>Fee Income (for account-related services)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$248,335</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Occupancy (rent, utilities … )</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$140,620</a:t>
                      </a:r>
                    </a:p>
                  </a:txBody>
                  <a:tcPr marL="11045" marR="11045" marT="11045" marB="11045" anchor="t" anchorCtr="0" horzOverflow="overflow">
                    <a:lnL w="12700">
                      <a:miter lim="400000"/>
                    </a:lnL>
                    <a:lnR w="12700">
                      <a:miter lim="400000"/>
                    </a:lnR>
                    <a:lnT w="12700">
                      <a:miter lim="400000"/>
                    </a:lnT>
                    <a:lnB w="12700">
                      <a:miter lim="400000"/>
                    </a:lnB>
                    <a:noFill/>
                  </a:tcPr>
                </a:tc>
              </a:tr>
              <a:tr h="517398">
                <a:tc>
                  <a:txBody>
                    <a:bodyPr/>
                    <a:lstStyle/>
                    <a:p>
                      <a:pPr algn="l">
                        <a:defRPr sz="1800"/>
                      </a:pPr>
                      <a:r>
                        <a:rPr sz="1300">
                          <a:latin typeface="Georgia"/>
                          <a:ea typeface="Georgia"/>
                          <a:cs typeface="Georgia"/>
                          <a:sym typeface="Georgia"/>
                        </a:rPr>
                        <a:t>Interchange Income (from Visa and merchants)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$130,802</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Data Processing (including ATM/debit/credit card services)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$135,827</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517398">
                <a:tc>
                  <a:txBody>
                    <a:bodyPr/>
                    <a:lstStyle/>
                    <a:p>
                      <a:pPr algn="l">
                        <a:defRPr sz="1800"/>
                      </a:pPr>
                      <a:r>
                        <a:rPr sz="1300">
                          <a:latin typeface="Georgia"/>
                          <a:ea typeface="Georgia"/>
                          <a:cs typeface="Georgia"/>
                          <a:sym typeface="Georgia"/>
                        </a:rPr>
                        <a:t>Interest Income (from investments)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$64,509</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Contracted Services (IT, collection agencies …)</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$293,303</a:t>
                      </a:r>
                    </a:p>
                  </a:txBody>
                  <a:tcPr marL="11045" marR="11045" marT="11045" marB="11045" anchor="t" anchorCtr="0" horzOverflow="overflow">
                    <a:lnL w="12700">
                      <a:miter lim="400000"/>
                    </a:lnL>
                    <a:lnR w="12700">
                      <a:miter lim="400000"/>
                    </a:lnR>
                    <a:lnT w="12700">
                      <a:miter lim="400000"/>
                    </a:lnT>
                    <a:lnB w="12700">
                      <a:miter lim="400000"/>
                    </a:lnB>
                    <a:noFill/>
                  </a:tcPr>
                </a:tc>
              </a:tr>
              <a:tr h="517398">
                <a:tc>
                  <a:txBody>
                    <a:bodyPr/>
                    <a:lstStyle/>
                    <a:p>
                      <a:pPr algn="l">
                        <a:defRPr sz="1800"/>
                      </a:pPr>
                      <a:r>
                        <a:rPr sz="1300">
                          <a:latin typeface="Georgia"/>
                          <a:ea typeface="Georgia"/>
                          <a:cs typeface="Georgia"/>
                          <a:sym typeface="Georgia"/>
                        </a:rPr>
                        <a:t>Contribution from Grow Brooklyn</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$0</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Office Operations (supplies, insurance, … )</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$124,602</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276094">
                <a:tc>
                  <a:txBody>
                    <a:bodyPr/>
                    <a:lstStyle/>
                    <a:p>
                      <a:pPr algn="l">
                        <a:defRPr sz="1800"/>
                      </a:pPr>
                      <a:r>
                        <a:rPr sz="1300">
                          <a:latin typeface="Georgia"/>
                          <a:ea typeface="Georgia"/>
                          <a:cs typeface="Georgia"/>
                          <a:sym typeface="Georgia"/>
                        </a:rPr>
                        <a:t>Small Business Tax Program</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$45,560</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Loan Loss Expense</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$0</a:t>
                      </a:r>
                    </a:p>
                  </a:txBody>
                  <a:tcPr marL="11045" marR="11045" marT="11045" marB="11045" anchor="t" anchorCtr="0" horzOverflow="overflow">
                    <a:lnL w="12700">
                      <a:miter lim="400000"/>
                    </a:lnL>
                    <a:lnR w="12700">
                      <a:miter lim="400000"/>
                    </a:lnR>
                    <a:lnT w="12700">
                      <a:miter lim="400000"/>
                    </a:lnT>
                    <a:lnB w="12700">
                      <a:miter lim="400000"/>
                    </a:lnB>
                    <a:noFill/>
                  </a:tcPr>
                </a:tc>
              </a:tr>
              <a:tr h="517398">
                <a:tc>
                  <a:txBody>
                    <a:bodyPr/>
                    <a:lstStyle/>
                    <a:p>
                      <a:pPr algn="l">
                        <a:defRPr sz="1800"/>
                      </a:pPr>
                      <a:r>
                        <a:rPr sz="1300">
                          <a:latin typeface="Georgia"/>
                          <a:ea typeface="Georgia"/>
                          <a:cs typeface="Georgia"/>
                          <a:sym typeface="Georgia"/>
                        </a:rPr>
                        <a:t>Other Income (PPP fees)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$164,919</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Losses Due to Fraud and Bounced Checks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$25,973</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517398">
                <a:tc>
                  <a:txBody>
                    <a:bodyPr/>
                    <a:lstStyle/>
                    <a:p>
                      <a:pPr algn="l">
                        <a:defRPr sz="1800"/>
                      </a:pPr>
                      <a:r>
                        <a:rPr sz="1300">
                          <a:latin typeface="Georgia"/>
                          <a:ea typeface="Georgia"/>
                          <a:cs typeface="Georgia"/>
                          <a:sym typeface="Georgia"/>
                        </a:rPr>
                        <a:t>Other Income (ATM surcharge fees … )</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$13,238</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Dividends to Members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$34,738</a:t>
                      </a:r>
                    </a:p>
                  </a:txBody>
                  <a:tcPr marL="11045" marR="11045" marT="11045" marB="11045" anchor="t" anchorCtr="0" horzOverflow="overflow">
                    <a:lnL w="12700">
                      <a:miter lim="400000"/>
                    </a:lnL>
                    <a:lnR w="12700">
                      <a:miter lim="400000"/>
                    </a:lnR>
                    <a:lnT w="12700">
                      <a:miter lim="400000"/>
                    </a:lnT>
                    <a:lnB w="12700">
                      <a:miter lim="400000"/>
                    </a:lnB>
                    <a:noFill/>
                  </a:tcPr>
                </a:tc>
              </a:tr>
              <a:tr h="517398">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Other Expenses (marketing, staff training ..)</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$41,015</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276094">
                <a:tc>
                  <a:txBody>
                    <a:bodyPr/>
                    <a:lstStyle/>
                    <a:p>
                      <a:pPr algn="l">
                        <a:defRPr sz="1800"/>
                      </a:pPr>
                      <a:r>
                        <a:rPr b="1" sz="1300" u="sng">
                          <a:latin typeface="Georgia"/>
                          <a:ea typeface="Georgia"/>
                          <a:cs typeface="Georgia"/>
                          <a:sym typeface="Georgia"/>
                        </a:rPr>
                        <a:t>Total Operating Income</a:t>
                      </a: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defRPr sz="1800"/>
                      </a:pPr>
                      <a:r>
                        <a:rPr b="1" sz="1300" u="sng">
                          <a:latin typeface="Georgia"/>
                          <a:ea typeface="Georgia"/>
                          <a:cs typeface="Georgia"/>
                          <a:sym typeface="Georgia"/>
                        </a:rPr>
                        <a:t>$1,345,282</a:t>
                      </a: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lgn="l">
                        <a:defRPr sz="1800"/>
                      </a:pPr>
                      <a:r>
                        <a:rPr b="1" sz="1300" u="sng">
                          <a:latin typeface="Georgia"/>
                          <a:ea typeface="Georgia"/>
                          <a:cs typeface="Georgia"/>
                          <a:sym typeface="Georgia"/>
                        </a:rPr>
                        <a:t>Total Operating Expense</a:t>
                      </a: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defRPr sz="1800"/>
                      </a:pPr>
                      <a:r>
                        <a:rPr b="1" sz="1300" u="sng">
                          <a:latin typeface="Georgia"/>
                          <a:ea typeface="Georgia"/>
                          <a:cs typeface="Georgia"/>
                          <a:sym typeface="Georgia"/>
                        </a:rPr>
                        <a:t>$1,545,655</a:t>
                      </a:r>
                    </a:p>
                  </a:txBody>
                  <a:tcPr marL="11045" marR="11045" marT="11045" marB="11045" anchor="b" anchorCtr="0" horzOverflow="overflow">
                    <a:lnL w="12700">
                      <a:miter lim="400000"/>
                    </a:lnL>
                    <a:lnR w="12700">
                      <a:miter lim="400000"/>
                    </a:lnR>
                    <a:lnT w="12700">
                      <a:miter lim="400000"/>
                    </a:lnT>
                    <a:lnB w="12700">
                      <a:miter lim="400000"/>
                    </a:lnB>
                    <a:noFill/>
                  </a:tcPr>
                </a:tc>
              </a:tr>
              <a:tr h="276094">
                <a:tc>
                  <a:txBody>
                    <a:bodyPr/>
                    <a:lstStyle/>
                    <a:p>
                      <a:pPr algn="l">
                        <a:defRPr sz="1800"/>
                      </a:pPr>
                      <a:r>
                        <a:rPr sz="1300">
                          <a:latin typeface="Georgia"/>
                          <a:ea typeface="Georgia"/>
                          <a:cs typeface="Georgia"/>
                          <a:sym typeface="Georgia"/>
                        </a:rPr>
                        <a:t>Non-Operating Income (grants)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$395,539</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r>
              <a:tr h="276094">
                <a:tc>
                  <a:txBody>
                    <a:bodyPr/>
                    <a:lstStyle/>
                    <a:p>
                      <a:pPr algn="l">
                        <a:defRPr sz="1800"/>
                      </a:pPr>
                      <a:r>
                        <a:rPr b="1" i="1" sz="1300" u="sng">
                          <a:latin typeface="Georgia"/>
                          <a:ea typeface="Georgia"/>
                          <a:cs typeface="Georgia"/>
                          <a:sym typeface="Georgia"/>
                        </a:rPr>
                        <a:t>Net Income</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b="1" i="1" sz="1300" u="sng">
                          <a:latin typeface="Georgia"/>
                          <a:ea typeface="Georgia"/>
                          <a:cs typeface="Georgia"/>
                          <a:sym typeface="Georgia"/>
                        </a:rPr>
                        <a:t>$190,966</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r>
            </a:tbl>
          </a:graphicData>
        </a:graphic>
      </p:graphicFrame>
      <p:pic>
        <p:nvPicPr>
          <p:cNvPr id="143" name="Picture 5" descr="Picture 5"/>
          <p:cNvPicPr>
            <a:picLocks noChangeAspect="1"/>
          </p:cNvPicPr>
          <p:nvPr/>
        </p:nvPicPr>
        <p:blipFill>
          <a:blip r:embed="rId2">
            <a:extLst/>
          </a:blip>
          <a:stretch>
            <a:fillRect/>
          </a:stretch>
        </p:blipFill>
        <p:spPr>
          <a:xfrm>
            <a:off x="8891392" y="86888"/>
            <a:ext cx="2331680" cy="92746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45" name="Table 3"/>
          <p:cNvGraphicFramePr/>
          <p:nvPr/>
        </p:nvGraphicFramePr>
        <p:xfrm>
          <a:off x="868288" y="577197"/>
          <a:ext cx="10584930" cy="605774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046822"/>
                <a:gridCol w="1509449"/>
                <a:gridCol w="417123"/>
                <a:gridCol w="4190005"/>
                <a:gridCol w="1408828"/>
              </a:tblGrid>
              <a:tr h="322154">
                <a:tc gridSpan="4">
                  <a:txBody>
                    <a:bodyPr/>
                    <a:lstStyle/>
                    <a:p>
                      <a:pPr algn="l">
                        <a:defRPr b="1" sz="1800">
                          <a:solidFill>
                            <a:srgbClr val="00B700"/>
                          </a:solidFill>
                          <a:latin typeface="Georgia"/>
                          <a:ea typeface="Georgia"/>
                          <a:cs typeface="Georgia"/>
                          <a:sym typeface="Georgia"/>
                        </a:defRPr>
                      </a:pPr>
                      <a:r>
                        <a:t>Estado </a:t>
                      </a:r>
                      <a:r>
                        <a:t>de Resultados, Enero 1 - Junio 30, 2022</a:t>
                      </a:r>
                    </a:p>
                  </a:txBody>
                  <a:tcPr marL="53015" marR="53015" marT="53015" marB="53015" anchor="t" anchorCtr="0" horzOverflow="overflow">
                    <a:lnL w="12700">
                      <a:miter lim="400000"/>
                    </a:lnL>
                    <a:lnR w="12700">
                      <a:miter lim="400000"/>
                    </a:lnR>
                    <a:lnT w="12700">
                      <a:miter lim="400000"/>
                    </a:lnT>
                    <a:lnB w="12700">
                      <a:miter lim="400000"/>
                    </a:lnB>
                    <a:noFill/>
                  </a:tcPr>
                </a:tc>
                <a:tc hMerge="1">
                  <a:tcPr/>
                </a:tc>
                <a:tc hMerge="1">
                  <a:tcPr/>
                </a:tc>
                <a:tc hMerge="1">
                  <a:tcPr/>
                </a:tc>
                <a:tc>
                  <a:txBody>
                    <a:bodyPr/>
                    <a:lstStyle/>
                    <a:p>
                      <a:pPr algn="l">
                        <a:defRPr sz="1300">
                          <a:latin typeface="Georgia"/>
                          <a:ea typeface="Georgia"/>
                          <a:cs typeface="Georgia"/>
                          <a:sym typeface="Georgia"/>
                        </a:defRPr>
                      </a:pPr>
                    </a:p>
                  </a:txBody>
                  <a:tcPr marL="11045" marR="11045" marT="11045" marB="11045" anchor="b" anchorCtr="0" horzOverflow="overflow">
                    <a:lnL w="12700">
                      <a:miter lim="400000"/>
                    </a:lnL>
                    <a:lnR w="12700">
                      <a:miter lim="400000"/>
                    </a:lnR>
                    <a:lnT w="12700">
                      <a:miter lim="400000"/>
                    </a:lnT>
                    <a:lnB w="12700">
                      <a:miter lim="400000"/>
                    </a:lnB>
                    <a:noFill/>
                  </a:tcPr>
                </a:tc>
              </a:tr>
              <a:tr h="322154">
                <a:tc gridSpan="4">
                  <a:txBody>
                    <a:bodyPr/>
                    <a:lstStyle/>
                    <a:p>
                      <a:pPr algn="l">
                        <a:defRPr b="1" sz="1300">
                          <a:solidFill>
                            <a:srgbClr val="00B700"/>
                          </a:solidFill>
                          <a:latin typeface="Georgia"/>
                          <a:ea typeface="Georgia"/>
                          <a:cs typeface="Georgia"/>
                          <a:sym typeface="Georgia"/>
                        </a:defRPr>
                      </a:pPr>
                    </a:p>
                  </a:txBody>
                  <a:tcPr marL="53015" marR="53015" marT="53015" marB="53015" anchor="t" anchorCtr="0" horzOverflow="overflow">
                    <a:lnL w="12700">
                      <a:miter lim="400000"/>
                    </a:lnL>
                    <a:lnR w="12700">
                      <a:miter lim="400000"/>
                    </a:lnR>
                    <a:lnT w="12700">
                      <a:miter lim="400000"/>
                    </a:lnT>
                    <a:lnB w="12700">
                      <a:miter lim="400000"/>
                    </a:lnB>
                    <a:noFill/>
                  </a:tcPr>
                </a:tc>
                <a:tc hMerge="1">
                  <a:tcPr/>
                </a:tc>
                <a:tc hMerge="1">
                  <a:tcPr/>
                </a:tc>
                <a:tc hMerge="1">
                  <a:tcPr/>
                </a:tc>
                <a:tc>
                  <a:txBody>
                    <a:bodyPr/>
                    <a:lstStyle/>
                    <a:p>
                      <a:pPr algn="l">
                        <a:defRPr sz="1300">
                          <a:latin typeface="Georgia"/>
                          <a:ea typeface="Georgia"/>
                          <a:cs typeface="Georgia"/>
                          <a:sym typeface="Georgia"/>
                        </a:defRPr>
                      </a:pPr>
                    </a:p>
                  </a:txBody>
                  <a:tcPr marL="11045" marR="11045" marT="11045" marB="11045" anchor="b" anchorCtr="0" horzOverflow="overflow">
                    <a:lnL w="12700">
                      <a:miter lim="400000"/>
                    </a:lnL>
                    <a:lnR w="12700">
                      <a:miter lim="400000"/>
                    </a:lnR>
                    <a:lnT w="12700">
                      <a:miter lim="400000"/>
                    </a:lnT>
                    <a:lnB w="12700">
                      <a:miter lim="400000"/>
                    </a:lnB>
                    <a:noFill/>
                  </a:tcPr>
                </a:tc>
              </a:tr>
              <a:tr h="460928">
                <a:tc>
                  <a:txBody>
                    <a:bodyPr/>
                    <a:lstStyle/>
                    <a:p>
                      <a:pPr algn="l">
                        <a:defRPr sz="1800"/>
                      </a:pPr>
                      <a:r>
                        <a:rPr sz="1300">
                          <a:latin typeface="Georgia"/>
                          <a:ea typeface="Georgia"/>
                          <a:cs typeface="Georgia"/>
                          <a:sym typeface="Georgia"/>
                        </a:rPr>
                        <a:t>Ingreso por intereses (de préstamos)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$664,088</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Salarios a empleados y beneficios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$749,502</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462959">
                <a:tc>
                  <a:txBody>
                    <a:bodyPr/>
                    <a:lstStyle/>
                    <a:p>
                      <a:pPr algn="l">
                        <a:defRPr sz="1800"/>
                      </a:pPr>
                      <a:r>
                        <a:rPr sz="1300">
                          <a:latin typeface="Georgia"/>
                          <a:ea typeface="Georgia"/>
                          <a:cs typeface="Georgia"/>
                          <a:sym typeface="Georgia"/>
                        </a:rPr>
                        <a:t>Ingreso por cuotas (servicios relacionados con las cuentas)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$248,335</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Cuentas por pagar (renta, luz, etc.)</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$140,620</a:t>
                      </a:r>
                    </a:p>
                  </a:txBody>
                  <a:tcPr marL="11045" marR="11045" marT="11045" marB="11045" anchor="t" anchorCtr="0" horzOverflow="overflow">
                    <a:lnL w="12700">
                      <a:miter lim="400000"/>
                    </a:lnL>
                    <a:lnR w="12700">
                      <a:miter lim="400000"/>
                    </a:lnR>
                    <a:lnT w="12700">
                      <a:miter lim="400000"/>
                    </a:lnT>
                    <a:lnB w="12700">
                      <a:miter lim="400000"/>
                    </a:lnB>
                    <a:noFill/>
                  </a:tcPr>
                </a:tc>
              </a:tr>
              <a:tr h="678874">
                <a:tc>
                  <a:txBody>
                    <a:bodyPr/>
                    <a:lstStyle/>
                    <a:p>
                      <a:pPr algn="l">
                        <a:defRPr sz="1800"/>
                      </a:pPr>
                      <a:r>
                        <a:rPr sz="1300">
                          <a:latin typeface="Georgia"/>
                          <a:ea typeface="Georgia"/>
                          <a:cs typeface="Georgia"/>
                          <a:sym typeface="Georgia"/>
                        </a:rPr>
                        <a:t>Ingresos por intercambio (de Visa y otros establecimientos)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$130,802</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Procesamiento de datos (incluyendo los servicios para las tarjetas ATM débito, y crédito)</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$135,827</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462959">
                <a:tc>
                  <a:txBody>
                    <a:bodyPr/>
                    <a:lstStyle/>
                    <a:p>
                      <a:pPr algn="l">
                        <a:defRPr sz="1800"/>
                      </a:pPr>
                      <a:r>
                        <a:rPr sz="1300">
                          <a:latin typeface="Georgia"/>
                          <a:ea typeface="Georgia"/>
                          <a:cs typeface="Georgia"/>
                          <a:sym typeface="Georgia"/>
                        </a:rPr>
                        <a:t>Ingreso por intereses (de inversiones)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$64,509</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Servicios externos contratados (tecnología, agencias de colección, etc.)</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$293,303</a:t>
                      </a:r>
                    </a:p>
                  </a:txBody>
                  <a:tcPr marL="11045" marR="11045" marT="11045" marB="11045" anchor="t" anchorCtr="0" horzOverflow="overflow">
                    <a:lnL w="12700">
                      <a:miter lim="400000"/>
                    </a:lnL>
                    <a:lnR w="12700">
                      <a:miter lim="400000"/>
                    </a:lnR>
                    <a:lnT w="12700">
                      <a:miter lim="400000"/>
                    </a:lnT>
                    <a:lnB w="12700">
                      <a:miter lim="400000"/>
                    </a:lnB>
                    <a:noFill/>
                  </a:tcPr>
                </a:tc>
              </a:tr>
              <a:tr h="462959">
                <a:tc>
                  <a:txBody>
                    <a:bodyPr/>
                    <a:lstStyle/>
                    <a:p>
                      <a:pPr algn="l">
                        <a:defRPr sz="1800"/>
                      </a:pPr>
                      <a:r>
                        <a:rPr sz="1300">
                          <a:latin typeface="Georgia"/>
                          <a:ea typeface="Georgia"/>
                          <a:cs typeface="Georgia"/>
                          <a:sym typeface="Georgia"/>
                        </a:rPr>
                        <a:t>Contribución de Grow Brooklyn</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$0</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Gastos de oficina (materiales de oficina, seguro)</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$124,602</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461718">
                <a:tc>
                  <a:txBody>
                    <a:bodyPr/>
                    <a:lstStyle/>
                    <a:p>
                      <a:pPr algn="l">
                        <a:defRPr sz="1800"/>
                      </a:pPr>
                      <a:r>
                        <a:rPr sz="1300">
                          <a:latin typeface="Georgia"/>
                          <a:ea typeface="Georgia"/>
                          <a:cs typeface="Georgia"/>
                          <a:sym typeface="Georgia"/>
                        </a:rPr>
                        <a:t>Programa de impuestos para pequeños negocios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$45,560</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Gastos por préstamos incobrables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$0</a:t>
                      </a:r>
                    </a:p>
                  </a:txBody>
                  <a:tcPr marL="11045" marR="11045" marT="11045" marB="11045" anchor="t" anchorCtr="0" horzOverflow="overflow">
                    <a:lnL w="12700">
                      <a:miter lim="400000"/>
                    </a:lnL>
                    <a:lnR w="12700">
                      <a:miter lim="400000"/>
                    </a:lnR>
                    <a:lnT w="12700">
                      <a:miter lim="400000"/>
                    </a:lnT>
                    <a:lnB w="12700">
                      <a:miter lim="400000"/>
                    </a:lnB>
                    <a:noFill/>
                  </a:tcPr>
                </a:tc>
              </a:tr>
              <a:tr h="462959">
                <a:tc>
                  <a:txBody>
                    <a:bodyPr/>
                    <a:lstStyle/>
                    <a:p>
                      <a:pPr algn="l">
                        <a:defRPr sz="1800"/>
                      </a:pPr>
                      <a:r>
                        <a:rPr sz="1300">
                          <a:latin typeface="Georgia"/>
                          <a:ea typeface="Georgia"/>
                          <a:cs typeface="Georgia"/>
                          <a:sym typeface="Georgia"/>
                        </a:rPr>
                        <a:t>Otros ingresos (cargos de PPP)</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$164,919</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Pérdidas debidas a fraude y cheques sin fondos</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$25,973</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247044">
                <a:tc>
                  <a:txBody>
                    <a:bodyPr/>
                    <a:lstStyle/>
                    <a:p>
                      <a:pPr algn="l">
                        <a:defRPr sz="1800"/>
                      </a:pPr>
                      <a:r>
                        <a:rPr sz="1300">
                          <a:latin typeface="Georgia"/>
                          <a:ea typeface="Georgia"/>
                          <a:cs typeface="Georgia"/>
                          <a:sym typeface="Georgia"/>
                        </a:rPr>
                        <a:t>Otros ingresos (misc)</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$13,238</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Dividendos a los socios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$34,738</a:t>
                      </a:r>
                    </a:p>
                  </a:txBody>
                  <a:tcPr marL="11045" marR="11045" marT="11045" marB="11045" anchor="t" anchorCtr="0" horzOverflow="overflow">
                    <a:lnL w="12700">
                      <a:miter lim="400000"/>
                    </a:lnL>
                    <a:lnR w="12700">
                      <a:miter lim="400000"/>
                    </a:lnR>
                    <a:lnT w="12700">
                      <a:miter lim="400000"/>
                    </a:lnT>
                    <a:lnB w="12700">
                      <a:miter lim="400000"/>
                    </a:lnB>
                    <a:noFill/>
                  </a:tcPr>
                </a:tc>
              </a:tr>
              <a:tr h="462959">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800"/>
                      </a:pPr>
                      <a:r>
                        <a:rPr sz="1300">
                          <a:latin typeface="Georgia"/>
                          <a:ea typeface="Georgia"/>
                          <a:cs typeface="Georgia"/>
                          <a:sym typeface="Georgia"/>
                        </a:rPr>
                        <a:t>Otros gastos (mercadotecnia, entrenamiento a empleados, etc.)</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c>
                  <a:txBody>
                    <a:bodyPr/>
                    <a:lstStyle/>
                    <a:p>
                      <a:pPr>
                        <a:defRPr sz="1800"/>
                      </a:pPr>
                      <a:r>
                        <a:rPr sz="1300">
                          <a:latin typeface="Georgia"/>
                          <a:ea typeface="Georgia"/>
                          <a:cs typeface="Georgia"/>
                          <a:sym typeface="Georgia"/>
                        </a:rPr>
                        <a:t>$41,015</a:t>
                      </a:r>
                    </a:p>
                  </a:txBody>
                  <a:tcPr marL="11045" marR="11045" marT="11045" marB="11045" anchor="t" anchorCtr="0" horzOverflow="overflow">
                    <a:lnL w="12700">
                      <a:miter lim="400000"/>
                    </a:lnL>
                    <a:lnR w="12700">
                      <a:miter lim="400000"/>
                    </a:lnR>
                    <a:lnT w="12700">
                      <a:miter lim="400000"/>
                    </a:lnT>
                    <a:lnB w="12700">
                      <a:miter lim="400000"/>
                    </a:lnB>
                    <a:solidFill>
                      <a:srgbClr val="F2F2F2"/>
                    </a:solidFill>
                  </a:tcPr>
                </a:tc>
              </a:tr>
              <a:tr h="461718">
                <a:tc>
                  <a:txBody>
                    <a:bodyPr/>
                    <a:lstStyle/>
                    <a:p>
                      <a:pPr algn="l">
                        <a:defRPr sz="1800"/>
                      </a:pPr>
                      <a:r>
                        <a:rPr b="1" sz="1300" u="sng">
                          <a:latin typeface="Georgia"/>
                          <a:ea typeface="Georgia"/>
                          <a:cs typeface="Georgia"/>
                          <a:sym typeface="Georgia"/>
                        </a:rPr>
                        <a:t>Total del ingreso de operaciones</a:t>
                      </a: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defRPr sz="1800"/>
                      </a:pPr>
                      <a:r>
                        <a:rPr b="1" sz="1300" u="sng">
                          <a:latin typeface="Georgia"/>
                          <a:ea typeface="Georgia"/>
                          <a:cs typeface="Georgia"/>
                          <a:sym typeface="Georgia"/>
                        </a:rPr>
                        <a:t>$1,345,282</a:t>
                      </a: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lgn="l">
                        <a:defRPr sz="1800"/>
                      </a:pPr>
                      <a:r>
                        <a:rPr b="1" sz="1300" u="sng">
                          <a:latin typeface="Georgia"/>
                          <a:ea typeface="Georgia"/>
                          <a:cs typeface="Georgia"/>
                          <a:sym typeface="Georgia"/>
                        </a:rPr>
                        <a:t>Total Operating Expense</a:t>
                      </a:r>
                    </a:p>
                  </a:txBody>
                  <a:tcPr marL="11045" marR="11045" marT="11045" marB="11045" anchor="b" anchorCtr="0" horzOverflow="overflow">
                    <a:lnL w="12700">
                      <a:miter lim="400000"/>
                    </a:lnL>
                    <a:lnR w="12700">
                      <a:miter lim="400000"/>
                    </a:lnR>
                    <a:lnT w="12700">
                      <a:miter lim="400000"/>
                    </a:lnT>
                    <a:lnB w="12700">
                      <a:miter lim="400000"/>
                    </a:lnB>
                    <a:noFill/>
                  </a:tcPr>
                </a:tc>
                <a:tc>
                  <a:txBody>
                    <a:bodyPr/>
                    <a:lstStyle/>
                    <a:p>
                      <a:pPr>
                        <a:defRPr sz="1800"/>
                      </a:pPr>
                      <a:r>
                        <a:rPr b="1" sz="1300" u="sng">
                          <a:latin typeface="Georgia"/>
                          <a:ea typeface="Georgia"/>
                          <a:cs typeface="Georgia"/>
                          <a:sym typeface="Georgia"/>
                        </a:rPr>
                        <a:t>$1,545,655</a:t>
                      </a:r>
                    </a:p>
                  </a:txBody>
                  <a:tcPr marL="11045" marR="11045" marT="11045" marB="11045" anchor="b" anchorCtr="0" horzOverflow="overflow">
                    <a:lnL w="12700">
                      <a:miter lim="400000"/>
                    </a:lnL>
                    <a:lnR w="12700">
                      <a:miter lim="400000"/>
                    </a:lnR>
                    <a:lnT w="12700">
                      <a:miter lim="400000"/>
                    </a:lnT>
                    <a:lnB w="12700">
                      <a:miter lim="400000"/>
                    </a:lnB>
                    <a:noFill/>
                  </a:tcPr>
                </a:tc>
              </a:tr>
              <a:tr h="462959">
                <a:tc>
                  <a:txBody>
                    <a:bodyPr/>
                    <a:lstStyle/>
                    <a:p>
                      <a:pPr algn="l">
                        <a:defRPr sz="1800"/>
                      </a:pPr>
                      <a:r>
                        <a:rPr sz="1300">
                          <a:latin typeface="Georgia"/>
                          <a:ea typeface="Georgia"/>
                          <a:cs typeface="Georgia"/>
                          <a:sym typeface="Georgia"/>
                        </a:rPr>
                        <a:t>Ingreso proveniente de otras fuentes (donativos/subsidios)</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sz="1300">
                          <a:latin typeface="Georgia"/>
                          <a:ea typeface="Georgia"/>
                          <a:cs typeface="Georgia"/>
                          <a:sym typeface="Georgia"/>
                        </a:rPr>
                        <a:t>$395,539</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r>
              <a:tr h="249419">
                <a:tc>
                  <a:txBody>
                    <a:bodyPr/>
                    <a:lstStyle/>
                    <a:p>
                      <a:pPr algn="l">
                        <a:defRPr sz="1800"/>
                      </a:pPr>
                      <a:r>
                        <a:rPr b="1" i="1" sz="1300" u="sng">
                          <a:latin typeface="Georgia"/>
                          <a:ea typeface="Georgia"/>
                          <a:cs typeface="Georgia"/>
                          <a:sym typeface="Georgia"/>
                        </a:rPr>
                        <a:t>Ingreso neto</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defRPr sz="1800"/>
                      </a:pPr>
                      <a:r>
                        <a:rPr b="1" i="1" sz="1300" u="sng">
                          <a:latin typeface="Georgia"/>
                          <a:ea typeface="Georgia"/>
                          <a:cs typeface="Georgia"/>
                          <a:sym typeface="Georgia"/>
                        </a:rPr>
                        <a:t>$190,966</a:t>
                      </a: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c>
                  <a:txBody>
                    <a:bodyPr/>
                    <a:lstStyle/>
                    <a:p>
                      <a:pPr algn="l">
                        <a:defRPr sz="1300">
                          <a:latin typeface="Georgia"/>
                          <a:ea typeface="Georgia"/>
                          <a:cs typeface="Georgia"/>
                          <a:sym typeface="Georgia"/>
                        </a:defRPr>
                      </a:pPr>
                    </a:p>
                  </a:txBody>
                  <a:tcPr marL="11045" marR="11045" marT="11045" marB="11045" anchor="t" anchorCtr="0" horzOverflow="overflow">
                    <a:lnL w="12700">
                      <a:miter lim="400000"/>
                    </a:lnL>
                    <a:lnR w="12700">
                      <a:miter lim="400000"/>
                    </a:lnR>
                    <a:lnT w="12700">
                      <a:miter lim="400000"/>
                    </a:lnT>
                    <a:lnB w="12700">
                      <a:miter lim="400000"/>
                    </a:lnB>
                    <a:noFill/>
                  </a:tcPr>
                </a:tc>
              </a:tr>
            </a:tbl>
          </a:graphicData>
        </a:graphic>
      </p:graphicFrame>
      <p:pic>
        <p:nvPicPr>
          <p:cNvPr id="146" name="Picture 5" descr="Picture 5"/>
          <p:cNvPicPr>
            <a:picLocks noChangeAspect="1"/>
          </p:cNvPicPr>
          <p:nvPr/>
        </p:nvPicPr>
        <p:blipFill>
          <a:blip r:embed="rId2">
            <a:extLst/>
          </a:blip>
          <a:stretch>
            <a:fillRect/>
          </a:stretch>
        </p:blipFill>
        <p:spPr>
          <a:xfrm>
            <a:off x="8891392" y="86888"/>
            <a:ext cx="2331680" cy="92746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40529" y="988054"/>
            <a:ext cx="5350156" cy="1401891"/>
          </a:xfrm>
          <a:prstGeom prst="rect">
            <a:avLst/>
          </a:prstGeom>
        </p:spPr>
        <p:txBody>
          <a:bodyPr/>
          <a:lstStyle>
            <a:lvl1pPr>
              <a:defRPr sz="2700">
                <a:solidFill>
                  <a:srgbClr val="00B700"/>
                </a:solidFill>
                <a:latin typeface="Georgia"/>
                <a:ea typeface="Georgia"/>
                <a:cs typeface="Georgia"/>
                <a:sym typeface="Georgia"/>
              </a:defRPr>
            </a:lvl1pPr>
          </a:lstStyle>
          <a:p>
            <a:pPr/>
            <a:r>
              <a:t>Supervisory Committee Report</a:t>
            </a:r>
          </a:p>
        </p:txBody>
      </p:sp>
      <p:sp>
        <p:nvSpPr>
          <p:cNvPr id="149" name="Content Placeholder 2"/>
          <p:cNvSpPr txBox="1"/>
          <p:nvPr>
            <p:ph type="body" sz="half" idx="1"/>
          </p:nvPr>
        </p:nvSpPr>
        <p:spPr>
          <a:xfrm>
            <a:off x="597176" y="2418603"/>
            <a:ext cx="5036862" cy="3499031"/>
          </a:xfrm>
          <a:prstGeom prst="rect">
            <a:avLst/>
          </a:prstGeom>
        </p:spPr>
        <p:txBody>
          <a:bodyPr/>
          <a:lstStyle/>
          <a:p>
            <a:pPr marL="185165" indent="-185165" defTabSz="740663">
              <a:lnSpc>
                <a:spcPct val="110000"/>
              </a:lnSpc>
              <a:spcBef>
                <a:spcPts val="800"/>
              </a:spcBef>
              <a:defRPr sz="1458">
                <a:latin typeface="Georgia"/>
                <a:ea typeface="Georgia"/>
                <a:cs typeface="Georgia"/>
                <a:sym typeface="Georgia"/>
              </a:defRPr>
            </a:pPr>
            <a:r>
              <a:t>The Supervisory Committee helps govern the credit union by monitoring its record keeping and adherence to federal regulations. It is separate from the Board of Directors, also comprised of volunteers. </a:t>
            </a:r>
          </a:p>
          <a:p>
            <a:pPr marL="185165" indent="-185165" defTabSz="740663">
              <a:lnSpc>
                <a:spcPct val="110000"/>
              </a:lnSpc>
              <a:spcBef>
                <a:spcPts val="800"/>
              </a:spcBef>
              <a:defRPr sz="1458">
                <a:latin typeface="Georgia"/>
                <a:ea typeface="Georgia"/>
                <a:cs typeface="Georgia"/>
                <a:sym typeface="Georgia"/>
              </a:defRPr>
            </a:pPr>
            <a:r>
              <a:t>Currently Paula Lee Poy and Emma Broderick are our Sup Comm members. </a:t>
            </a:r>
          </a:p>
          <a:p>
            <a:pPr marL="185165" indent="-185165" defTabSz="740663">
              <a:lnSpc>
                <a:spcPct val="110000"/>
              </a:lnSpc>
              <a:spcBef>
                <a:spcPts val="800"/>
              </a:spcBef>
              <a:defRPr sz="1458">
                <a:latin typeface="Georgia"/>
                <a:ea typeface="Georgia"/>
                <a:cs typeface="Georgia"/>
                <a:sym typeface="Georgia"/>
              </a:defRPr>
            </a:pPr>
            <a:r>
              <a:t>The Committee is responsible for engaging an independent audit every year, verifying the accounts of members every 18 months, and responding to member complaints. </a:t>
            </a:r>
          </a:p>
          <a:p>
            <a:pPr marL="185165" indent="-185165" defTabSz="740663">
              <a:lnSpc>
                <a:spcPct val="110000"/>
              </a:lnSpc>
              <a:spcBef>
                <a:spcPts val="800"/>
              </a:spcBef>
              <a:defRPr sz="1458">
                <a:latin typeface="Georgia"/>
                <a:ea typeface="Georgia"/>
                <a:cs typeface="Georgia"/>
                <a:sym typeface="Georgia"/>
              </a:defRPr>
            </a:pPr>
            <a:r>
              <a:t>Last year the Committee contracted with the accounting firm Wojeski &amp; Co to complete the audit for the year December 31, 2021. There were no major negative findings.</a:t>
            </a:r>
          </a:p>
        </p:txBody>
      </p:sp>
      <p:sp>
        <p:nvSpPr>
          <p:cNvPr id="150" name="Title 1"/>
          <p:cNvSpPr txBox="1"/>
          <p:nvPr/>
        </p:nvSpPr>
        <p:spPr>
          <a:xfrm>
            <a:off x="6433634" y="1012799"/>
            <a:ext cx="5838306" cy="140189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2700">
                <a:solidFill>
                  <a:srgbClr val="00B700"/>
                </a:solidFill>
                <a:latin typeface="Georgia"/>
                <a:ea typeface="Georgia"/>
                <a:cs typeface="Georgia"/>
                <a:sym typeface="Georgia"/>
              </a:defRPr>
            </a:lvl1pPr>
          </a:lstStyle>
          <a:p>
            <a:pPr/>
            <a:r>
              <a:t>Reporte del Comité de Supervisión</a:t>
            </a:r>
          </a:p>
        </p:txBody>
      </p:sp>
      <p:sp>
        <p:nvSpPr>
          <p:cNvPr id="151" name="Content Placeholder 2"/>
          <p:cNvSpPr txBox="1"/>
          <p:nvPr/>
        </p:nvSpPr>
        <p:spPr>
          <a:xfrm>
            <a:off x="6230226" y="2418603"/>
            <a:ext cx="5475111" cy="349903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82880" indent="-182880" defTabSz="731520">
              <a:lnSpc>
                <a:spcPct val="120000"/>
              </a:lnSpc>
              <a:spcBef>
                <a:spcPts val="800"/>
              </a:spcBef>
              <a:buSzPct val="100000"/>
              <a:buFont typeface="Arial"/>
              <a:buChar char="•"/>
              <a:defRPr sz="1440">
                <a:latin typeface="Georgia"/>
                <a:ea typeface="Georgia"/>
                <a:cs typeface="Georgia"/>
                <a:sym typeface="Georgia"/>
              </a:defRPr>
            </a:pPr>
            <a:r>
              <a:t>El Comité de Supervisión monitorea el mantenimiento de los archivos y el seguimiento de las reglas federales, así como para revisar el desempeño de oficiales y empleados. Este Comité cumple un papel esencial en la administración de la cooperativa. </a:t>
            </a:r>
          </a:p>
          <a:p>
            <a:pPr marL="182880" indent="-182880" defTabSz="731520">
              <a:lnSpc>
                <a:spcPct val="120000"/>
              </a:lnSpc>
              <a:spcBef>
                <a:spcPts val="800"/>
              </a:spcBef>
              <a:buSzPct val="100000"/>
              <a:buFont typeface="Arial"/>
              <a:buChar char="•"/>
              <a:defRPr sz="1440">
                <a:latin typeface="Georgia"/>
                <a:ea typeface="Georgia"/>
                <a:cs typeface="Georgia"/>
                <a:sym typeface="Georgia"/>
              </a:defRPr>
            </a:pPr>
            <a:r>
              <a:t>Actualmente Paula Lee Poy y Emma Broderick son las miembras del Comité. </a:t>
            </a:r>
          </a:p>
          <a:p>
            <a:pPr marL="182880" indent="-182880" defTabSz="731520">
              <a:lnSpc>
                <a:spcPct val="120000"/>
              </a:lnSpc>
              <a:spcBef>
                <a:spcPts val="800"/>
              </a:spcBef>
              <a:buSzPct val="100000"/>
              <a:buFont typeface="Arial"/>
              <a:buChar char="•"/>
              <a:defRPr sz="1440">
                <a:latin typeface="Georgia"/>
                <a:ea typeface="Georgia"/>
                <a:cs typeface="Georgia"/>
                <a:sym typeface="Georgia"/>
              </a:defRPr>
            </a:pPr>
            <a:r>
              <a:t>Sus responsabilidades mayores son: llevar a cabo una auditoria anual; verificar las cuentas de los miembros cada 18 meses; y responder a las cuestiones de miembros.</a:t>
            </a:r>
          </a:p>
          <a:p>
            <a:pPr marL="182880" indent="-182880" defTabSz="731520">
              <a:lnSpc>
                <a:spcPct val="120000"/>
              </a:lnSpc>
              <a:spcBef>
                <a:spcPts val="800"/>
              </a:spcBef>
              <a:buSzPct val="100000"/>
              <a:buFont typeface="Arial"/>
              <a:buChar char="•"/>
              <a:defRPr sz="1440">
                <a:latin typeface="Georgia"/>
                <a:ea typeface="Georgia"/>
                <a:cs typeface="Georgia"/>
                <a:sym typeface="Georgia"/>
              </a:defRPr>
            </a:pPr>
            <a:r>
              <a:t>El Comité de Supervisión contrató a la compañía </a:t>
            </a:r>
            <a:r>
              <a:t>Wojeski &amp; Co </a:t>
            </a:r>
            <a:r>
              <a:t>para completar la auditoria anual, efectiva el 31 de diciembre del 2021. No se encontraron resultados significativos.</a:t>
            </a:r>
          </a:p>
        </p:txBody>
      </p:sp>
      <p:sp>
        <p:nvSpPr>
          <p:cNvPr id="152" name="Rectangle 3"/>
          <p:cNvSpPr txBox="1"/>
          <p:nvPr/>
        </p:nvSpPr>
        <p:spPr>
          <a:xfrm>
            <a:off x="3988756" y="6064676"/>
            <a:ext cx="4214488"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1155CC"/>
                </a:solidFill>
                <a:latin typeface="Georgia"/>
                <a:ea typeface="Georgia"/>
                <a:cs typeface="Georgia"/>
                <a:sym typeface="Georgia"/>
              </a:defRPr>
            </a:pPr>
            <a:r>
              <a:t>Contact: </a:t>
            </a:r>
            <a:r>
              <a:rPr sz="2000" u="sng">
                <a:solidFill>
                  <a:srgbClr val="0563C1"/>
                </a:solidFill>
                <a:uFill>
                  <a:solidFill>
                    <a:srgbClr val="0563C1"/>
                  </a:solidFill>
                </a:uFill>
                <a:hlinkClick r:id="rId2" invalidUrl="" action="" tgtFrame="" tooltip="" history="1" highlightClick="0" endSnd="0"/>
              </a:rPr>
              <a:t>supervisory@brooklyn.coop</a:t>
            </a:r>
            <a:r>
              <a:rPr>
                <a:solidFill>
                  <a:srgbClr val="222222"/>
                </a:solidFill>
              </a:rPr>
              <a:t> </a:t>
            </a:r>
          </a:p>
        </p:txBody>
      </p:sp>
      <p:pic>
        <p:nvPicPr>
          <p:cNvPr id="153" name="Picture 5" descr="Picture 5"/>
          <p:cNvPicPr>
            <a:picLocks noChangeAspect="1"/>
          </p:cNvPicPr>
          <p:nvPr/>
        </p:nvPicPr>
        <p:blipFill>
          <a:blip r:embed="rId3">
            <a:extLst/>
          </a:blip>
          <a:stretch>
            <a:fillRect/>
          </a:stretch>
        </p:blipFill>
        <p:spPr>
          <a:xfrm>
            <a:off x="9524493" y="248009"/>
            <a:ext cx="2395901" cy="953005"/>
          </a:xfrm>
          <a:prstGeom prst="rect">
            <a:avLst/>
          </a:prstGeom>
          <a:ln w="12700">
            <a:miter lim="400000"/>
          </a:ln>
        </p:spPr>
      </p:pic>
      <p:pic>
        <p:nvPicPr>
          <p:cNvPr id="154" name="BCoop_Pattern.pdf" descr="BCoop_Pattern.pdf"/>
          <p:cNvPicPr>
            <a:picLocks noChangeAspect="1"/>
          </p:cNvPicPr>
          <p:nvPr/>
        </p:nvPicPr>
        <p:blipFill>
          <a:blip r:embed="rId4">
            <a:alphaModFix amt="4533"/>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427180" y="1115128"/>
            <a:ext cx="11058236" cy="944691"/>
          </a:xfrm>
          <a:prstGeom prst="rect">
            <a:avLst/>
          </a:prstGeom>
        </p:spPr>
        <p:txBody>
          <a:bodyPr/>
          <a:lstStyle>
            <a:lvl1pPr>
              <a:defRPr sz="3400">
                <a:solidFill>
                  <a:srgbClr val="00B700"/>
                </a:solidFill>
                <a:latin typeface="Georgia"/>
                <a:ea typeface="Georgia"/>
                <a:cs typeface="Georgia"/>
                <a:sym typeface="Georgia"/>
              </a:defRPr>
            </a:lvl1pPr>
          </a:lstStyle>
          <a:p>
            <a:pPr/>
            <a:r>
              <a:t>Elections 			 	</a:t>
            </a:r>
          </a:p>
        </p:txBody>
      </p:sp>
      <p:sp>
        <p:nvSpPr>
          <p:cNvPr id="157" name="Content Placeholder 2"/>
          <p:cNvSpPr txBox="1"/>
          <p:nvPr>
            <p:ph type="body" sz="half" idx="1"/>
          </p:nvPr>
        </p:nvSpPr>
        <p:spPr>
          <a:xfrm>
            <a:off x="398866" y="2183968"/>
            <a:ext cx="5293412" cy="5649219"/>
          </a:xfrm>
          <a:prstGeom prst="rect">
            <a:avLst/>
          </a:prstGeom>
        </p:spPr>
        <p:txBody>
          <a:bodyPr/>
          <a:lstStyle/>
          <a:p>
            <a:pPr marL="0" indent="0">
              <a:buSzTx/>
              <a:buNone/>
              <a:tabLst>
                <a:tab pos="10807700" algn="r"/>
              </a:tabLst>
              <a:defRPr sz="1800">
                <a:latin typeface="Georgia"/>
                <a:ea typeface="Georgia"/>
                <a:cs typeface="Georgia"/>
                <a:sym typeface="Georgia"/>
              </a:defRPr>
            </a:pPr>
            <a:r>
              <a:t>This year there is 1 Board positions to be filled. This Board member wishes to continue in their role for another 3-year term. She is:</a:t>
            </a:r>
          </a:p>
          <a:p>
            <a:pPr>
              <a:tabLst>
                <a:tab pos="10807700" algn="r"/>
              </a:tabLst>
              <a:defRPr sz="1800">
                <a:latin typeface="Georgia"/>
                <a:ea typeface="Georgia"/>
                <a:cs typeface="Georgia"/>
                <a:sym typeface="Georgia"/>
              </a:defRPr>
            </a:pPr>
            <a:r>
              <a:t>Samira Rajan, Bk Coop’s current CEO</a:t>
            </a:r>
          </a:p>
          <a:p>
            <a:pPr marL="0" indent="0">
              <a:buSzTx/>
              <a:buNone/>
              <a:tabLst>
                <a:tab pos="10807700" algn="r"/>
              </a:tabLst>
              <a:defRPr sz="1800">
                <a:latin typeface="Georgia"/>
                <a:ea typeface="Georgia"/>
                <a:cs typeface="Georgia"/>
                <a:sym typeface="Georgia"/>
              </a:defRPr>
            </a:pPr>
            <a:r>
              <a:t>Members were informed of the opportunity for them to submit a nomination in August 2022. As no other nominations were received, there will not be an election by ballot.</a:t>
            </a:r>
          </a:p>
          <a:p>
            <a:pPr marL="0" indent="0">
              <a:buSzTx/>
              <a:buNone/>
              <a:tabLst>
                <a:tab pos="10807700" algn="r"/>
              </a:tabLst>
              <a:defRPr sz="1800">
                <a:latin typeface="Georgia"/>
                <a:ea typeface="Georgia"/>
                <a:cs typeface="Georgia"/>
                <a:sym typeface="Georgia"/>
              </a:defRPr>
            </a:pPr>
            <a:r>
              <a:t>The Board is pleased to declare the above Board member elected by general consent.</a:t>
            </a:r>
          </a:p>
        </p:txBody>
      </p:sp>
      <p:sp>
        <p:nvSpPr>
          <p:cNvPr id="158" name="Content Placeholder 2"/>
          <p:cNvSpPr txBox="1"/>
          <p:nvPr/>
        </p:nvSpPr>
        <p:spPr>
          <a:xfrm>
            <a:off x="5856614" y="2078835"/>
            <a:ext cx="5657116" cy="395982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90000"/>
              </a:lnSpc>
              <a:spcBef>
                <a:spcPts val="1000"/>
              </a:spcBef>
              <a:tabLst>
                <a:tab pos="10807700" algn="r"/>
              </a:tabLst>
              <a:defRPr>
                <a:latin typeface="Georgia"/>
                <a:ea typeface="Georgia"/>
                <a:cs typeface="Georgia"/>
                <a:sym typeface="Georgia"/>
              </a:defRPr>
            </a:pPr>
            <a:r>
              <a:t>Este año hay 1 posicion por cubrir en nuestra mesa directiva. La miembra desea continuar con su rol por tres años más. Ella es:</a:t>
            </a:r>
          </a:p>
          <a:p>
            <a:pPr marL="228600" indent="-228600">
              <a:lnSpc>
                <a:spcPct val="90000"/>
              </a:lnSpc>
              <a:spcBef>
                <a:spcPts val="1000"/>
              </a:spcBef>
              <a:buSzPct val="100000"/>
              <a:buFont typeface="Arial"/>
              <a:buChar char="•"/>
              <a:tabLst>
                <a:tab pos="10807700" algn="r"/>
              </a:tabLst>
              <a:defRPr>
                <a:latin typeface="Georgia"/>
                <a:ea typeface="Georgia"/>
                <a:cs typeface="Georgia"/>
                <a:sym typeface="Georgia"/>
              </a:defRPr>
            </a:pPr>
            <a:r>
              <a:t>Samira Rajan, la gerente general de Bk Coop</a:t>
            </a:r>
          </a:p>
          <a:p>
            <a:pPr>
              <a:lnSpc>
                <a:spcPct val="90000"/>
              </a:lnSpc>
              <a:spcBef>
                <a:spcPts val="1000"/>
              </a:spcBef>
              <a:tabLst>
                <a:tab pos="10807700" algn="r"/>
              </a:tabLst>
              <a:defRPr>
                <a:latin typeface="Georgia"/>
                <a:ea typeface="Georgia"/>
                <a:cs typeface="Georgia"/>
                <a:sym typeface="Georgia"/>
              </a:defRPr>
            </a:pPr>
            <a:r>
              <a:t>Habíamos informado a los miembros de la cooperativa de la oportunidad de someter nominaciones en el agosto de 2022.  Como no recibimos ninguna otra nominación, la elección no será realizada por votación. </a:t>
            </a:r>
          </a:p>
          <a:p>
            <a:pPr>
              <a:lnSpc>
                <a:spcPct val="90000"/>
              </a:lnSpc>
              <a:spcBef>
                <a:spcPts val="1000"/>
              </a:spcBef>
              <a:tabLst>
                <a:tab pos="10807700" algn="r"/>
              </a:tabLst>
              <a:defRPr>
                <a:latin typeface="Georgia"/>
                <a:ea typeface="Georgia"/>
                <a:cs typeface="Georgia"/>
                <a:sym typeface="Georgia"/>
              </a:defRPr>
            </a:pPr>
            <a:r>
              <a:t>La junta directiva se complace en elegir la miembra mencionado arriba</a:t>
            </a:r>
            <a:r>
              <a:t>.</a:t>
            </a:r>
          </a:p>
        </p:txBody>
      </p:sp>
      <p:pic>
        <p:nvPicPr>
          <p:cNvPr id="159" name="Picture 5" descr="Picture 5"/>
          <p:cNvPicPr>
            <a:picLocks noChangeAspect="1"/>
          </p:cNvPicPr>
          <p:nvPr/>
        </p:nvPicPr>
        <p:blipFill>
          <a:blip r:embed="rId2">
            <a:extLst/>
          </a:blip>
          <a:stretch>
            <a:fillRect/>
          </a:stretch>
        </p:blipFill>
        <p:spPr>
          <a:xfrm>
            <a:off x="8860912" y="330728"/>
            <a:ext cx="2331680" cy="927460"/>
          </a:xfrm>
          <a:prstGeom prst="rect">
            <a:avLst/>
          </a:prstGeom>
          <a:ln w="12700">
            <a:miter lim="400000"/>
          </a:ln>
        </p:spPr>
      </p:pic>
      <p:sp>
        <p:nvSpPr>
          <p:cNvPr id="160" name="Elecciones"/>
          <p:cNvSpPr txBox="1"/>
          <p:nvPr/>
        </p:nvSpPr>
        <p:spPr>
          <a:xfrm>
            <a:off x="6002179" y="1316353"/>
            <a:ext cx="2120403"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defRPr sz="3400">
                <a:solidFill>
                  <a:srgbClr val="00B700"/>
                </a:solidFill>
                <a:latin typeface="Georgia"/>
                <a:ea typeface="Georgia"/>
                <a:cs typeface="Georgia"/>
                <a:sym typeface="Georgia"/>
              </a:defRPr>
            </a:lvl1pPr>
          </a:lstStyle>
          <a:p>
            <a:pPr/>
            <a:r>
              <a:t>Elecciones</a:t>
            </a:r>
          </a:p>
        </p:txBody>
      </p:sp>
      <p:pic>
        <p:nvPicPr>
          <p:cNvPr id="161" name="BCoop_Pattern.pdf" descr="BCoop_Pattern.pdf"/>
          <p:cNvPicPr>
            <a:picLocks noChangeAspect="1"/>
          </p:cNvPicPr>
          <p:nvPr/>
        </p:nvPicPr>
        <p:blipFill>
          <a:blip r:embed="rId3">
            <a:alphaModFix amt="7324"/>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Upcoming Events/ Próximos Eventos"/>
          <p:cNvSpPr txBox="1"/>
          <p:nvPr>
            <p:ph type="title"/>
          </p:nvPr>
        </p:nvSpPr>
        <p:spPr>
          <a:xfrm>
            <a:off x="1059399" y="221995"/>
            <a:ext cx="10515601" cy="1325564"/>
          </a:xfrm>
          <a:prstGeom prst="rect">
            <a:avLst/>
          </a:prstGeom>
        </p:spPr>
        <p:txBody>
          <a:bodyPr/>
          <a:lstStyle>
            <a:lvl1pPr defTabSz="731520">
              <a:defRPr b="1" sz="4480">
                <a:solidFill>
                  <a:srgbClr val="00B700"/>
                </a:solidFill>
                <a:latin typeface="Georgia"/>
                <a:ea typeface="Georgia"/>
                <a:cs typeface="Georgia"/>
                <a:sym typeface="Georgia"/>
              </a:defRPr>
            </a:lvl1pPr>
          </a:lstStyle>
          <a:p>
            <a:pPr/>
            <a:r>
              <a:t>Upcoming Events/ Próximos Eventos</a:t>
            </a:r>
          </a:p>
        </p:txBody>
      </p:sp>
      <p:pic>
        <p:nvPicPr>
          <p:cNvPr id="164" name="Town Hall - Spanish.png" descr="Town Hall - Spanish.png"/>
          <p:cNvPicPr>
            <a:picLocks noChangeAspect="1"/>
          </p:cNvPicPr>
          <p:nvPr/>
        </p:nvPicPr>
        <p:blipFill>
          <a:blip r:embed="rId2">
            <a:extLst/>
          </a:blip>
          <a:srcRect l="0" t="0" r="0" b="0"/>
          <a:stretch>
            <a:fillRect/>
          </a:stretch>
        </p:blipFill>
        <p:spPr>
          <a:xfrm>
            <a:off x="6360813" y="1682651"/>
            <a:ext cx="4685287" cy="4685287"/>
          </a:xfrm>
          <a:prstGeom prst="rect">
            <a:avLst/>
          </a:prstGeom>
          <a:ln w="12700">
            <a:miter lim="400000"/>
          </a:ln>
        </p:spPr>
      </p:pic>
      <p:pic>
        <p:nvPicPr>
          <p:cNvPr id="165" name="TOWN HALL MEETING (7).png" descr="TOWN HALL MEETING (7).png"/>
          <p:cNvPicPr>
            <a:picLocks noChangeAspect="1"/>
          </p:cNvPicPr>
          <p:nvPr/>
        </p:nvPicPr>
        <p:blipFill>
          <a:blip r:embed="rId3">
            <a:extLst/>
          </a:blip>
          <a:stretch>
            <a:fillRect/>
          </a:stretch>
        </p:blipFill>
        <p:spPr>
          <a:xfrm>
            <a:off x="1100594" y="1682572"/>
            <a:ext cx="4685268" cy="4685268"/>
          </a:xfrm>
          <a:prstGeom prst="rect">
            <a:avLst/>
          </a:prstGeom>
          <a:ln w="12700">
            <a:miter lim="400000"/>
          </a:ln>
        </p:spPr>
      </p:pic>
      <p:pic>
        <p:nvPicPr>
          <p:cNvPr id="166" name="BCoop_Pattern.pdf" descr="BCoop_Pattern.pdf"/>
          <p:cNvPicPr>
            <a:picLocks noChangeAspect="1"/>
          </p:cNvPicPr>
          <p:nvPr/>
        </p:nvPicPr>
        <p:blipFill>
          <a:blip r:embed="rId4">
            <a:alphaModFix amt="9024"/>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Webinar -Oct  (Instagram Post (Square)).png" descr="Webinar -Oct  (Instagram Post (Square)).png"/>
          <p:cNvPicPr>
            <a:picLocks noChangeAspect="1"/>
          </p:cNvPicPr>
          <p:nvPr/>
        </p:nvPicPr>
        <p:blipFill>
          <a:blip r:embed="rId2">
            <a:extLst/>
          </a:blip>
          <a:stretch>
            <a:fillRect/>
          </a:stretch>
        </p:blipFill>
        <p:spPr>
          <a:xfrm>
            <a:off x="5273962" y="307132"/>
            <a:ext cx="6243736" cy="6243736"/>
          </a:xfrm>
          <a:prstGeom prst="rect">
            <a:avLst/>
          </a:prstGeom>
          <a:ln w="12700">
            <a:miter lim="400000"/>
          </a:ln>
        </p:spPr>
      </p:pic>
      <p:sp>
        <p:nvSpPr>
          <p:cNvPr id="169" name="Upcoming Events/ Próximos Eventos"/>
          <p:cNvSpPr txBox="1"/>
          <p:nvPr>
            <p:ph type="title"/>
          </p:nvPr>
        </p:nvSpPr>
        <p:spPr>
          <a:xfrm>
            <a:off x="408812" y="287054"/>
            <a:ext cx="4922789" cy="3108477"/>
          </a:xfrm>
          <a:prstGeom prst="rect">
            <a:avLst/>
          </a:prstGeom>
        </p:spPr>
        <p:txBody>
          <a:bodyPr/>
          <a:lstStyle>
            <a:lvl1pPr defTabSz="731520">
              <a:lnSpc>
                <a:spcPct val="100000"/>
              </a:lnSpc>
              <a:defRPr b="1" sz="5200">
                <a:solidFill>
                  <a:srgbClr val="00B700"/>
                </a:solidFill>
                <a:latin typeface="Georgia"/>
                <a:ea typeface="Georgia"/>
                <a:cs typeface="Georgia"/>
                <a:sym typeface="Georgia"/>
              </a:defRPr>
            </a:lvl1pPr>
          </a:lstStyle>
          <a:p>
            <a:pPr/>
            <a:r>
              <a:t>Upcoming Events/ Próximos Eventos</a:t>
            </a:r>
          </a:p>
        </p:txBody>
      </p:sp>
      <p:pic>
        <p:nvPicPr>
          <p:cNvPr id="170" name="BCoop_Pattern.pdf" descr="BCoop_Pattern.pdf"/>
          <p:cNvPicPr>
            <a:picLocks noChangeAspect="1"/>
          </p:cNvPicPr>
          <p:nvPr/>
        </p:nvPicPr>
        <p:blipFill>
          <a:blip r:embed="rId3">
            <a:alphaModFix amt="9024"/>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Rectangle 4"/>
          <p:cNvSpPr/>
          <p:nvPr/>
        </p:nvSpPr>
        <p:spPr>
          <a:xfrm>
            <a:off x="1805468" y="3443763"/>
            <a:ext cx="9631286" cy="1539241"/>
          </a:xfrm>
          <a:prstGeom prst="rect">
            <a:avLst/>
          </a:prstGeom>
          <a:solidFill>
            <a:srgbClr val="FFFFFF">
              <a:alpha val="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5600">
                <a:solidFill>
                  <a:srgbClr val="00B700"/>
                </a:solidFill>
                <a:latin typeface="Georgia"/>
                <a:ea typeface="Georgia"/>
                <a:cs typeface="Georgia"/>
                <a:sym typeface="Georgia"/>
              </a:defRPr>
            </a:pPr>
          </a:p>
        </p:txBody>
      </p:sp>
      <p:sp>
        <p:nvSpPr>
          <p:cNvPr id="173" name="Rectangle 1"/>
          <p:cNvSpPr txBox="1"/>
          <p:nvPr/>
        </p:nvSpPr>
        <p:spPr>
          <a:xfrm>
            <a:off x="3608372" y="7170250"/>
            <a:ext cx="616594" cy="358141"/>
          </a:xfrm>
          <a:prstGeom prst="rect">
            <a:avLst/>
          </a:prstGeom>
          <a:ln w="12700">
            <a:miter lim="400000"/>
          </a:ln>
        </p:spPr>
        <p:txBody>
          <a:bodyPr wrap="none" lIns="45719" rIns="45719">
            <a:spAutoFit/>
          </a:bodyPr>
          <a:lstStyle/>
          <a:p>
            <a:pPr>
              <a:defRPr b="1" i="1">
                <a:solidFill>
                  <a:srgbClr val="00B700"/>
                </a:solidFill>
                <a:latin typeface="Georgia"/>
                <a:ea typeface="Georgia"/>
                <a:cs typeface="Georgia"/>
                <a:sym typeface="Georgia"/>
              </a:defRPr>
            </a:pPr>
          </a:p>
        </p:txBody>
      </p:sp>
      <p:pic>
        <p:nvPicPr>
          <p:cNvPr id="174" name="Image" descr="Image"/>
          <p:cNvPicPr>
            <a:picLocks noChangeAspect="1"/>
          </p:cNvPicPr>
          <p:nvPr/>
        </p:nvPicPr>
        <p:blipFill>
          <a:blip r:embed="rId2">
            <a:extLst/>
          </a:blip>
          <a:stretch>
            <a:fillRect/>
          </a:stretch>
        </p:blipFill>
        <p:spPr>
          <a:xfrm>
            <a:off x="1858611" y="1388602"/>
            <a:ext cx="9525001" cy="43942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Rectangle 4"/>
          <p:cNvSpPr/>
          <p:nvPr/>
        </p:nvSpPr>
        <p:spPr>
          <a:xfrm>
            <a:off x="2000644" y="3469787"/>
            <a:ext cx="9631286" cy="2911709"/>
          </a:xfrm>
          <a:prstGeom prst="rect">
            <a:avLst/>
          </a:prstGeom>
          <a:solidFill>
            <a:srgbClr val="FFFFFF">
              <a:alpha val="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5600">
                <a:solidFill>
                  <a:srgbClr val="00B700"/>
                </a:solidFill>
                <a:latin typeface="Georgia"/>
                <a:ea typeface="Georgia"/>
                <a:cs typeface="Georgia"/>
                <a:sym typeface="Georgia"/>
              </a:defRPr>
            </a:pPr>
            <a:r>
              <a:t>Q &amp; A</a:t>
            </a:r>
          </a:p>
          <a:p>
            <a:pPr algn="ctr">
              <a:defRPr b="1" sz="5600">
                <a:solidFill>
                  <a:srgbClr val="00B700"/>
                </a:solidFill>
                <a:latin typeface="Georgia"/>
                <a:ea typeface="Georgia"/>
                <a:cs typeface="Georgia"/>
                <a:sym typeface="Georgia"/>
              </a:defRPr>
            </a:pPr>
          </a:p>
          <a:p>
            <a:pPr algn="ctr">
              <a:defRPr b="1" sz="4500">
                <a:solidFill>
                  <a:srgbClr val="00B700"/>
                </a:solidFill>
                <a:latin typeface="Georgia"/>
                <a:ea typeface="Georgia"/>
                <a:cs typeface="Georgia"/>
                <a:sym typeface="Georgia"/>
              </a:defRPr>
            </a:pPr>
            <a:r>
              <a:t>Questions from Members / </a:t>
            </a:r>
            <a:r>
              <a:rPr i="1">
                <a:latin typeface="+mn-lt"/>
                <a:ea typeface="+mn-ea"/>
                <a:cs typeface="+mn-cs"/>
                <a:sym typeface="Helvetica"/>
              </a:rPr>
              <a:t>Preguntas de los Socios</a:t>
            </a:r>
          </a:p>
        </p:txBody>
      </p:sp>
      <p:sp>
        <p:nvSpPr>
          <p:cNvPr id="177" name="Rectangle 1"/>
          <p:cNvSpPr txBox="1"/>
          <p:nvPr/>
        </p:nvSpPr>
        <p:spPr>
          <a:xfrm>
            <a:off x="3608372" y="7170249"/>
            <a:ext cx="616594" cy="358141"/>
          </a:xfrm>
          <a:prstGeom prst="rect">
            <a:avLst/>
          </a:prstGeom>
          <a:ln w="12700">
            <a:miter lim="400000"/>
          </a:ln>
        </p:spPr>
        <p:txBody>
          <a:bodyPr wrap="none" lIns="45719" rIns="45719">
            <a:spAutoFit/>
          </a:bodyPr>
          <a:lstStyle/>
          <a:p>
            <a:pPr>
              <a:defRPr b="1" i="1">
                <a:solidFill>
                  <a:srgbClr val="00B700"/>
                </a:solidFill>
                <a:latin typeface="Georgia"/>
                <a:ea typeface="Georgia"/>
                <a:cs typeface="Georgia"/>
                <a:sym typeface="Georgia"/>
              </a:defRPr>
            </a:pPr>
          </a:p>
        </p:txBody>
      </p:sp>
      <p:pic>
        <p:nvPicPr>
          <p:cNvPr id="178" name="Picture 6" descr="Picture 6"/>
          <p:cNvPicPr>
            <a:picLocks noChangeAspect="1"/>
          </p:cNvPicPr>
          <p:nvPr/>
        </p:nvPicPr>
        <p:blipFill>
          <a:blip r:embed="rId2">
            <a:extLst/>
          </a:blip>
          <a:stretch>
            <a:fillRect/>
          </a:stretch>
        </p:blipFill>
        <p:spPr>
          <a:xfrm>
            <a:off x="2820141" y="513397"/>
            <a:ext cx="6551718" cy="2606041"/>
          </a:xfrm>
          <a:prstGeom prst="rect">
            <a:avLst/>
          </a:prstGeom>
          <a:ln w="12700">
            <a:miter lim="400000"/>
          </a:ln>
        </p:spPr>
      </p:pic>
      <p:pic>
        <p:nvPicPr>
          <p:cNvPr id="179" name="BCoop_Pattern.pdf" descr="BCoop_Pattern.pdf"/>
          <p:cNvPicPr>
            <a:picLocks noChangeAspect="1"/>
          </p:cNvPicPr>
          <p:nvPr/>
        </p:nvPicPr>
        <p:blipFill>
          <a:blip r:embed="rId3">
            <a:alphaModFix amt="76481"/>
            <a:extLst/>
          </a:blip>
          <a:srcRect l="4974" t="0" r="0" b="0"/>
          <a:stretch>
            <a:fillRect/>
          </a:stretch>
        </p:blipFill>
        <p:spPr>
          <a:xfrm>
            <a:off x="-2708092" y="422755"/>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Title 1"/>
          <p:cNvSpPr txBox="1"/>
          <p:nvPr>
            <p:ph type="title"/>
          </p:nvPr>
        </p:nvSpPr>
        <p:spPr>
          <a:xfrm>
            <a:off x="575229" y="289427"/>
            <a:ext cx="5254350" cy="944691"/>
          </a:xfrm>
          <a:prstGeom prst="rect">
            <a:avLst/>
          </a:prstGeom>
        </p:spPr>
        <p:txBody>
          <a:bodyPr/>
          <a:lstStyle>
            <a:lvl1pPr>
              <a:defRPr>
                <a:solidFill>
                  <a:srgbClr val="00B700"/>
                </a:solidFill>
                <a:latin typeface="Georgia"/>
                <a:ea typeface="Georgia"/>
                <a:cs typeface="Georgia"/>
                <a:sym typeface="Georgia"/>
              </a:defRPr>
            </a:lvl1pPr>
          </a:lstStyle>
          <a:p>
            <a:pPr/>
            <a:r>
              <a:t>Agenda / Agenda</a:t>
            </a:r>
          </a:p>
        </p:txBody>
      </p:sp>
      <p:sp>
        <p:nvSpPr>
          <p:cNvPr id="100" name="Content Placeholder 2"/>
          <p:cNvSpPr txBox="1"/>
          <p:nvPr>
            <p:ph type="body" idx="1"/>
          </p:nvPr>
        </p:nvSpPr>
        <p:spPr>
          <a:xfrm>
            <a:off x="445248" y="1938098"/>
            <a:ext cx="11432870" cy="4539449"/>
          </a:xfrm>
          <a:prstGeom prst="rect">
            <a:avLst/>
          </a:prstGeom>
        </p:spPr>
        <p:txBody>
          <a:bodyPr/>
          <a:lstStyle/>
          <a:p>
            <a:pPr marL="228599" indent="-228599">
              <a:tabLst>
                <a:tab pos="10807700" algn="r"/>
              </a:tabLst>
              <a:defRPr sz="1800">
                <a:latin typeface="Georgia"/>
                <a:ea typeface="Georgia"/>
                <a:cs typeface="Georgia"/>
                <a:sym typeface="Georgia"/>
              </a:defRPr>
            </a:pPr>
            <a:r>
              <a:rPr b="1"/>
              <a:t>Arrival and Call to Order / Bienvenida</a:t>
            </a:r>
            <a:r>
              <a:rPr i="1"/>
              <a:t>	Rolando Guzmán</a:t>
            </a:r>
            <a:endParaRPr i="1"/>
          </a:p>
          <a:p>
            <a:pPr marL="228599" indent="-228599">
              <a:tabLst>
                <a:tab pos="10807700" algn="r"/>
              </a:tabLst>
              <a:defRPr sz="1800">
                <a:latin typeface="Georgia"/>
                <a:ea typeface="Georgia"/>
                <a:cs typeface="Georgia"/>
                <a:sym typeface="Georgia"/>
              </a:defRPr>
            </a:pPr>
            <a:r>
              <a:rPr b="1"/>
              <a:t>Housekeeping / Orientación</a:t>
            </a:r>
            <a:r>
              <a:t>	</a:t>
            </a:r>
            <a:r>
              <a:rPr i="1"/>
              <a:t>Mashari Grissom</a:t>
            </a:r>
          </a:p>
          <a:p>
            <a:pPr marL="228599" indent="-228599">
              <a:tabLst>
                <a:tab pos="10807700" algn="r"/>
              </a:tabLst>
              <a:defRPr sz="1800">
                <a:latin typeface="Georgia"/>
                <a:ea typeface="Georgia"/>
                <a:cs typeface="Georgia"/>
                <a:sym typeface="Georgia"/>
              </a:defRPr>
            </a:pPr>
            <a:r>
              <a:rPr b="1"/>
              <a:t>Introductions of Board Members / Presentaci</a:t>
            </a:r>
            <a:r>
              <a:rPr b="1"/>
              <a:t>ó</a:t>
            </a:r>
            <a:r>
              <a:rPr b="1"/>
              <a:t>n de la Junta Directiva</a:t>
            </a:r>
            <a:r>
              <a:rPr i="1"/>
              <a:t> 	Rolando Guzmán</a:t>
            </a:r>
          </a:p>
          <a:p>
            <a:pPr marL="228599" indent="-228599">
              <a:tabLst>
                <a:tab pos="10807700" algn="r"/>
              </a:tabLst>
              <a:defRPr sz="1800">
                <a:latin typeface="Georgia"/>
                <a:ea typeface="Georgia"/>
                <a:cs typeface="Georgia"/>
                <a:sym typeface="Georgia"/>
              </a:defRPr>
            </a:pPr>
            <a:r>
              <a:rPr b="1"/>
              <a:t>Consent Agenda / Agenda acordada</a:t>
            </a:r>
            <a:r>
              <a:rPr i="1"/>
              <a:t>	</a:t>
            </a:r>
            <a:r>
              <a:rPr i="1"/>
              <a:t> Rolando Guzmán </a:t>
            </a:r>
            <a:endParaRPr i="1"/>
          </a:p>
          <a:p>
            <a:pPr marL="228599" indent="-228599">
              <a:tabLst>
                <a:tab pos="10807700" algn="r"/>
              </a:tabLst>
              <a:defRPr sz="1800">
                <a:latin typeface="Georgia"/>
                <a:ea typeface="Georgia"/>
                <a:cs typeface="Georgia"/>
                <a:sym typeface="Georgia"/>
              </a:defRPr>
            </a:pPr>
            <a:r>
              <a:rPr b="1"/>
              <a:t>Recent Highlights / Acontecimientos recientes</a:t>
            </a:r>
            <a:r>
              <a:rPr i="1"/>
              <a:t>	</a:t>
            </a:r>
            <a:r>
              <a:rPr i="1"/>
              <a:t> Rolando Guzmán</a:t>
            </a:r>
            <a:endParaRPr i="1"/>
          </a:p>
          <a:p>
            <a:pPr marL="228599" indent="-228599">
              <a:tabLst>
                <a:tab pos="10807700" algn="r"/>
              </a:tabLst>
              <a:defRPr sz="1800">
                <a:latin typeface="Georgia"/>
                <a:ea typeface="Georgia"/>
                <a:cs typeface="Georgia"/>
                <a:sym typeface="Georgia"/>
              </a:defRPr>
            </a:pPr>
            <a:r>
              <a:rPr b="1"/>
              <a:t>Financial Report / Reporte financiero</a:t>
            </a:r>
            <a:r>
              <a:rPr i="1"/>
              <a:t>	Samira Rajan</a:t>
            </a:r>
            <a:endParaRPr i="1"/>
          </a:p>
          <a:p>
            <a:pPr marL="228599" indent="-228599">
              <a:tabLst>
                <a:tab pos="10807700" algn="r"/>
              </a:tabLst>
              <a:defRPr sz="1800">
                <a:latin typeface="Georgia"/>
                <a:ea typeface="Georgia"/>
                <a:cs typeface="Georgia"/>
                <a:sym typeface="Georgia"/>
              </a:defRPr>
            </a:pPr>
            <a:r>
              <a:rPr b="1"/>
              <a:t>Supervisory Comm Report / Reporte del Comité de Supervisión</a:t>
            </a:r>
            <a:r>
              <a:rPr i="1"/>
              <a:t>	 Paula Lee Poy</a:t>
            </a:r>
            <a:endParaRPr i="1"/>
          </a:p>
          <a:p>
            <a:pPr marL="228599" indent="-228599">
              <a:tabLst>
                <a:tab pos="10807700" algn="r"/>
              </a:tabLst>
              <a:defRPr sz="1800">
                <a:latin typeface="Georgia"/>
                <a:ea typeface="Georgia"/>
                <a:cs typeface="Georgia"/>
                <a:sym typeface="Georgia"/>
              </a:defRPr>
            </a:pPr>
            <a:r>
              <a:rPr b="1"/>
              <a:t>Elections / Elecciones</a:t>
            </a:r>
            <a:r>
              <a:rPr i="1"/>
              <a:t>	</a:t>
            </a:r>
            <a:r>
              <a:rPr i="1"/>
              <a:t> Gregory Louis</a:t>
            </a:r>
            <a:endParaRPr i="1"/>
          </a:p>
          <a:p>
            <a:pPr marL="228599" indent="-228599">
              <a:tabLst>
                <a:tab pos="10807700" algn="r"/>
              </a:tabLst>
              <a:defRPr b="1" sz="1800">
                <a:latin typeface="Georgia"/>
                <a:ea typeface="Georgia"/>
                <a:cs typeface="Georgia"/>
                <a:sym typeface="Georgia"/>
              </a:defRPr>
            </a:pPr>
            <a:r>
              <a:t>Upcoming Events                                                                                                                    </a:t>
            </a:r>
            <a:r>
              <a:rPr b="0" i="1"/>
              <a:t>Mashari Grissom</a:t>
            </a:r>
            <a:endParaRPr b="0" i="1"/>
          </a:p>
          <a:p>
            <a:pPr marL="228599" indent="-228599">
              <a:tabLst>
                <a:tab pos="10807700" algn="r"/>
              </a:tabLst>
              <a:defRPr sz="1800">
                <a:latin typeface="Georgia"/>
                <a:ea typeface="Georgia"/>
                <a:cs typeface="Georgia"/>
                <a:sym typeface="Georgia"/>
              </a:defRPr>
            </a:pPr>
            <a:r>
              <a:rPr b="1"/>
              <a:t>Update from Grow Brooklyn / Noticias de Grow Brooklyn</a:t>
            </a:r>
            <a:r>
              <a:rPr i="1"/>
              <a:t>	Makeela Brathwaite</a:t>
            </a:r>
          </a:p>
          <a:p>
            <a:pPr marL="228599" indent="-228599">
              <a:tabLst>
                <a:tab pos="10807700" algn="r"/>
              </a:tabLst>
              <a:defRPr sz="1800">
                <a:latin typeface="Georgia"/>
                <a:ea typeface="Georgia"/>
                <a:cs typeface="Georgia"/>
                <a:sym typeface="Georgia"/>
              </a:defRPr>
            </a:pPr>
            <a:r>
              <a:rPr b="1"/>
              <a:t>Questions from Members / </a:t>
            </a:r>
            <a:r>
              <a:rPr b="1"/>
              <a:t>Preguntas de los socios</a:t>
            </a:r>
            <a:r>
              <a:rPr i="1"/>
              <a:t>	Samira Rajan</a:t>
            </a:r>
          </a:p>
          <a:p>
            <a:pPr marL="228599" indent="-228599">
              <a:tabLst>
                <a:tab pos="10807700" algn="r"/>
              </a:tabLst>
              <a:defRPr sz="1800">
                <a:latin typeface="Georgia"/>
                <a:ea typeface="Georgia"/>
                <a:cs typeface="Georgia"/>
                <a:sym typeface="Georgia"/>
              </a:defRPr>
            </a:pPr>
            <a:r>
              <a:rPr b="1"/>
              <a:t>Adjournment / </a:t>
            </a:r>
            <a:r>
              <a:rPr b="1"/>
              <a:t>Se levanta la sesión</a:t>
            </a:r>
            <a:r>
              <a:rPr i="1"/>
              <a:t>	 Rolando Guzmán</a:t>
            </a:r>
          </a:p>
        </p:txBody>
      </p:sp>
      <p:pic>
        <p:nvPicPr>
          <p:cNvPr id="101" name="Picture 5" descr="Picture 5"/>
          <p:cNvPicPr>
            <a:picLocks noChangeAspect="1"/>
          </p:cNvPicPr>
          <p:nvPr/>
        </p:nvPicPr>
        <p:blipFill>
          <a:blip r:embed="rId2">
            <a:extLst/>
          </a:blip>
          <a:stretch>
            <a:fillRect/>
          </a:stretch>
        </p:blipFill>
        <p:spPr>
          <a:xfrm>
            <a:off x="8907936" y="228085"/>
            <a:ext cx="2683436" cy="1067375"/>
          </a:xfrm>
          <a:prstGeom prst="rect">
            <a:avLst/>
          </a:prstGeom>
          <a:ln w="12700">
            <a:miter lim="400000"/>
          </a:ln>
        </p:spPr>
      </p:pic>
      <p:pic>
        <p:nvPicPr>
          <p:cNvPr id="102" name="BCoop_Pattern.pdf" descr="BCoop_Pattern.pdf"/>
          <p:cNvPicPr>
            <a:picLocks noChangeAspect="1"/>
          </p:cNvPicPr>
          <p:nvPr/>
        </p:nvPicPr>
        <p:blipFill>
          <a:blip r:embed="rId3">
            <a:alphaModFix amt="9024"/>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itle 1"/>
          <p:cNvSpPr txBox="1"/>
          <p:nvPr>
            <p:ph type="title"/>
          </p:nvPr>
        </p:nvSpPr>
        <p:spPr>
          <a:xfrm>
            <a:off x="563418" y="237583"/>
            <a:ext cx="9672782" cy="1401892"/>
          </a:xfrm>
          <a:prstGeom prst="rect">
            <a:avLst/>
          </a:prstGeom>
        </p:spPr>
        <p:txBody>
          <a:bodyPr/>
          <a:lstStyle>
            <a:lvl1pPr>
              <a:defRPr>
                <a:solidFill>
                  <a:srgbClr val="00B700"/>
                </a:solidFill>
                <a:latin typeface="Georgia"/>
                <a:ea typeface="Georgia"/>
                <a:cs typeface="Georgia"/>
                <a:sym typeface="Georgia"/>
              </a:defRPr>
            </a:lvl1pPr>
          </a:lstStyle>
          <a:p>
            <a:pPr/>
            <a:r>
              <a:t>Consent Agenda</a:t>
            </a:r>
          </a:p>
        </p:txBody>
      </p:sp>
      <p:sp>
        <p:nvSpPr>
          <p:cNvPr id="105" name="Title 1"/>
          <p:cNvSpPr txBox="1"/>
          <p:nvPr/>
        </p:nvSpPr>
        <p:spPr>
          <a:xfrm>
            <a:off x="609137" y="3347311"/>
            <a:ext cx="5341853" cy="8768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4400">
                <a:solidFill>
                  <a:srgbClr val="00B700"/>
                </a:solidFill>
                <a:latin typeface="Georgia"/>
                <a:ea typeface="Georgia"/>
                <a:cs typeface="Georgia"/>
                <a:sym typeface="Georgia"/>
              </a:defRPr>
            </a:lvl1pPr>
          </a:lstStyle>
          <a:p>
            <a:pPr/>
            <a:r>
              <a:t>Agenda acordada</a:t>
            </a:r>
          </a:p>
        </p:txBody>
      </p:sp>
      <p:sp>
        <p:nvSpPr>
          <p:cNvPr id="106" name="Rectangle 3"/>
          <p:cNvSpPr txBox="1"/>
          <p:nvPr/>
        </p:nvSpPr>
        <p:spPr>
          <a:xfrm>
            <a:off x="609138" y="4184534"/>
            <a:ext cx="10206182" cy="19773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lnSpc>
                <a:spcPct val="150000"/>
              </a:lnSpc>
              <a:buSzPct val="100000"/>
              <a:buFont typeface="Arial"/>
              <a:buChar char="•"/>
              <a:defRPr sz="2400">
                <a:latin typeface="Georgia"/>
                <a:ea typeface="Georgia"/>
                <a:cs typeface="Georgia"/>
                <a:sym typeface="Georgia"/>
              </a:defRPr>
            </a:pPr>
            <a:r>
              <a:t>Junta del día – 9/21/2022</a:t>
            </a:r>
          </a:p>
          <a:p>
            <a:pPr marL="285750" indent="-285750">
              <a:lnSpc>
                <a:spcPct val="150000"/>
              </a:lnSpc>
              <a:buSzPct val="100000"/>
              <a:buFont typeface="Arial"/>
              <a:buChar char="•"/>
              <a:defRPr sz="2400">
                <a:latin typeface="Georgia"/>
                <a:ea typeface="Georgia"/>
                <a:cs typeface="Georgia"/>
                <a:sym typeface="Georgia"/>
              </a:defRPr>
            </a:pPr>
            <a:r>
              <a:t>Informe de préstamos morosos y pérdidas en nuestros préstamos al 9/30/2022 </a:t>
            </a:r>
          </a:p>
          <a:p>
            <a:pPr marL="285750" indent="-285750">
              <a:lnSpc>
                <a:spcPct val="150000"/>
              </a:lnSpc>
              <a:buSzPct val="100000"/>
              <a:buFont typeface="Arial"/>
              <a:buChar char="•"/>
              <a:defRPr sz="2400">
                <a:latin typeface="Georgia"/>
                <a:ea typeface="Georgia"/>
                <a:cs typeface="Georgia"/>
                <a:sym typeface="Georgia"/>
              </a:defRPr>
            </a:pPr>
            <a:r>
              <a:t>Reportes Financieros al 9/30/2022</a:t>
            </a:r>
          </a:p>
        </p:txBody>
      </p:sp>
      <p:sp>
        <p:nvSpPr>
          <p:cNvPr id="107" name="Rectangle 11"/>
          <p:cNvSpPr txBox="1"/>
          <p:nvPr/>
        </p:nvSpPr>
        <p:spPr>
          <a:xfrm>
            <a:off x="609138" y="1531054"/>
            <a:ext cx="10206182"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lnSpc>
                <a:spcPct val="150000"/>
              </a:lnSpc>
              <a:buSzPct val="100000"/>
              <a:buFont typeface="Arial"/>
              <a:buChar char="•"/>
              <a:defRPr sz="2400">
                <a:latin typeface="Georgia"/>
                <a:ea typeface="Georgia"/>
                <a:cs typeface="Georgia"/>
                <a:sym typeface="Georgia"/>
              </a:defRPr>
            </a:pPr>
            <a:r>
              <a:t>Minutes – 9/21/2022</a:t>
            </a:r>
          </a:p>
          <a:p>
            <a:pPr marL="285750" indent="-285750">
              <a:lnSpc>
                <a:spcPct val="150000"/>
              </a:lnSpc>
              <a:buSzPct val="100000"/>
              <a:buFont typeface="Arial"/>
              <a:buChar char="•"/>
              <a:defRPr sz="2400">
                <a:latin typeface="Georgia"/>
                <a:ea typeface="Georgia"/>
                <a:cs typeface="Georgia"/>
                <a:sym typeface="Georgia"/>
              </a:defRPr>
            </a:pPr>
            <a:r>
              <a:t>Loan Delinquency &amp; Allowance for Loan Losses for 9/30/2022 </a:t>
            </a:r>
          </a:p>
          <a:p>
            <a:pPr marL="285750" indent="-285750">
              <a:lnSpc>
                <a:spcPct val="150000"/>
              </a:lnSpc>
              <a:buSzPct val="100000"/>
              <a:buFont typeface="Arial"/>
              <a:buChar char="•"/>
              <a:defRPr sz="2400">
                <a:latin typeface="Georgia"/>
                <a:ea typeface="Georgia"/>
                <a:cs typeface="Georgia"/>
                <a:sym typeface="Georgia"/>
              </a:defRPr>
            </a:pPr>
            <a:r>
              <a:t>Financial Statements for 9/30/2022</a:t>
            </a:r>
          </a:p>
        </p:txBody>
      </p:sp>
      <p:pic>
        <p:nvPicPr>
          <p:cNvPr id="108" name="Picture 5" descr="Picture 5"/>
          <p:cNvPicPr>
            <a:picLocks noChangeAspect="1"/>
          </p:cNvPicPr>
          <p:nvPr/>
        </p:nvPicPr>
        <p:blipFill>
          <a:blip r:embed="rId2">
            <a:extLst/>
          </a:blip>
          <a:stretch>
            <a:fillRect/>
          </a:stretch>
        </p:blipFill>
        <p:spPr>
          <a:xfrm>
            <a:off x="8907936" y="228085"/>
            <a:ext cx="2683436" cy="1067375"/>
          </a:xfrm>
          <a:prstGeom prst="rect">
            <a:avLst/>
          </a:prstGeom>
          <a:ln w="12700">
            <a:miter lim="400000"/>
          </a:ln>
        </p:spPr>
      </p:pic>
      <p:pic>
        <p:nvPicPr>
          <p:cNvPr id="109" name="BCoop_Pattern.pdf" descr="BCoop_Pattern.pdf"/>
          <p:cNvPicPr>
            <a:picLocks noChangeAspect="1"/>
          </p:cNvPicPr>
          <p:nvPr/>
        </p:nvPicPr>
        <p:blipFill>
          <a:blip r:embed="rId3">
            <a:alphaModFix amt="9024"/>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itle 1"/>
          <p:cNvSpPr txBox="1"/>
          <p:nvPr>
            <p:ph type="title"/>
          </p:nvPr>
        </p:nvSpPr>
        <p:spPr>
          <a:xfrm>
            <a:off x="542367" y="1148739"/>
            <a:ext cx="4170058" cy="818698"/>
          </a:xfrm>
          <a:prstGeom prst="rect">
            <a:avLst/>
          </a:prstGeom>
        </p:spPr>
        <p:txBody>
          <a:bodyPr/>
          <a:lstStyle/>
          <a:p>
            <a:pPr>
              <a:defRPr sz="3400">
                <a:solidFill>
                  <a:srgbClr val="00B700"/>
                </a:solidFill>
                <a:latin typeface="Georgia"/>
                <a:ea typeface="Georgia"/>
                <a:cs typeface="Georgia"/>
                <a:sym typeface="Georgia"/>
              </a:defRPr>
            </a:pPr>
            <a:r>
              <a:t>Recent</a:t>
            </a:r>
            <a:r>
              <a:rPr>
                <a:solidFill>
                  <a:srgbClr val="000000"/>
                </a:solidFill>
              </a:rPr>
              <a:t> </a:t>
            </a:r>
            <a:r>
              <a:t>Highlights</a:t>
            </a:r>
          </a:p>
        </p:txBody>
      </p:sp>
      <p:sp>
        <p:nvSpPr>
          <p:cNvPr id="112" name="Content Placeholder 2"/>
          <p:cNvSpPr txBox="1"/>
          <p:nvPr>
            <p:ph type="body" sz="half" idx="1"/>
          </p:nvPr>
        </p:nvSpPr>
        <p:spPr>
          <a:xfrm>
            <a:off x="467829" y="2053798"/>
            <a:ext cx="5214375" cy="5352975"/>
          </a:xfrm>
          <a:prstGeom prst="rect">
            <a:avLst/>
          </a:prstGeom>
        </p:spPr>
        <p:txBody>
          <a:bodyPr/>
          <a:lstStyle/>
          <a:p>
            <a:pPr>
              <a:lnSpc>
                <a:spcPct val="108000"/>
              </a:lnSpc>
              <a:spcBef>
                <a:spcPts val="600"/>
              </a:spcBef>
              <a:defRPr sz="1500">
                <a:latin typeface="Georgia"/>
                <a:ea typeface="Georgia"/>
                <a:cs typeface="Georgia"/>
                <a:sym typeface="Georgia"/>
              </a:defRPr>
            </a:pPr>
            <a:r>
              <a:t>BCoop originated $14 million in new loans and opened 650 new accounts so far this year.</a:t>
            </a:r>
          </a:p>
          <a:p>
            <a:pPr>
              <a:lnSpc>
                <a:spcPct val="108000"/>
              </a:lnSpc>
              <a:spcBef>
                <a:spcPts val="0"/>
              </a:spcBef>
              <a:defRPr sz="1500">
                <a:latin typeface="Georgia"/>
                <a:ea typeface="Georgia"/>
                <a:cs typeface="Georgia"/>
                <a:sym typeface="Georgia"/>
              </a:defRPr>
            </a:pPr>
            <a:r>
              <a:t>We are opening a new branch location this winter!</a:t>
            </a:r>
          </a:p>
          <a:p>
            <a:pPr lvl="1" marL="685800" indent="-228600">
              <a:lnSpc>
                <a:spcPct val="108000"/>
              </a:lnSpc>
              <a:spcBef>
                <a:spcPts val="0"/>
              </a:spcBef>
              <a:defRPr sz="1500">
                <a:latin typeface="Georgia"/>
                <a:ea typeface="Georgia"/>
                <a:cs typeface="Georgia"/>
                <a:sym typeface="Georgia"/>
              </a:defRPr>
            </a:pPr>
            <a:r>
              <a:t>In partnership with Cypress Hills LDC, BK Coop will open a new location on Atlantic and Chestnut Avs.</a:t>
            </a:r>
          </a:p>
          <a:p>
            <a:pPr lvl="1" marL="685800" indent="-228600">
              <a:lnSpc>
                <a:spcPct val="108000"/>
              </a:lnSpc>
              <a:spcBef>
                <a:spcPts val="0"/>
              </a:spcBef>
              <a:defRPr sz="1500">
                <a:latin typeface="Georgia"/>
                <a:ea typeface="Georgia"/>
                <a:cs typeface="Georgia"/>
                <a:sym typeface="Georgia"/>
              </a:defRPr>
            </a:pPr>
            <a:r>
              <a:t>The Myrtle branch is still scheduled for closing though we don’t know when yet. </a:t>
            </a:r>
          </a:p>
          <a:p>
            <a:pPr>
              <a:lnSpc>
                <a:spcPct val="108000"/>
              </a:lnSpc>
              <a:spcBef>
                <a:spcPts val="0"/>
              </a:spcBef>
              <a:defRPr sz="1500">
                <a:latin typeface="Georgia"/>
                <a:ea typeface="Georgia"/>
                <a:cs typeface="Georgia"/>
                <a:sym typeface="Georgia"/>
              </a:defRPr>
            </a:pPr>
            <a:r>
              <a:t>We will roll out a significant upgrade to our online and mobile technology in January – watch for information about ensuring a smooth transition for your home banking in December.</a:t>
            </a:r>
          </a:p>
          <a:p>
            <a:pPr>
              <a:lnSpc>
                <a:spcPct val="108000"/>
              </a:lnSpc>
              <a:spcBef>
                <a:spcPts val="0"/>
              </a:spcBef>
              <a:defRPr sz="1500">
                <a:latin typeface="Georgia"/>
                <a:ea typeface="Georgia"/>
                <a:cs typeface="Georgia"/>
                <a:sym typeface="Georgia"/>
              </a:defRPr>
            </a:pPr>
            <a:r>
              <a:t>Town Halls are starting again!  The first one will be held Oct 27 in English, with the Spanish session scheduled for November 10.</a:t>
            </a:r>
          </a:p>
          <a:p>
            <a:pPr>
              <a:lnSpc>
                <a:spcPct val="108000"/>
              </a:lnSpc>
              <a:spcBef>
                <a:spcPts val="0"/>
              </a:spcBef>
              <a:defRPr sz="1500">
                <a:latin typeface="Georgia"/>
                <a:ea typeface="Georgia"/>
                <a:cs typeface="Georgia"/>
                <a:sym typeface="Georgia"/>
              </a:defRPr>
            </a:pPr>
            <a:r>
              <a:t>We refreshed our logo!</a:t>
            </a:r>
          </a:p>
        </p:txBody>
      </p:sp>
      <p:sp>
        <p:nvSpPr>
          <p:cNvPr id="113" name="Rectangle 3"/>
          <p:cNvSpPr txBox="1"/>
          <p:nvPr/>
        </p:nvSpPr>
        <p:spPr>
          <a:xfrm>
            <a:off x="5781793" y="2011215"/>
            <a:ext cx="6201459" cy="397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buSzPct val="100000"/>
              <a:buFont typeface="Arial"/>
              <a:buChar char="•"/>
              <a:defRPr sz="1500">
                <a:latin typeface="Georgia"/>
                <a:ea typeface="Georgia"/>
                <a:cs typeface="Georgia"/>
                <a:sym typeface="Georgia"/>
              </a:defRPr>
            </a:pPr>
            <a:r>
              <a:t>¡Abriremos una nueva sucursal en una ubicación diferente, este invierno! </a:t>
            </a:r>
          </a:p>
          <a:p>
            <a:pPr marL="171450" indent="-171450">
              <a:buSzPct val="100000"/>
              <a:buFont typeface="Arial"/>
              <a:buChar char="•"/>
              <a:defRPr sz="1500">
                <a:latin typeface="Georgia"/>
                <a:ea typeface="Georgia"/>
                <a:cs typeface="Georgia"/>
                <a:sym typeface="Georgia"/>
              </a:defRPr>
            </a:pPr>
            <a:r>
              <a:t>En alianza con la organización Cypress Hills LDC, la Cooperativa abrirá la sucursal localizada en la Ave Atlantic y calle Chestnut. </a:t>
            </a:r>
          </a:p>
          <a:p>
            <a:pPr lvl="1" marL="628650" indent="-171450">
              <a:buSzPct val="100000"/>
              <a:buFont typeface="Arial"/>
              <a:buChar char="•"/>
              <a:defRPr sz="1500">
                <a:latin typeface="Georgia"/>
                <a:ea typeface="Georgia"/>
                <a:cs typeface="Georgia"/>
                <a:sym typeface="Georgia"/>
              </a:defRPr>
            </a:pPr>
            <a:r>
              <a:t>La sucursal localizada en 1474 Myrtle cerrará, pero aún no tenemos una fecha en específico de cuando sucederá. Mantendremos informados a los socios antes de que esto ocurra. No tiene de que preocuparse. </a:t>
            </a:r>
          </a:p>
          <a:p>
            <a:pPr marL="171450" indent="-171450">
              <a:buSzPct val="100000"/>
              <a:buFont typeface="Arial"/>
              <a:buChar char="•"/>
              <a:defRPr sz="1500">
                <a:latin typeface="Georgia"/>
                <a:ea typeface="Georgia"/>
                <a:cs typeface="Georgia"/>
                <a:sym typeface="Georgia"/>
              </a:defRPr>
            </a:pPr>
            <a:r>
              <a:t>Haremos una importante actualización a la tecnología móvil y a nuestro sitio web en Enero del 2023, por favor le pedimos que este al pendiente de toda la información que estaremos compartiendo este Diciembre para garantizar la transición sin ningún problema de la banca electrónica.  </a:t>
            </a:r>
          </a:p>
          <a:p>
            <a:pPr marL="171450" indent="-171450">
              <a:buSzPct val="100000"/>
              <a:buFont typeface="Arial"/>
              <a:buChar char="•"/>
              <a:defRPr sz="1500">
                <a:latin typeface="Georgia"/>
                <a:ea typeface="Georgia"/>
                <a:cs typeface="Georgia"/>
                <a:sym typeface="Georgia"/>
              </a:defRPr>
            </a:pPr>
            <a:r>
              <a:t>¡Las Asambleas con socios van a iniciar de nuevo! La primera será el 27 de Octubre en Ingles y la segunda sesión en Español esta agendada para el 10 de Noviembre.  </a:t>
            </a:r>
          </a:p>
          <a:p>
            <a:pPr marL="171450" indent="-171450">
              <a:buSzPct val="100000"/>
              <a:buFont typeface="Arial"/>
              <a:buChar char="•"/>
              <a:defRPr sz="1500">
                <a:latin typeface="Georgia"/>
                <a:ea typeface="Georgia"/>
                <a:cs typeface="Georgia"/>
                <a:sym typeface="Georgia"/>
              </a:defRPr>
            </a:pPr>
            <a:r>
              <a:t>¡Estamos muy contentos de compartirle que hemos renovado nuestro logo! </a:t>
            </a:r>
          </a:p>
        </p:txBody>
      </p:sp>
      <p:sp>
        <p:nvSpPr>
          <p:cNvPr id="114" name="Title 1"/>
          <p:cNvSpPr txBox="1"/>
          <p:nvPr/>
        </p:nvSpPr>
        <p:spPr>
          <a:xfrm>
            <a:off x="5945413" y="1245007"/>
            <a:ext cx="5704220" cy="6261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81000"/>
              </a:lnSpc>
              <a:defRPr sz="3400">
                <a:solidFill>
                  <a:srgbClr val="00B700"/>
                </a:solidFill>
                <a:latin typeface="Georgia"/>
                <a:ea typeface="Georgia"/>
                <a:cs typeface="Georgia"/>
                <a:sym typeface="Georgia"/>
              </a:defRPr>
            </a:lvl1pPr>
          </a:lstStyle>
          <a:p>
            <a:pPr/>
            <a:r>
              <a:t>Acontecimientos Recientes</a:t>
            </a:r>
          </a:p>
        </p:txBody>
      </p:sp>
      <p:pic>
        <p:nvPicPr>
          <p:cNvPr id="115" name="Picture 5" descr="Picture 5"/>
          <p:cNvPicPr>
            <a:picLocks noChangeAspect="1"/>
          </p:cNvPicPr>
          <p:nvPr/>
        </p:nvPicPr>
        <p:blipFill>
          <a:blip r:embed="rId2">
            <a:extLst/>
          </a:blip>
          <a:stretch>
            <a:fillRect/>
          </a:stretch>
        </p:blipFill>
        <p:spPr>
          <a:xfrm>
            <a:off x="9837925" y="286262"/>
            <a:ext cx="2058247" cy="818698"/>
          </a:xfrm>
          <a:prstGeom prst="rect">
            <a:avLst/>
          </a:prstGeom>
          <a:ln w="12700">
            <a:miter lim="400000"/>
          </a:ln>
        </p:spPr>
      </p:pic>
      <p:pic>
        <p:nvPicPr>
          <p:cNvPr id="116" name="BCoop_Pattern.pdf" descr="BCoop_Pattern.pdf"/>
          <p:cNvPicPr>
            <a:picLocks noChangeAspect="1"/>
          </p:cNvPicPr>
          <p:nvPr/>
        </p:nvPicPr>
        <p:blipFill>
          <a:blip r:embed="rId3">
            <a:alphaModFix amt="9024"/>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300341" y="445736"/>
            <a:ext cx="7355328" cy="1365668"/>
          </a:xfrm>
          <a:prstGeom prst="rect">
            <a:avLst/>
          </a:prstGeom>
        </p:spPr>
        <p:txBody>
          <a:bodyPr/>
          <a:lstStyle/>
          <a:p>
            <a:pPr defTabSz="749808">
              <a:defRPr sz="3607">
                <a:solidFill>
                  <a:srgbClr val="00B700"/>
                </a:solidFill>
              </a:defRPr>
            </a:pPr>
            <a:r>
              <a:t>Branch Hours </a:t>
            </a:r>
            <a:r>
              <a:rPr i="1">
                <a:latin typeface="+mn-lt"/>
                <a:ea typeface="+mn-ea"/>
                <a:cs typeface="+mn-cs"/>
                <a:sym typeface="Helvetica"/>
              </a:rPr>
              <a:t>anticipated</a:t>
            </a:r>
            <a:r>
              <a:t> /</a:t>
            </a:r>
            <a:br/>
            <a:r>
              <a:t>Horas de Atención al Público </a:t>
            </a:r>
            <a:r>
              <a:rPr i="1">
                <a:latin typeface="+mn-lt"/>
                <a:ea typeface="+mn-ea"/>
                <a:cs typeface="+mn-cs"/>
                <a:sym typeface="Helvetica"/>
              </a:rPr>
              <a:t>esperado</a:t>
            </a:r>
            <a:r>
              <a:t>:</a:t>
            </a:r>
          </a:p>
        </p:txBody>
      </p:sp>
      <p:sp>
        <p:nvSpPr>
          <p:cNvPr id="119" name="Content Placeholder 2"/>
          <p:cNvSpPr txBox="1"/>
          <p:nvPr>
            <p:ph type="body" sz="half" idx="1"/>
          </p:nvPr>
        </p:nvSpPr>
        <p:spPr>
          <a:xfrm>
            <a:off x="679458" y="2238198"/>
            <a:ext cx="10833084" cy="3049701"/>
          </a:xfrm>
          <a:prstGeom prst="rect">
            <a:avLst/>
          </a:prstGeom>
        </p:spPr>
        <p:txBody>
          <a:bodyPr numCol="3" spcCol="19050"/>
          <a:lstStyle/>
          <a:p>
            <a:pPr marL="0" indent="0">
              <a:lnSpc>
                <a:spcPct val="150000"/>
              </a:lnSpc>
              <a:buSzTx/>
              <a:buNone/>
              <a:defRPr b="1" sz="1600" u="sng">
                <a:latin typeface="Georgia"/>
                <a:ea typeface="Georgia"/>
                <a:cs typeface="Georgia"/>
                <a:sym typeface="Georgia"/>
              </a:defRPr>
            </a:pPr>
            <a:r>
              <a:t>834 Dekalb Avenue</a:t>
            </a:r>
            <a:br/>
            <a:r>
              <a:rPr b="0" u="none"/>
              <a:t>Mon/ Lunes: 9am-6pm</a:t>
            </a:r>
            <a:br>
              <a:rPr b="0" u="none"/>
            </a:br>
            <a:r>
              <a:rPr b="0" u="none"/>
              <a:t>Tues/ Martes: 9am-2pm</a:t>
            </a:r>
            <a:br>
              <a:rPr b="0" u="none"/>
            </a:br>
            <a:r>
              <a:rPr b="0" u="none"/>
              <a:t>Weds/ Miercoles: closed / cerrado</a:t>
            </a:r>
            <a:br>
              <a:rPr b="0" u="none"/>
            </a:br>
            <a:r>
              <a:rPr b="0" u="none"/>
              <a:t>Thurs/ Jueves: 9am-2pm</a:t>
            </a:r>
            <a:br>
              <a:rPr b="0" u="none"/>
            </a:br>
            <a:r>
              <a:rPr b="0" u="none"/>
              <a:t>Fri/ Viernes: 9am-5pm</a:t>
            </a:r>
            <a:br>
              <a:rPr b="0" u="none"/>
            </a:br>
            <a:r>
              <a:rPr b="0" u="none"/>
              <a:t>Sat/ Sábado: 9am-2pm</a:t>
            </a:r>
            <a:br>
              <a:rPr b="0" u="none"/>
            </a:br>
            <a:endParaRPr sz="1100"/>
          </a:p>
          <a:p>
            <a:pPr marL="0" indent="176212">
              <a:lnSpc>
                <a:spcPct val="150000"/>
              </a:lnSpc>
              <a:buSzTx/>
              <a:buNone/>
              <a:defRPr b="1" sz="1600" u="sng">
                <a:latin typeface="Georgia"/>
                <a:ea typeface="Georgia"/>
                <a:cs typeface="Georgia"/>
                <a:sym typeface="Georgia"/>
              </a:defRPr>
            </a:pPr>
            <a:r>
              <a:t>1474 Myrtle Avenue</a:t>
            </a:r>
            <a:br/>
            <a:r>
              <a:rPr b="0" u="none"/>
              <a:t>Mon/ Lunes: closed / cerrado</a:t>
            </a:r>
            <a:br>
              <a:rPr b="0" u="none"/>
            </a:br>
            <a:r>
              <a:rPr b="0" u="none"/>
              <a:t>Tues/ Martes: 9am-5pm</a:t>
            </a:r>
            <a:br>
              <a:rPr b="0" u="none"/>
            </a:br>
            <a:r>
              <a:rPr b="0" u="none"/>
              <a:t>Weds/ Miercoles: closed / cerrado</a:t>
            </a:r>
            <a:br>
              <a:rPr b="0" u="none"/>
            </a:br>
            <a:r>
              <a:rPr b="0" u="none"/>
              <a:t>Thurs/ Jueves: closed / cerrado</a:t>
            </a:r>
            <a:br>
              <a:rPr b="0" u="none"/>
            </a:br>
            <a:r>
              <a:rPr b="0" u="none"/>
              <a:t>Fri/ Viernes: 2pm-6pm</a:t>
            </a:r>
            <a:br>
              <a:rPr b="0" u="none"/>
            </a:br>
            <a:r>
              <a:rPr b="0" u="none"/>
              <a:t>Sat/ Sábado : 9am-2pm</a:t>
            </a:r>
            <a:endParaRPr b="0" u="none"/>
          </a:p>
          <a:p>
            <a:pPr marL="0" indent="176212">
              <a:lnSpc>
                <a:spcPct val="150000"/>
              </a:lnSpc>
              <a:buSzTx/>
              <a:buNone/>
              <a:defRPr b="1" sz="1600" u="sng">
                <a:latin typeface="Georgia"/>
                <a:ea typeface="Georgia"/>
                <a:cs typeface="Georgia"/>
                <a:sym typeface="Georgia"/>
              </a:defRPr>
            </a:pPr>
            <a:endParaRPr b="0" u="none"/>
          </a:p>
          <a:p>
            <a:pPr marL="0" indent="176212">
              <a:lnSpc>
                <a:spcPct val="150000"/>
              </a:lnSpc>
              <a:buSzTx/>
              <a:buNone/>
              <a:defRPr b="1" sz="1600" u="sng">
                <a:latin typeface="Georgia"/>
                <a:ea typeface="Georgia"/>
                <a:cs typeface="Georgia"/>
                <a:sym typeface="Georgia"/>
              </a:defRPr>
            </a:pPr>
            <a:r>
              <a:t>282 Chestnut Avenue</a:t>
            </a:r>
          </a:p>
          <a:p>
            <a:pPr marL="0" indent="176212">
              <a:lnSpc>
                <a:spcPct val="100000"/>
              </a:lnSpc>
              <a:buSzTx/>
              <a:buNone/>
              <a:defRPr sz="1600">
                <a:latin typeface="Georgia"/>
                <a:ea typeface="Georgia"/>
                <a:cs typeface="Georgia"/>
                <a:sym typeface="Georgia"/>
              </a:defRPr>
            </a:pPr>
            <a:r>
              <a:t>Mon/ Lunes: closed / cerrado</a:t>
            </a:r>
          </a:p>
          <a:p>
            <a:pPr marL="0" indent="176212">
              <a:lnSpc>
                <a:spcPct val="100000"/>
              </a:lnSpc>
              <a:buSzTx/>
              <a:buNone/>
              <a:defRPr sz="1600">
                <a:latin typeface="Georgia"/>
                <a:ea typeface="Georgia"/>
                <a:cs typeface="Georgia"/>
                <a:sym typeface="Georgia"/>
              </a:defRPr>
            </a:pPr>
            <a:r>
              <a:t>Tues/ Martes: closed / cerrado</a:t>
            </a:r>
          </a:p>
          <a:p>
            <a:pPr marL="0" indent="176212">
              <a:lnSpc>
                <a:spcPct val="100000"/>
              </a:lnSpc>
              <a:buSzTx/>
              <a:buNone/>
              <a:defRPr sz="1600">
                <a:latin typeface="Georgia"/>
                <a:ea typeface="Georgia"/>
                <a:cs typeface="Georgia"/>
                <a:sym typeface="Georgia"/>
              </a:defRPr>
            </a:pPr>
            <a:r>
              <a:t>Weds/ Miercoles: 9am-2pm</a:t>
            </a:r>
          </a:p>
          <a:p>
            <a:pPr marL="0" indent="176212">
              <a:lnSpc>
                <a:spcPct val="100000"/>
              </a:lnSpc>
              <a:buSzTx/>
              <a:buNone/>
              <a:defRPr sz="1600">
                <a:latin typeface="Georgia"/>
                <a:ea typeface="Georgia"/>
                <a:cs typeface="Georgia"/>
                <a:sym typeface="Georgia"/>
              </a:defRPr>
            </a:pPr>
            <a:r>
              <a:t>Thurs/ Jueves: 9am-2pm</a:t>
            </a:r>
          </a:p>
          <a:p>
            <a:pPr marL="0" indent="176212">
              <a:lnSpc>
                <a:spcPct val="100000"/>
              </a:lnSpc>
              <a:buSzTx/>
              <a:buNone/>
              <a:defRPr sz="1600">
                <a:latin typeface="Georgia"/>
                <a:ea typeface="Georgia"/>
                <a:cs typeface="Georgia"/>
                <a:sym typeface="Georgia"/>
              </a:defRPr>
            </a:pPr>
            <a:r>
              <a:t>Fri/ Viernes: 9am-1pm</a:t>
            </a:r>
          </a:p>
          <a:p>
            <a:pPr marL="0" indent="176212">
              <a:lnSpc>
                <a:spcPct val="100000"/>
              </a:lnSpc>
              <a:buSzTx/>
              <a:buNone/>
              <a:defRPr sz="1600">
                <a:latin typeface="Georgia"/>
                <a:ea typeface="Georgia"/>
                <a:cs typeface="Georgia"/>
                <a:sym typeface="Georgia"/>
              </a:defRPr>
            </a:pPr>
            <a:r>
              <a:t>Sat/ Sábado: 9am-2pm</a:t>
            </a:r>
          </a:p>
        </p:txBody>
      </p:sp>
      <p:sp>
        <p:nvSpPr>
          <p:cNvPr id="120" name="Content Placeholder 2"/>
          <p:cNvSpPr txBox="1"/>
          <p:nvPr/>
        </p:nvSpPr>
        <p:spPr>
          <a:xfrm>
            <a:off x="904752" y="5380330"/>
            <a:ext cx="10382496" cy="106737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ctr" defTabSz="676655">
              <a:spcBef>
                <a:spcPts val="700"/>
              </a:spcBef>
              <a:defRPr i="1" sz="1776">
                <a:latin typeface="Georgia"/>
                <a:ea typeface="Georgia"/>
                <a:cs typeface="Georgia"/>
                <a:sym typeface="Georgia"/>
              </a:defRPr>
            </a:pPr>
            <a:r>
              <a:t>We will shift to this schedule once Chestnut opens this winter.</a:t>
            </a:r>
            <a:endParaRPr sz="2072"/>
          </a:p>
          <a:p>
            <a:pPr algn="ctr" defTabSz="676655">
              <a:spcBef>
                <a:spcPts val="700"/>
              </a:spcBef>
              <a:defRPr i="1" sz="1776">
                <a:latin typeface="Georgia"/>
                <a:ea typeface="Georgia"/>
                <a:cs typeface="Georgia"/>
                <a:sym typeface="Georgia"/>
              </a:defRPr>
            </a:pPr>
            <a:r>
              <a:t>Look out for notices announcing </a:t>
            </a:r>
          </a:p>
          <a:p>
            <a:pPr algn="ctr" defTabSz="676655">
              <a:spcBef>
                <a:spcPts val="700"/>
              </a:spcBef>
              <a:defRPr i="1" sz="1776">
                <a:latin typeface="Georgia"/>
                <a:ea typeface="Georgia"/>
                <a:cs typeface="Georgia"/>
                <a:sym typeface="Georgia"/>
              </a:defRPr>
            </a:pPr>
            <a:r>
              <a:t>the Grand Opening celebrations for the Chestnut branch!</a:t>
            </a:r>
          </a:p>
        </p:txBody>
      </p:sp>
      <p:pic>
        <p:nvPicPr>
          <p:cNvPr id="121" name="Picture 5" descr="Picture 5"/>
          <p:cNvPicPr>
            <a:picLocks noChangeAspect="1"/>
          </p:cNvPicPr>
          <p:nvPr/>
        </p:nvPicPr>
        <p:blipFill>
          <a:blip r:embed="rId2">
            <a:extLst/>
          </a:blip>
          <a:stretch>
            <a:fillRect/>
          </a:stretch>
        </p:blipFill>
        <p:spPr>
          <a:xfrm>
            <a:off x="8907936" y="228085"/>
            <a:ext cx="2683436" cy="1067375"/>
          </a:xfrm>
          <a:prstGeom prst="rect">
            <a:avLst/>
          </a:prstGeom>
          <a:ln w="12700">
            <a:miter lim="400000"/>
          </a:ln>
        </p:spPr>
      </p:pic>
      <p:pic>
        <p:nvPicPr>
          <p:cNvPr id="122" name="BCoop_Pattern.pdf" descr="BCoop_Pattern.pdf"/>
          <p:cNvPicPr>
            <a:picLocks noChangeAspect="1"/>
          </p:cNvPicPr>
          <p:nvPr/>
        </p:nvPicPr>
        <p:blipFill>
          <a:blip r:embed="rId3">
            <a:alphaModFix amt="6845"/>
            <a:extLst/>
          </a:blip>
          <a:srcRect l="4974" t="0" r="0" b="0"/>
          <a:stretch>
            <a:fillRect/>
          </a:stretch>
        </p:blipFill>
        <p:spPr>
          <a:xfrm>
            <a:off x="-2473881" y="409743"/>
            <a:ext cx="5094805" cy="623731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Picture 2" descr="Picture 2"/>
          <p:cNvPicPr>
            <a:picLocks noChangeAspect="1"/>
          </p:cNvPicPr>
          <p:nvPr/>
        </p:nvPicPr>
        <p:blipFill>
          <a:blip r:embed="rId2">
            <a:extLst/>
          </a:blip>
          <a:srcRect l="0" t="0" r="0" b="0"/>
          <a:stretch>
            <a:fillRect/>
          </a:stretch>
        </p:blipFill>
        <p:spPr>
          <a:xfrm>
            <a:off x="1801547" y="102816"/>
            <a:ext cx="10580723" cy="6955082"/>
          </a:xfrm>
          <a:prstGeom prst="rect">
            <a:avLst/>
          </a:prstGeom>
          <a:ln w="12700">
            <a:miter lim="400000"/>
          </a:ln>
        </p:spPr>
      </p:pic>
      <p:sp>
        <p:nvSpPr>
          <p:cNvPr id="125" name="Rectangle"/>
          <p:cNvSpPr/>
          <p:nvPr/>
        </p:nvSpPr>
        <p:spPr>
          <a:xfrm>
            <a:off x="8773462" y="77135"/>
            <a:ext cx="3334793" cy="1270001"/>
          </a:xfrm>
          <a:prstGeom prst="rect">
            <a:avLst/>
          </a:prstGeom>
          <a:solidFill>
            <a:srgbClr val="FFFFFF"/>
          </a:solidFill>
          <a:ln w="12700">
            <a:miter lim="400000"/>
          </a:ln>
        </p:spPr>
        <p:txBody>
          <a:bodyPr lIns="45719" rIns="45719" anchor="ctr"/>
          <a:lstStyle/>
          <a:p>
            <a:pPr/>
          </a:p>
        </p:txBody>
      </p:sp>
      <p:pic>
        <p:nvPicPr>
          <p:cNvPr id="126" name="Picture 5" descr="Picture 5"/>
          <p:cNvPicPr>
            <a:picLocks noChangeAspect="1"/>
          </p:cNvPicPr>
          <p:nvPr/>
        </p:nvPicPr>
        <p:blipFill>
          <a:blip r:embed="rId3">
            <a:extLst/>
          </a:blip>
          <a:stretch>
            <a:fillRect/>
          </a:stretch>
        </p:blipFill>
        <p:spPr>
          <a:xfrm>
            <a:off x="9259253" y="358202"/>
            <a:ext cx="2683436" cy="1067376"/>
          </a:xfrm>
          <a:prstGeom prst="rect">
            <a:avLst/>
          </a:prstGeom>
          <a:ln w="12700">
            <a:miter lim="400000"/>
          </a:ln>
        </p:spPr>
      </p:pic>
      <p:pic>
        <p:nvPicPr>
          <p:cNvPr id="127" name="BCoop_Pattern.pdf" descr="BCoop_Pattern.pdf"/>
          <p:cNvPicPr>
            <a:picLocks noChangeAspect="1"/>
          </p:cNvPicPr>
          <p:nvPr/>
        </p:nvPicPr>
        <p:blipFill>
          <a:blip r:embed="rId4">
            <a:alphaModFix amt="23712"/>
            <a:extLst/>
          </a:blip>
          <a:srcRect l="15409" t="0" r="0" b="15020"/>
          <a:stretch>
            <a:fillRect/>
          </a:stretch>
        </p:blipFill>
        <p:spPr>
          <a:xfrm>
            <a:off x="-2473881" y="1346588"/>
            <a:ext cx="4535300" cy="530046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29" name="Content Placeholder 3"/>
          <p:cNvGraphicFramePr/>
          <p:nvPr/>
        </p:nvGraphicFramePr>
        <p:xfrm>
          <a:off x="661977" y="1232861"/>
          <a:ext cx="5306587" cy="53858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08836"/>
                <a:gridCol w="1485050"/>
              </a:tblGrid>
              <a:tr h="622320">
                <a:tc>
                  <a:txBody>
                    <a:bodyPr/>
                    <a:lstStyle/>
                    <a:p>
                      <a:pPr lvl="1" indent="0" algn="l">
                        <a:defRPr b="1">
                          <a:solidFill>
                            <a:srgbClr val="00B700"/>
                          </a:solidFill>
                          <a:latin typeface="Georgia"/>
                          <a:ea typeface="Georgia"/>
                          <a:cs typeface="Georgia"/>
                          <a:sym typeface="Georgia"/>
                        </a:defRPr>
                      </a:pPr>
                    </a:p>
                  </a:txBody>
                  <a:tcPr marL="66944" marR="66944" marT="66944" marB="66944" anchor="t" anchorCtr="0" horzOverflow="overflow">
                    <a:lnL w="12700">
                      <a:solidFill>
                        <a:srgbClr val="000000"/>
                      </a:solidFill>
                    </a:lnL>
                    <a:lnR w="12700">
                      <a:miter lim="400000"/>
                    </a:lnR>
                    <a:lnT w="12700">
                      <a:miter lim="400000"/>
                    </a:lnT>
                    <a:lnB w="12700">
                      <a:miter lim="400000"/>
                    </a:lnB>
                    <a:noFill/>
                  </a:tcPr>
                </a:tc>
                <a:tc>
                  <a:txBody>
                    <a:bodyPr/>
                    <a:lstStyle/>
                    <a:p>
                      <a:pPr>
                        <a:defRPr sz="1800"/>
                      </a:pPr>
                      <a:r>
                        <a:rPr b="1" sz="1200">
                          <a:solidFill>
                            <a:srgbClr val="404040"/>
                          </a:solidFill>
                          <a:latin typeface="Georgia"/>
                          <a:ea typeface="Georgia"/>
                          <a:cs typeface="Georgia"/>
                          <a:sym typeface="Georgia"/>
                        </a:rPr>
                        <a:t>Outstanding Balance</a:t>
                      </a:r>
                    </a:p>
                  </a:txBody>
                  <a:tcPr marL="66944" marR="66944" marT="66944" marB="66944" anchor="t" anchorCtr="0" horzOverflow="overflow">
                    <a:lnL w="12700">
                      <a:miter lim="400000"/>
                    </a:lnL>
                    <a:lnR w="12700">
                      <a:solidFill>
                        <a:srgbClr val="000000"/>
                      </a:solidFill>
                    </a:lnR>
                    <a:lnT w="12700">
                      <a:miter lim="400000"/>
                    </a:lnT>
                    <a:lnB w="12700">
                      <a:miter lim="400000"/>
                    </a:lnB>
                    <a:noFill/>
                  </a:tcPr>
                </a:tc>
              </a:tr>
              <a:tr h="400074">
                <a:tc>
                  <a:txBody>
                    <a:bodyPr/>
                    <a:lstStyle/>
                    <a:p>
                      <a:pPr lvl="1" indent="60325" algn="l">
                        <a:defRPr>
                          <a:solidFill>
                            <a:srgbClr val="404040"/>
                          </a:solidFill>
                          <a:latin typeface="Georgia"/>
                          <a:ea typeface="Georgia"/>
                          <a:cs typeface="Georgia"/>
                          <a:sym typeface="Georgia"/>
                        </a:defRPr>
                      </a:pPr>
                      <a:r>
                        <a:t>real estate loans, residential purpose</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$21,568,045</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400074">
                <a:tc>
                  <a:txBody>
                    <a:bodyPr/>
                    <a:lstStyle/>
                    <a:p>
                      <a:pPr lvl="1" indent="60325" algn="l">
                        <a:defRPr>
                          <a:solidFill>
                            <a:srgbClr val="404040"/>
                          </a:solidFill>
                          <a:latin typeface="Georgia"/>
                          <a:ea typeface="Georgia"/>
                          <a:cs typeface="Georgia"/>
                          <a:sym typeface="Georgia"/>
                        </a:defRPr>
                      </a:pPr>
                      <a:r>
                        <a:t>real estate loans, business purpose</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sz="1200">
                          <a:solidFill>
                            <a:srgbClr val="404040"/>
                          </a:solidFill>
                          <a:latin typeface="Georgia"/>
                          <a:ea typeface="Georgia"/>
                          <a:cs typeface="Georgia"/>
                          <a:sym typeface="Georgia"/>
                        </a:rPr>
                        <a:t>$2.978.046</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393643">
                <a:tc>
                  <a:txBody>
                    <a:bodyPr/>
                    <a:lstStyle/>
                    <a:p>
                      <a:pPr lvl="1" indent="60325" algn="l">
                        <a:defRPr>
                          <a:solidFill>
                            <a:srgbClr val="404040"/>
                          </a:solidFill>
                          <a:latin typeface="Georgia"/>
                          <a:ea typeface="Georgia"/>
                          <a:cs typeface="Georgia"/>
                          <a:sym typeface="Georgia"/>
                        </a:defRPr>
                      </a:pPr>
                      <a:r>
                        <a:t>business loans, less than $100,000</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$1,247,458</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93643">
                <a:tc>
                  <a:txBody>
                    <a:bodyPr/>
                    <a:lstStyle/>
                    <a:p>
                      <a:pPr lvl="1" indent="60325" algn="l">
                        <a:defRPr>
                          <a:solidFill>
                            <a:srgbClr val="404040"/>
                          </a:solidFill>
                          <a:latin typeface="Georgia"/>
                          <a:ea typeface="Georgia"/>
                          <a:cs typeface="Georgia"/>
                          <a:sym typeface="Georgia"/>
                        </a:defRPr>
                      </a:pPr>
                      <a:r>
                        <a:t>unsecured loans or credit cards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sz="1200">
                          <a:solidFill>
                            <a:srgbClr val="404040"/>
                          </a:solidFill>
                          <a:latin typeface="Georgia"/>
                          <a:ea typeface="Georgia"/>
                          <a:cs typeface="Georgia"/>
                          <a:sym typeface="Georgia"/>
                        </a:rPr>
                        <a:t>$1,646,846</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393643">
                <a:tc>
                  <a:txBody>
                    <a:bodyPr/>
                    <a:lstStyle/>
                    <a:p>
                      <a:pPr lvl="1" indent="60325" algn="l">
                        <a:defRPr>
                          <a:solidFill>
                            <a:srgbClr val="404040"/>
                          </a:solidFill>
                          <a:latin typeface="Georgia"/>
                          <a:ea typeface="Georgia"/>
                          <a:cs typeface="Georgia"/>
                          <a:sym typeface="Georgia"/>
                        </a:defRPr>
                      </a:pPr>
                      <a:r>
                        <a:t>loans for cooperative apartments</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$2,539,631</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93643">
                <a:tc>
                  <a:txBody>
                    <a:bodyPr/>
                    <a:lstStyle/>
                    <a:p>
                      <a:pPr lvl="1" indent="60325" algn="l">
                        <a:defRPr>
                          <a:solidFill>
                            <a:srgbClr val="404040"/>
                          </a:solidFill>
                          <a:latin typeface="Georgia"/>
                          <a:ea typeface="Georgia"/>
                          <a:cs typeface="Georgia"/>
                          <a:sym typeface="Georgia"/>
                        </a:defRPr>
                      </a:pPr>
                      <a:r>
                        <a:t>secured loans or credit cards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sz="1200">
                          <a:solidFill>
                            <a:srgbClr val="404040"/>
                          </a:solidFill>
                          <a:latin typeface="Georgia"/>
                          <a:ea typeface="Georgia"/>
                          <a:cs typeface="Georgia"/>
                          <a:sym typeface="Georgia"/>
                        </a:rPr>
                        <a:t>$546,730</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404289">
                <a:tc>
                  <a:txBody>
                    <a:bodyPr/>
                    <a:lstStyle/>
                    <a:p>
                      <a:pPr lvl="1" indent="60325" algn="l">
                        <a:defRPr>
                          <a:solidFill>
                            <a:srgbClr val="404040"/>
                          </a:solidFill>
                          <a:latin typeface="Georgia"/>
                          <a:ea typeface="Georgia"/>
                          <a:cs typeface="Georgia"/>
                          <a:sym typeface="Georgia"/>
                        </a:defRPr>
                      </a:pPr>
                      <a:r>
                        <a:t>Paycheck Protection Program loans</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$490,104</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93643">
                <a:tc>
                  <a:txBody>
                    <a:bodyPr/>
                    <a:lstStyle/>
                    <a:p>
                      <a:pPr algn="l">
                        <a:defRPr sz="1800"/>
                      </a:pPr>
                      <a:r>
                        <a:rPr b="1" sz="1200" u="sng">
                          <a:solidFill>
                            <a:srgbClr val="404040"/>
                          </a:solidFill>
                          <a:latin typeface="Georgia"/>
                          <a:ea typeface="Georgia"/>
                          <a:cs typeface="Georgia"/>
                          <a:sym typeface="Georgia"/>
                        </a:rPr>
                        <a:t>Total Loans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b="1" sz="1200" u="sng">
                          <a:solidFill>
                            <a:srgbClr val="404040"/>
                          </a:solidFill>
                          <a:latin typeface="Georgia"/>
                          <a:ea typeface="Georgia"/>
                          <a:cs typeface="Georgia"/>
                          <a:sym typeface="Georgia"/>
                        </a:rPr>
                        <a:t>$31,016,861</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393643">
                <a:tc>
                  <a:txBody>
                    <a:bodyPr/>
                    <a:lstStyle/>
                    <a:p>
                      <a:pPr algn="l">
                        <a:defRPr sz="1800"/>
                      </a:pPr>
                      <a:r>
                        <a:rPr sz="1200" u="sng">
                          <a:solidFill>
                            <a:srgbClr val="404040"/>
                          </a:solidFill>
                          <a:latin typeface="Georgia"/>
                          <a:ea typeface="Georgia"/>
                          <a:cs typeface="Georgia"/>
                          <a:sym typeface="Georgia"/>
                        </a:rPr>
                        <a:t>Reserves for Loan Losses</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u="sng">
                          <a:solidFill>
                            <a:srgbClr val="404040"/>
                          </a:solidFill>
                          <a:latin typeface="Georgia"/>
                          <a:ea typeface="Georgia"/>
                          <a:cs typeface="Georgia"/>
                          <a:sym typeface="Georgia"/>
                        </a:rPr>
                        <a:t>$296,680</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93643">
                <a:tc>
                  <a:txBody>
                    <a:bodyPr/>
                    <a:lstStyle/>
                    <a:p>
                      <a:pPr algn="l">
                        <a:defRPr sz="1800"/>
                      </a:pPr>
                      <a:r>
                        <a:rPr i="1" sz="1200">
                          <a:solidFill>
                            <a:srgbClr val="404040"/>
                          </a:solidFill>
                          <a:latin typeface="Georgia"/>
                          <a:ea typeface="Georgia"/>
                          <a:cs typeface="Georgia"/>
                          <a:sym typeface="Georgia"/>
                        </a:rPr>
                        <a:t>Reserves as % of total outstanding loans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i="1" sz="1200">
                          <a:solidFill>
                            <a:srgbClr val="404040"/>
                          </a:solidFill>
                          <a:latin typeface="Georgia"/>
                          <a:ea typeface="Georgia"/>
                          <a:cs typeface="Georgia"/>
                          <a:sym typeface="Georgia"/>
                        </a:rPr>
                        <a:t>0.96%</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395421">
                <a:tc>
                  <a:txBody>
                    <a:bodyPr/>
                    <a:lstStyle/>
                    <a:p>
                      <a:pPr algn="l">
                        <a:defRPr sz="1800"/>
                      </a:pPr>
                      <a:r>
                        <a:rPr i="1" sz="1200">
                          <a:solidFill>
                            <a:srgbClr val="404040"/>
                          </a:solidFill>
                          <a:latin typeface="Georgia"/>
                          <a:ea typeface="Georgia"/>
                          <a:cs typeface="Georgia"/>
                          <a:sym typeface="Georgia"/>
                        </a:rPr>
                        <a:t>delinquency rate on June 30 2022</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i="1" sz="1200">
                          <a:solidFill>
                            <a:srgbClr val="404040"/>
                          </a:solidFill>
                          <a:latin typeface="Georgia"/>
                          <a:ea typeface="Georgia"/>
                          <a:cs typeface="Georgia"/>
                          <a:sym typeface="Georgia"/>
                        </a:rPr>
                        <a:t>1.0%</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95421">
                <a:tc>
                  <a:txBody>
                    <a:bodyPr/>
                    <a:lstStyle/>
                    <a:p>
                      <a:pPr algn="l">
                        <a:defRPr sz="1800"/>
                      </a:pPr>
                      <a:r>
                        <a:rPr i="1" sz="1200">
                          <a:solidFill>
                            <a:srgbClr val="404040"/>
                          </a:solidFill>
                          <a:latin typeface="Georgia"/>
                          <a:ea typeface="Georgia"/>
                          <a:cs typeface="Georgia"/>
                          <a:sym typeface="Georgia"/>
                        </a:rPr>
                        <a:t>actual loan losses, 2021</a:t>
                      </a:r>
                    </a:p>
                  </a:txBody>
                  <a:tcPr marL="66944" marR="66944" marT="66944" marB="66944" anchor="b" anchorCtr="0" horzOverflow="overflow">
                    <a:lnL w="12700">
                      <a:solidFill>
                        <a:srgbClr val="000000"/>
                      </a:solidFill>
                    </a:lnL>
                    <a:lnR w="12700">
                      <a:miter lim="400000"/>
                    </a:lnR>
                    <a:lnT w="12700">
                      <a:miter lim="400000"/>
                    </a:lnT>
                    <a:lnB w="12700">
                      <a:solidFill>
                        <a:srgbClr val="000000"/>
                      </a:solidFill>
                    </a:lnB>
                    <a:noFill/>
                  </a:tcPr>
                </a:tc>
                <a:tc>
                  <a:txBody>
                    <a:bodyPr/>
                    <a:lstStyle/>
                    <a:p>
                      <a:pPr>
                        <a:defRPr sz="1800"/>
                      </a:pPr>
                      <a:r>
                        <a:rPr i="1" sz="1200">
                          <a:solidFill>
                            <a:srgbClr val="404040"/>
                          </a:solidFill>
                          <a:latin typeface="Georgia"/>
                          <a:ea typeface="Georgia"/>
                          <a:cs typeface="Georgia"/>
                          <a:sym typeface="Georgia"/>
                        </a:rPr>
                        <a:t>0.28%</a:t>
                      </a:r>
                    </a:p>
                  </a:txBody>
                  <a:tcPr marL="66944" marR="66944" marT="66944" marB="66944" anchor="b" anchorCtr="0" horzOverflow="overflow">
                    <a:lnL w="12700">
                      <a:miter lim="400000"/>
                    </a:lnL>
                    <a:lnR w="12700">
                      <a:solidFill>
                        <a:srgbClr val="000000"/>
                      </a:solidFill>
                    </a:lnR>
                    <a:lnT w="12700">
                      <a:miter lim="400000"/>
                    </a:lnT>
                    <a:lnB w="12700">
                      <a:solidFill>
                        <a:srgbClr val="000000"/>
                      </a:solidFill>
                    </a:lnB>
                    <a:noFill/>
                  </a:tcPr>
                </a:tc>
              </a:tr>
            </a:tbl>
          </a:graphicData>
        </a:graphic>
      </p:graphicFrame>
      <p:graphicFrame>
        <p:nvGraphicFramePr>
          <p:cNvPr id="130" name="Content Placeholder 3"/>
          <p:cNvGraphicFramePr/>
          <p:nvPr/>
        </p:nvGraphicFramePr>
        <p:xfrm>
          <a:off x="6082497" y="1264793"/>
          <a:ext cx="5591145" cy="532194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015116"/>
                <a:gridCol w="2563327"/>
              </a:tblGrid>
              <a:tr h="324388">
                <a:tc>
                  <a:txBody>
                    <a:bodyPr/>
                    <a:lstStyle/>
                    <a:p>
                      <a:pPr lvl="1" indent="0" algn="l">
                        <a:defRPr b="1">
                          <a:solidFill>
                            <a:srgbClr val="00B700"/>
                          </a:solidFill>
                          <a:latin typeface="Georgia"/>
                          <a:ea typeface="Georgia"/>
                          <a:cs typeface="Georgia"/>
                          <a:sym typeface="Georgia"/>
                        </a:defRPr>
                      </a:pPr>
                    </a:p>
                  </a:txBody>
                  <a:tcPr marL="66944" marR="66944" marT="66944" marB="66944" anchor="t" anchorCtr="0" horzOverflow="overflow">
                    <a:lnL w="12700">
                      <a:solidFill>
                        <a:srgbClr val="000000"/>
                      </a:solidFill>
                    </a:lnL>
                    <a:lnR w="12700">
                      <a:miter lim="400000"/>
                    </a:lnR>
                    <a:lnT w="12700">
                      <a:miter lim="400000"/>
                    </a:lnT>
                    <a:lnB w="12700">
                      <a:miter lim="400000"/>
                    </a:lnB>
                    <a:noFill/>
                  </a:tcPr>
                </a:tc>
                <a:tc>
                  <a:txBody>
                    <a:bodyPr/>
                    <a:lstStyle/>
                    <a:p>
                      <a:pPr>
                        <a:defRPr sz="1800"/>
                      </a:pPr>
                      <a:r>
                        <a:rPr b="1" sz="1200">
                          <a:solidFill>
                            <a:srgbClr val="404040"/>
                          </a:solidFill>
                          <a:latin typeface="Georgia"/>
                          <a:ea typeface="Georgia"/>
                          <a:cs typeface="Georgia"/>
                          <a:sym typeface="Georgia"/>
                        </a:rPr>
                        <a:t>Balance por pagar</a:t>
                      </a:r>
                    </a:p>
                  </a:txBody>
                  <a:tcPr marL="66944" marR="66944" marT="66944" marB="66944" anchor="t" anchorCtr="0" horzOverflow="overflow">
                    <a:lnL w="12700">
                      <a:miter lim="400000"/>
                    </a:lnL>
                    <a:lnR w="12700">
                      <a:solidFill>
                        <a:srgbClr val="000000"/>
                      </a:solidFill>
                    </a:lnR>
                    <a:lnT w="12700">
                      <a:miter lim="400000"/>
                    </a:lnT>
                    <a:lnB w="12700">
                      <a:miter lim="400000"/>
                    </a:lnB>
                    <a:noFill/>
                  </a:tcPr>
                </a:tc>
              </a:tr>
              <a:tr h="324388">
                <a:tc>
                  <a:txBody>
                    <a:bodyPr/>
                    <a:lstStyle/>
                    <a:p>
                      <a:pPr lvl="1" indent="60325" algn="l">
                        <a:defRPr>
                          <a:solidFill>
                            <a:srgbClr val="404040"/>
                          </a:solidFill>
                          <a:latin typeface="Georgia"/>
                          <a:ea typeface="Georgia"/>
                          <a:cs typeface="Georgia"/>
                          <a:sym typeface="Georgia"/>
                        </a:defRPr>
                      </a:pPr>
                      <a:r>
                        <a:t>Hipotecas, consumidores</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$21,568,045</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24388">
                <a:tc>
                  <a:txBody>
                    <a:bodyPr/>
                    <a:lstStyle/>
                    <a:p>
                      <a:pPr lvl="1" indent="60325" algn="l">
                        <a:defRPr>
                          <a:solidFill>
                            <a:srgbClr val="404040"/>
                          </a:solidFill>
                          <a:latin typeface="Georgia"/>
                          <a:ea typeface="Georgia"/>
                          <a:cs typeface="Georgia"/>
                          <a:sym typeface="Georgia"/>
                        </a:defRPr>
                      </a:pPr>
                      <a:r>
                        <a:t>Hipotecas, negociantes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sz="1200">
                          <a:solidFill>
                            <a:srgbClr val="404040"/>
                          </a:solidFill>
                          <a:latin typeface="Georgia"/>
                          <a:ea typeface="Georgia"/>
                          <a:cs typeface="Georgia"/>
                          <a:sym typeface="Georgia"/>
                        </a:rPr>
                        <a:t>$2.978.046</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502188">
                <a:tc>
                  <a:txBody>
                    <a:bodyPr/>
                    <a:lstStyle/>
                    <a:p>
                      <a:pPr lvl="1" indent="60325" algn="l">
                        <a:defRPr>
                          <a:solidFill>
                            <a:srgbClr val="404040"/>
                          </a:solidFill>
                          <a:latin typeface="Georgia"/>
                          <a:ea typeface="Georgia"/>
                          <a:cs typeface="Georgia"/>
                          <a:sym typeface="Georgia"/>
                        </a:defRPr>
                      </a:pPr>
                      <a:r>
                        <a:t>Préstamos de Negocios, menores a $100,000</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$1,247,458</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502188">
                <a:tc>
                  <a:txBody>
                    <a:bodyPr/>
                    <a:lstStyle/>
                    <a:p>
                      <a:pPr lvl="1" indent="60325" algn="l">
                        <a:defRPr>
                          <a:solidFill>
                            <a:srgbClr val="404040"/>
                          </a:solidFill>
                          <a:latin typeface="Georgia"/>
                          <a:ea typeface="Georgia"/>
                          <a:cs typeface="Georgia"/>
                          <a:sym typeface="Georgia"/>
                        </a:defRPr>
                      </a:pPr>
                      <a:r>
                        <a:t>Préstamos personales y tarjetas de crédito no aseguradas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sz="1200">
                          <a:solidFill>
                            <a:srgbClr val="404040"/>
                          </a:solidFill>
                          <a:latin typeface="Georgia"/>
                          <a:ea typeface="Georgia"/>
                          <a:cs typeface="Georgia"/>
                          <a:sym typeface="Georgia"/>
                        </a:rPr>
                        <a:t>$1,646,846</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349788">
                <a:tc>
                  <a:txBody>
                    <a:bodyPr/>
                    <a:lstStyle/>
                    <a:p>
                      <a:pPr lvl="1" indent="60325" algn="l">
                        <a:defRPr>
                          <a:solidFill>
                            <a:srgbClr val="404040"/>
                          </a:solidFill>
                          <a:latin typeface="Georgia"/>
                          <a:ea typeface="Georgia"/>
                          <a:cs typeface="Georgia"/>
                          <a:sym typeface="Georgia"/>
                        </a:defRPr>
                      </a:pPr>
                      <a:r>
                        <a:t>Préstamos para apartamentos “coop”</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$2,539,631</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502188">
                <a:tc>
                  <a:txBody>
                    <a:bodyPr/>
                    <a:lstStyle/>
                    <a:p>
                      <a:pPr lvl="1" indent="60325" algn="l">
                        <a:defRPr>
                          <a:solidFill>
                            <a:srgbClr val="404040"/>
                          </a:solidFill>
                          <a:latin typeface="Georgia"/>
                          <a:ea typeface="Georgia"/>
                          <a:cs typeface="Georgia"/>
                          <a:sym typeface="Georgia"/>
                        </a:defRPr>
                      </a:pPr>
                      <a:r>
                        <a:t>Préstamos asegurados y tarjetas de crédito aseguradas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sz="1200">
                          <a:solidFill>
                            <a:srgbClr val="404040"/>
                          </a:solidFill>
                          <a:latin typeface="Georgia"/>
                          <a:ea typeface="Georgia"/>
                          <a:cs typeface="Georgia"/>
                          <a:sym typeface="Georgia"/>
                        </a:rPr>
                        <a:t>$546,730</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502188">
                <a:tc>
                  <a:txBody>
                    <a:bodyPr/>
                    <a:lstStyle/>
                    <a:p>
                      <a:pPr lvl="1" indent="60325" algn="l">
                        <a:defRPr>
                          <a:solidFill>
                            <a:srgbClr val="404040"/>
                          </a:solidFill>
                          <a:latin typeface="Georgia"/>
                          <a:ea typeface="Georgia"/>
                          <a:cs typeface="Georgia"/>
                          <a:sym typeface="Georgia"/>
                        </a:defRPr>
                      </a:pPr>
                      <a:r>
                        <a:t>Préstamos del “Paycheck Protection Program”</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a:solidFill>
                            <a:srgbClr val="404040"/>
                          </a:solidFill>
                          <a:latin typeface="Georgia"/>
                          <a:ea typeface="Georgia"/>
                          <a:cs typeface="Georgia"/>
                          <a:sym typeface="Georgia"/>
                        </a:rPr>
                        <a:t>$490,104</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24388">
                <a:tc>
                  <a:txBody>
                    <a:bodyPr/>
                    <a:lstStyle/>
                    <a:p>
                      <a:pPr algn="l">
                        <a:defRPr sz="1800"/>
                      </a:pPr>
                      <a:r>
                        <a:rPr b="1" sz="1200" u="sng">
                          <a:solidFill>
                            <a:srgbClr val="404040"/>
                          </a:solidFill>
                          <a:latin typeface="Georgia"/>
                          <a:ea typeface="Georgia"/>
                          <a:cs typeface="Georgia"/>
                          <a:sym typeface="Georgia"/>
                        </a:rPr>
                        <a:t>Total de Préstamos</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b="1" sz="1200" u="sng">
                          <a:solidFill>
                            <a:srgbClr val="404040"/>
                          </a:solidFill>
                          <a:latin typeface="Georgia"/>
                          <a:ea typeface="Georgia"/>
                          <a:cs typeface="Georgia"/>
                          <a:sym typeface="Georgia"/>
                        </a:rPr>
                        <a:t>$31,016,861</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324388">
                <a:tc>
                  <a:txBody>
                    <a:bodyPr/>
                    <a:lstStyle/>
                    <a:p>
                      <a:pPr algn="l">
                        <a:defRPr sz="1800"/>
                      </a:pPr>
                      <a:r>
                        <a:rPr sz="1200" u="sng">
                          <a:solidFill>
                            <a:srgbClr val="404040"/>
                          </a:solidFill>
                          <a:latin typeface="Georgia"/>
                          <a:ea typeface="Georgia"/>
                          <a:cs typeface="Georgia"/>
                          <a:sym typeface="Georgia"/>
                        </a:rPr>
                        <a:t>Reservas para perdidas en préstamos </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sz="1200" u="sng">
                          <a:solidFill>
                            <a:srgbClr val="404040"/>
                          </a:solidFill>
                          <a:latin typeface="Georgia"/>
                          <a:ea typeface="Georgia"/>
                          <a:cs typeface="Georgia"/>
                          <a:sym typeface="Georgia"/>
                        </a:rPr>
                        <a:t>$296,680</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502188">
                <a:tc>
                  <a:txBody>
                    <a:bodyPr/>
                    <a:lstStyle/>
                    <a:p>
                      <a:pPr algn="l">
                        <a:defRPr sz="1800"/>
                      </a:pPr>
                      <a:r>
                        <a:rPr i="1" sz="1200">
                          <a:solidFill>
                            <a:srgbClr val="404040"/>
                          </a:solidFill>
                          <a:latin typeface="Georgia"/>
                          <a:ea typeface="Georgia"/>
                          <a:cs typeface="Georgia"/>
                          <a:sym typeface="Georgia"/>
                        </a:rPr>
                        <a:t>Reservas como % al total de los préstamos por pagar.</a:t>
                      </a:r>
                    </a:p>
                  </a:txBody>
                  <a:tcPr marL="66944" marR="66944" marT="66944" marB="66944" anchor="b" anchorCtr="0" horzOverflow="overflow">
                    <a:lnL w="12700">
                      <a:solidFill>
                        <a:srgbClr val="000000"/>
                      </a:solidFill>
                    </a:lnL>
                    <a:lnR w="12700">
                      <a:miter lim="400000"/>
                    </a:lnR>
                    <a:lnT w="12700">
                      <a:miter lim="400000"/>
                    </a:lnT>
                    <a:lnB w="12700">
                      <a:miter lim="400000"/>
                    </a:lnB>
                    <a:noFill/>
                  </a:tcPr>
                </a:tc>
                <a:tc>
                  <a:txBody>
                    <a:bodyPr/>
                    <a:lstStyle/>
                    <a:p>
                      <a:pPr>
                        <a:defRPr sz="1800"/>
                      </a:pPr>
                      <a:r>
                        <a:rPr i="1" sz="1200">
                          <a:solidFill>
                            <a:srgbClr val="404040"/>
                          </a:solidFill>
                          <a:latin typeface="Georgia"/>
                          <a:ea typeface="Georgia"/>
                          <a:cs typeface="Georgia"/>
                          <a:sym typeface="Georgia"/>
                        </a:rPr>
                        <a:t>0.96%</a:t>
                      </a:r>
                    </a:p>
                  </a:txBody>
                  <a:tcPr marL="66944" marR="66944" marT="66944" marB="66944" anchor="b" anchorCtr="0" horzOverflow="overflow">
                    <a:lnL w="12700">
                      <a:miter lim="400000"/>
                    </a:lnL>
                    <a:lnR w="12700">
                      <a:solidFill>
                        <a:srgbClr val="000000"/>
                      </a:solidFill>
                    </a:lnR>
                    <a:lnT w="12700">
                      <a:miter lim="400000"/>
                    </a:lnT>
                    <a:lnB w="12700">
                      <a:miter lim="400000"/>
                    </a:lnB>
                    <a:noFill/>
                  </a:tcPr>
                </a:tc>
              </a:tr>
              <a:tr h="502188">
                <a:tc>
                  <a:txBody>
                    <a:bodyPr/>
                    <a:lstStyle/>
                    <a:p>
                      <a:pPr algn="l">
                        <a:defRPr sz="1800"/>
                      </a:pPr>
                      <a:r>
                        <a:rPr i="1" sz="1200">
                          <a:solidFill>
                            <a:srgbClr val="404040"/>
                          </a:solidFill>
                          <a:latin typeface="Georgia"/>
                          <a:ea typeface="Georgia"/>
                          <a:cs typeface="Georgia"/>
                          <a:sym typeface="Georgia"/>
                        </a:rPr>
                        <a:t>Préstamos atrasados al 30 de Junio del 2022</a:t>
                      </a:r>
                    </a:p>
                  </a:txBody>
                  <a:tcPr marL="66944" marR="66944" marT="66944" marB="66944" anchor="b" anchorCtr="0" horzOverflow="overflow">
                    <a:lnL w="12700">
                      <a:solidFill>
                        <a:srgbClr val="000000"/>
                      </a:solidFill>
                    </a:lnL>
                    <a:lnR w="12700">
                      <a:miter lim="400000"/>
                    </a:lnR>
                    <a:lnT w="12700">
                      <a:miter lim="400000"/>
                    </a:lnT>
                    <a:lnB w="12700">
                      <a:miter lim="400000"/>
                    </a:lnB>
                    <a:solidFill>
                      <a:srgbClr val="D9D9D9"/>
                    </a:solidFill>
                  </a:tcPr>
                </a:tc>
                <a:tc>
                  <a:txBody>
                    <a:bodyPr/>
                    <a:lstStyle/>
                    <a:p>
                      <a:pPr>
                        <a:defRPr sz="1800"/>
                      </a:pPr>
                      <a:r>
                        <a:rPr i="1" sz="1200">
                          <a:solidFill>
                            <a:srgbClr val="404040"/>
                          </a:solidFill>
                          <a:latin typeface="Georgia"/>
                          <a:ea typeface="Georgia"/>
                          <a:cs typeface="Georgia"/>
                          <a:sym typeface="Georgia"/>
                        </a:rPr>
                        <a:t>1.0%</a:t>
                      </a:r>
                    </a:p>
                  </a:txBody>
                  <a:tcPr marL="66944" marR="66944" marT="66944" marB="66944" anchor="b" anchorCtr="0" horzOverflow="overflow">
                    <a:lnL w="12700">
                      <a:miter lim="400000"/>
                    </a:lnL>
                    <a:lnR w="12700">
                      <a:solidFill>
                        <a:srgbClr val="000000"/>
                      </a:solidFill>
                    </a:lnR>
                    <a:lnT w="12700">
                      <a:miter lim="400000"/>
                    </a:lnT>
                    <a:lnB w="12700">
                      <a:miter lim="400000"/>
                    </a:lnB>
                    <a:solidFill>
                      <a:srgbClr val="D9D9D9"/>
                    </a:solidFill>
                  </a:tcPr>
                </a:tc>
              </a:tr>
              <a:tr h="324388">
                <a:tc>
                  <a:txBody>
                    <a:bodyPr/>
                    <a:lstStyle/>
                    <a:p>
                      <a:pPr algn="l">
                        <a:defRPr i="1">
                          <a:solidFill>
                            <a:srgbClr val="404040"/>
                          </a:solidFill>
                          <a:latin typeface="Georgia"/>
                          <a:ea typeface="Georgia"/>
                          <a:cs typeface="Georgia"/>
                          <a:sym typeface="Georgia"/>
                        </a:defRPr>
                      </a:pPr>
                      <a:r>
                        <a:t>P</a:t>
                      </a:r>
                      <a:r>
                        <a:rPr i="0"/>
                        <a:t>é</a:t>
                      </a:r>
                      <a:r>
                        <a:t>rdidas en el año 2021</a:t>
                      </a:r>
                    </a:p>
                  </a:txBody>
                  <a:tcPr marL="66944" marR="66944" marT="66944" marB="66944" anchor="b" anchorCtr="0" horzOverflow="overflow">
                    <a:lnL w="12700">
                      <a:solidFill>
                        <a:srgbClr val="000000"/>
                      </a:solidFill>
                    </a:lnL>
                    <a:lnR w="12700">
                      <a:miter lim="400000"/>
                    </a:lnR>
                    <a:lnT w="12700">
                      <a:miter lim="400000"/>
                    </a:lnT>
                    <a:lnB w="12700">
                      <a:solidFill>
                        <a:srgbClr val="000000"/>
                      </a:solidFill>
                    </a:lnB>
                    <a:noFill/>
                  </a:tcPr>
                </a:tc>
                <a:tc>
                  <a:txBody>
                    <a:bodyPr/>
                    <a:lstStyle/>
                    <a:p>
                      <a:pPr>
                        <a:defRPr sz="1800"/>
                      </a:pPr>
                      <a:r>
                        <a:rPr i="1" sz="1200">
                          <a:solidFill>
                            <a:srgbClr val="404040"/>
                          </a:solidFill>
                          <a:latin typeface="Georgia"/>
                          <a:ea typeface="Georgia"/>
                          <a:cs typeface="Georgia"/>
                          <a:sym typeface="Georgia"/>
                        </a:rPr>
                        <a:t>0.28%</a:t>
                      </a:r>
                    </a:p>
                  </a:txBody>
                  <a:tcPr marL="66944" marR="66944" marT="66944" marB="66944" anchor="b" anchorCtr="0" horzOverflow="overflow">
                    <a:lnL w="12700">
                      <a:miter lim="400000"/>
                    </a:lnL>
                    <a:lnR w="12700">
                      <a:solidFill>
                        <a:srgbClr val="000000"/>
                      </a:solidFill>
                    </a:lnR>
                    <a:lnT w="12700">
                      <a:miter lim="400000"/>
                    </a:lnT>
                    <a:lnB w="12700">
                      <a:solidFill>
                        <a:srgbClr val="000000"/>
                      </a:solidFill>
                    </a:lnB>
                    <a:noFill/>
                  </a:tcPr>
                </a:tc>
              </a:tr>
            </a:tbl>
          </a:graphicData>
        </a:graphic>
      </p:graphicFrame>
      <p:graphicFrame>
        <p:nvGraphicFramePr>
          <p:cNvPr id="131" name="Table 5"/>
          <p:cNvGraphicFramePr/>
          <p:nvPr/>
        </p:nvGraphicFramePr>
        <p:xfrm>
          <a:off x="213677" y="311875"/>
          <a:ext cx="8663711" cy="276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663710"/>
              </a:tblGrid>
              <a:tr h="276225">
                <a:tc>
                  <a:txBody>
                    <a:bodyPr/>
                    <a:lstStyle/>
                    <a:p>
                      <a:pPr algn="l">
                        <a:defRPr b="1" sz="3200">
                          <a:solidFill>
                            <a:srgbClr val="00B700"/>
                          </a:solidFill>
                          <a:latin typeface="Georgia"/>
                          <a:ea typeface="Georgia"/>
                          <a:cs typeface="Georgia"/>
                          <a:sym typeface="Georgia"/>
                        </a:defRPr>
                      </a:pPr>
                      <a:r>
                        <a:t>Loan Portfolio / </a:t>
                      </a:r>
                      <a:r>
                        <a:t>Portafolio de Pr</a:t>
                      </a:r>
                      <a:r>
                        <a:rPr>
                          <a:solidFill>
                            <a:srgbClr val="00B050"/>
                          </a:solidFill>
                        </a:rPr>
                        <a:t>é</a:t>
                      </a:r>
                      <a:r>
                        <a:t>stamos </a:t>
                      </a:r>
                    </a:p>
                  </a:txBody>
                  <a:tcPr marL="9525" marR="9525" marT="9525" marB="9525" anchor="b" anchorCtr="0" horzOverflow="overflow">
                    <a:noFill/>
                  </a:tcPr>
                </a:tc>
              </a:tr>
            </a:tbl>
          </a:graphicData>
        </a:graphic>
      </p:graphicFrame>
      <p:pic>
        <p:nvPicPr>
          <p:cNvPr id="132" name="Picture 5" descr="Picture 5"/>
          <p:cNvPicPr>
            <a:picLocks noChangeAspect="1"/>
          </p:cNvPicPr>
          <p:nvPr/>
        </p:nvPicPr>
        <p:blipFill>
          <a:blip r:embed="rId2">
            <a:extLst/>
          </a:blip>
          <a:stretch>
            <a:fillRect/>
          </a:stretch>
        </p:blipFill>
        <p:spPr>
          <a:xfrm>
            <a:off x="9855246" y="188334"/>
            <a:ext cx="1850426" cy="73603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34" name="Table 7"/>
          <p:cNvGraphicFramePr/>
          <p:nvPr/>
        </p:nvGraphicFramePr>
        <p:xfrm>
          <a:off x="886788" y="1753561"/>
          <a:ext cx="10431124" cy="4660088"/>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033211"/>
                <a:gridCol w="1557280"/>
                <a:gridCol w="537430"/>
                <a:gridCol w="3573694"/>
                <a:gridCol w="1716805"/>
              </a:tblGrid>
              <a:tr h="311385">
                <a:tc>
                  <a:txBody>
                    <a:bodyPr/>
                    <a:lstStyle/>
                    <a:p>
                      <a:pPr algn="l">
                        <a:defRPr b="0" sz="1800">
                          <a:solidFill>
                            <a:srgbClr val="000000"/>
                          </a:solidFill>
                        </a:defRPr>
                      </a:pPr>
                      <a:r>
                        <a:rPr b="1" sz="1600" u="sng">
                          <a:latin typeface="Georgia"/>
                          <a:ea typeface="Georgia"/>
                          <a:cs typeface="Georgia"/>
                          <a:sym typeface="Georgia"/>
                        </a:rPr>
                        <a:t>ASSETS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600">
                          <a:solidFill>
                            <a:srgbClr val="000000"/>
                          </a:solidFill>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600">
                          <a:solidFill>
                            <a:srgbClr val="000000"/>
                          </a:solidFill>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800">
                          <a:solidFill>
                            <a:srgbClr val="000000"/>
                          </a:solidFill>
                        </a:defRPr>
                      </a:pPr>
                      <a:r>
                        <a:rPr b="1" sz="1600" u="sng">
                          <a:latin typeface="Georgia"/>
                          <a:ea typeface="Georgia"/>
                          <a:cs typeface="Georgia"/>
                          <a:sym typeface="Georgia"/>
                        </a:rPr>
                        <a:t>LIABILITIES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600">
                          <a:solidFill>
                            <a:srgbClr val="000000"/>
                          </a:solidFill>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r>
              <a:tr h="311385">
                <a:tc>
                  <a:txBody>
                    <a:bodyPr/>
                    <a:lstStyle/>
                    <a:p>
                      <a:pPr algn="l">
                        <a:defRPr sz="1800"/>
                      </a:pPr>
                      <a:r>
                        <a:rPr sz="1600">
                          <a:latin typeface="Georgia"/>
                          <a:ea typeface="Georgia"/>
                          <a:cs typeface="Georgia"/>
                          <a:sym typeface="Georgia"/>
                        </a:rPr>
                        <a:t>Cash</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$1,625,563</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Accounts Payable</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$252,269</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r>
              <a:tr h="311385">
                <a:tc>
                  <a:txBody>
                    <a:bodyPr/>
                    <a:lstStyle/>
                    <a:p>
                      <a:pPr algn="l">
                        <a:defRPr sz="1800"/>
                      </a:pPr>
                      <a:r>
                        <a:rPr sz="1600">
                          <a:latin typeface="Georgia"/>
                          <a:ea typeface="Georgia"/>
                          <a:cs typeface="Georgia"/>
                          <a:sym typeface="Georgia"/>
                        </a:rPr>
                        <a:t>Loans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$31,016,861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Notes and Interest Payable</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$167,811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469992">
                <a:tc>
                  <a:txBody>
                    <a:bodyPr/>
                    <a:lstStyle/>
                    <a:p>
                      <a:pPr algn="l">
                        <a:defRPr sz="1800"/>
                      </a:pPr>
                      <a:r>
                        <a:rPr sz="1600">
                          <a:latin typeface="Georgia"/>
                          <a:ea typeface="Georgia"/>
                          <a:cs typeface="Georgia"/>
                          <a:sym typeface="Georgia"/>
                        </a:rPr>
                        <a:t>Allowance for Loan Losses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-$296,680</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Nonmember Deposits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$100,000</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311385">
                <a:tc>
                  <a:txBody>
                    <a:bodyPr/>
                    <a:lstStyle/>
                    <a:p>
                      <a:pPr algn="l">
                        <a:defRPr sz="1800"/>
                      </a:pPr>
                      <a:r>
                        <a:rPr sz="1600">
                          <a:latin typeface="Georgia"/>
                          <a:ea typeface="Georgia"/>
                          <a:cs typeface="Georgia"/>
                          <a:sym typeface="Georgia"/>
                        </a:rPr>
                        <a:t>Investments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$18,535,934</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Deferred Grants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$1,890,090</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11385">
                <a:tc>
                  <a:txBody>
                    <a:bodyPr/>
                    <a:lstStyle/>
                    <a:p>
                      <a:pPr algn="l">
                        <a:defRPr sz="1800"/>
                      </a:pPr>
                      <a:r>
                        <a:rPr sz="1600">
                          <a:latin typeface="Georgia"/>
                          <a:ea typeface="Georgia"/>
                          <a:cs typeface="Georgia"/>
                          <a:sym typeface="Georgia"/>
                        </a:rPr>
                        <a:t>NCUSIF Investment</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$449,969</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Other Liabilities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$191,898</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311385">
                <a:tc>
                  <a:txBody>
                    <a:bodyPr/>
                    <a:lstStyle/>
                    <a:p>
                      <a:pPr algn="l">
                        <a:defRPr sz="1800"/>
                      </a:pPr>
                      <a:r>
                        <a:rPr sz="1600">
                          <a:latin typeface="Georgia"/>
                          <a:ea typeface="Georgia"/>
                          <a:cs typeface="Georgia"/>
                          <a:sym typeface="Georgia"/>
                        </a:rPr>
                        <a:t>Fixed Assets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$620,546</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11385">
                <a:tc>
                  <a:txBody>
                    <a:bodyPr/>
                    <a:lstStyle/>
                    <a:p>
                      <a:pPr algn="l">
                        <a:defRPr sz="1800"/>
                      </a:pPr>
                      <a:r>
                        <a:rPr sz="1600">
                          <a:latin typeface="Georgia"/>
                          <a:ea typeface="Georgia"/>
                          <a:cs typeface="Georgia"/>
                          <a:sym typeface="Georgia"/>
                        </a:rPr>
                        <a:t>Accounts Receivable</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$503,877</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800"/>
                      </a:pPr>
                      <a:r>
                        <a:rPr b="1" sz="1600" u="sng">
                          <a:latin typeface="Georgia"/>
                          <a:ea typeface="Georgia"/>
                          <a:cs typeface="Georgia"/>
                          <a:sym typeface="Georgia"/>
                        </a:rPr>
                        <a:t>SHAREHOLDER EQUITY</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311385">
                <a:tc>
                  <a:txBody>
                    <a:bodyPr/>
                    <a:lstStyle/>
                    <a:p>
                      <a:pPr algn="l">
                        <a:defRPr sz="1800"/>
                      </a:pPr>
                      <a:r>
                        <a:rPr sz="1600">
                          <a:latin typeface="Georgia"/>
                          <a:ea typeface="Georgia"/>
                          <a:cs typeface="Georgia"/>
                          <a:sym typeface="Georgia"/>
                        </a:rPr>
                        <a:t>Other Assets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$262,988</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Member Deposits, savings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$30,737,916</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11385">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Member Deposits, checking</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$14,210,051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593551">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Reserves and Undivided Earnings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$5,169,025</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11385">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469992">
                <a:tc>
                  <a:txBody>
                    <a:bodyPr/>
                    <a:lstStyle/>
                    <a:p>
                      <a:pPr algn="l">
                        <a:defRPr sz="1800"/>
                      </a:pPr>
                      <a:r>
                        <a:rPr b="1" sz="1600">
                          <a:latin typeface="Georgia"/>
                          <a:ea typeface="Georgia"/>
                          <a:cs typeface="Georgia"/>
                          <a:sym typeface="Georgia"/>
                        </a:rPr>
                        <a:t>TOTAL</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b="1" sz="1600">
                          <a:latin typeface="Georgia"/>
                          <a:ea typeface="Georgia"/>
                          <a:cs typeface="Georgia"/>
                          <a:sym typeface="Georgia"/>
                        </a:rPr>
                        <a:t>$52,719,061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b="1" i="1"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b="1" sz="1600">
                          <a:latin typeface="Georgia"/>
                          <a:ea typeface="Georgia"/>
                          <a:cs typeface="Georgia"/>
                          <a:sym typeface="Georgia"/>
                        </a:rPr>
                        <a:t>TOTAL</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b="1" sz="1600">
                          <a:latin typeface="Georgia"/>
                          <a:ea typeface="Georgia"/>
                          <a:cs typeface="Georgia"/>
                          <a:sym typeface="Georgia"/>
                        </a:rPr>
                        <a:t>$52,719,061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bl>
          </a:graphicData>
        </a:graphic>
      </p:graphicFrame>
      <p:graphicFrame>
        <p:nvGraphicFramePr>
          <p:cNvPr id="135" name="Table 16"/>
          <p:cNvGraphicFramePr/>
          <p:nvPr/>
        </p:nvGraphicFramePr>
        <p:xfrm>
          <a:off x="1039177" y="973824"/>
          <a:ext cx="9756270" cy="52705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743569"/>
              </a:tblGrid>
              <a:tr h="515027">
                <a:tc>
                  <a:txBody>
                    <a:bodyPr/>
                    <a:lstStyle/>
                    <a:p>
                      <a:pPr algn="l">
                        <a:defRPr sz="1800"/>
                      </a:pPr>
                      <a:r>
                        <a:rPr b="1" sz="2700">
                          <a:solidFill>
                            <a:srgbClr val="00B700"/>
                          </a:solidFill>
                          <a:latin typeface="Georgia"/>
                          <a:ea typeface="Georgia"/>
                          <a:cs typeface="Georgia"/>
                          <a:sym typeface="Georgia"/>
                        </a:rPr>
                        <a:t>Brooklyn Coop Balance Sheet, June 30 2022</a:t>
                      </a:r>
                    </a:p>
                  </a:txBody>
                  <a:tcPr marL="9525" marR="9525" marT="9525" marB="9525" anchor="b" anchorCtr="0" horzOverflow="overflow">
                    <a:noFill/>
                  </a:tcPr>
                </a:tc>
              </a:tr>
            </a:tbl>
          </a:graphicData>
        </a:graphic>
      </p:graphicFrame>
      <p:pic>
        <p:nvPicPr>
          <p:cNvPr id="136" name="Picture 5" descr="Picture 5"/>
          <p:cNvPicPr>
            <a:picLocks noChangeAspect="1"/>
          </p:cNvPicPr>
          <p:nvPr/>
        </p:nvPicPr>
        <p:blipFill>
          <a:blip r:embed="rId2">
            <a:extLst/>
          </a:blip>
          <a:stretch>
            <a:fillRect/>
          </a:stretch>
        </p:blipFill>
        <p:spPr>
          <a:xfrm>
            <a:off x="9246991" y="310408"/>
            <a:ext cx="2331681" cy="92746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38" name="Table 3"/>
          <p:cNvGraphicFramePr/>
          <p:nvPr/>
        </p:nvGraphicFramePr>
        <p:xfrm>
          <a:off x="906318" y="1002648"/>
          <a:ext cx="7336819" cy="276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336819"/>
              </a:tblGrid>
              <a:tr h="276225">
                <a:tc>
                  <a:txBody>
                    <a:bodyPr/>
                    <a:lstStyle/>
                    <a:p>
                      <a:pPr algn="l">
                        <a:defRPr sz="1800"/>
                      </a:pPr>
                      <a:r>
                        <a:rPr b="1" sz="2700">
                          <a:solidFill>
                            <a:srgbClr val="00B700"/>
                          </a:solidFill>
                          <a:latin typeface="Georgia"/>
                          <a:ea typeface="Georgia"/>
                          <a:cs typeface="Georgia"/>
                          <a:sym typeface="Georgia"/>
                        </a:rPr>
                        <a:t>Balance General al 30 de Junio del 2022</a:t>
                      </a:r>
                    </a:p>
                  </a:txBody>
                  <a:tcPr marL="9525" marR="9525" marT="9525" marB="9525" anchor="b" anchorCtr="0" horzOverflow="overflow">
                    <a:noFill/>
                  </a:tcPr>
                </a:tc>
              </a:tr>
            </a:tbl>
          </a:graphicData>
        </a:graphic>
      </p:graphicFrame>
      <p:graphicFrame>
        <p:nvGraphicFramePr>
          <p:cNvPr id="139" name="Table 4"/>
          <p:cNvGraphicFramePr/>
          <p:nvPr/>
        </p:nvGraphicFramePr>
        <p:xfrm>
          <a:off x="879337" y="1593841"/>
          <a:ext cx="10446026" cy="484491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042481"/>
                <a:gridCol w="1664548"/>
                <a:gridCol w="554091"/>
                <a:gridCol w="3615238"/>
                <a:gridCol w="1556965"/>
              </a:tblGrid>
              <a:tr h="401235">
                <a:tc>
                  <a:txBody>
                    <a:bodyPr/>
                    <a:lstStyle/>
                    <a:p>
                      <a:pPr algn="l">
                        <a:defRPr b="0" sz="1800">
                          <a:solidFill>
                            <a:srgbClr val="000000"/>
                          </a:solidFill>
                        </a:defRPr>
                      </a:pPr>
                      <a:r>
                        <a:rPr b="1" sz="1600" u="sng">
                          <a:latin typeface="Georgia"/>
                          <a:ea typeface="Georgia"/>
                          <a:cs typeface="Georgia"/>
                          <a:sym typeface="Georgia"/>
                        </a:rPr>
                        <a:t>ACTIVOS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600">
                          <a:solidFill>
                            <a:srgbClr val="000000"/>
                          </a:solidFill>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600">
                          <a:solidFill>
                            <a:srgbClr val="000000"/>
                          </a:solidFill>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800">
                          <a:solidFill>
                            <a:srgbClr val="000000"/>
                          </a:solidFill>
                        </a:defRPr>
                      </a:pPr>
                      <a:r>
                        <a:rPr b="1" sz="1600" u="sng">
                          <a:latin typeface="Georgia"/>
                          <a:ea typeface="Georgia"/>
                          <a:cs typeface="Georgia"/>
                          <a:sym typeface="Georgia"/>
                        </a:rPr>
                        <a:t>PASIVOS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c>
                  <a:txBody>
                    <a:bodyPr/>
                    <a:lstStyle/>
                    <a:p>
                      <a:pPr algn="l">
                        <a:defRPr b="0" sz="1600">
                          <a:solidFill>
                            <a:srgbClr val="000000"/>
                          </a:solidFill>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25400">
                      <a:solidFill>
                        <a:schemeClr val="accent3"/>
                      </a:solidFill>
                    </a:lnB>
                    <a:noFill/>
                  </a:tcPr>
                </a:tc>
              </a:tr>
              <a:tr h="335527">
                <a:tc>
                  <a:txBody>
                    <a:bodyPr/>
                    <a:lstStyle/>
                    <a:p>
                      <a:pPr algn="l">
                        <a:defRPr sz="1800"/>
                      </a:pPr>
                      <a:r>
                        <a:rPr sz="1600">
                          <a:latin typeface="Georgia"/>
                          <a:ea typeface="Georgia"/>
                          <a:cs typeface="Georgia"/>
                          <a:sym typeface="Georgia"/>
                        </a:rPr>
                        <a:t>Efectivo</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$1,625,563</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Cuentas por Pagar </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$252,269</a:t>
                      </a:r>
                    </a:p>
                  </a:txBody>
                  <a:tcPr marL="9431" marR="9431" marT="9431" marB="9431" anchor="b" anchorCtr="0" horzOverflow="overflow">
                    <a:lnL w="12700">
                      <a:solidFill>
                        <a:schemeClr val="accent3"/>
                      </a:solidFill>
                    </a:lnL>
                    <a:lnR w="12700">
                      <a:solidFill>
                        <a:schemeClr val="accent3"/>
                      </a:solidFill>
                    </a:lnR>
                    <a:lnT w="25400">
                      <a:solidFill>
                        <a:schemeClr val="accent3"/>
                      </a:solidFill>
                    </a:lnT>
                    <a:lnB w="12700">
                      <a:solidFill>
                        <a:schemeClr val="accent3"/>
                      </a:solidFill>
                    </a:lnB>
                    <a:solidFill>
                      <a:schemeClr val="accent3">
                        <a:alpha val="20000"/>
                      </a:schemeClr>
                    </a:solidFill>
                  </a:tcPr>
                </a:tc>
              </a:tr>
              <a:tr h="351796">
                <a:tc>
                  <a:txBody>
                    <a:bodyPr/>
                    <a:lstStyle/>
                    <a:p>
                      <a:pPr algn="l">
                        <a:defRPr sz="1600">
                          <a:latin typeface="Georgia"/>
                          <a:ea typeface="Georgia"/>
                          <a:cs typeface="Georgia"/>
                          <a:sym typeface="Georgia"/>
                        </a:defRPr>
                      </a:pPr>
                      <a:r>
                        <a:t>Pr</a:t>
                      </a:r>
                      <a:r>
                        <a:rPr>
                          <a:solidFill>
                            <a:srgbClr val="404040"/>
                          </a:solidFill>
                        </a:rPr>
                        <a:t>é</a:t>
                      </a:r>
                      <a:r>
                        <a:t>stamos </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$31,016,861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Notas e intereses a pagar</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$167,811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79570">
                <a:tc>
                  <a:txBody>
                    <a:bodyPr/>
                    <a:lstStyle/>
                    <a:p>
                      <a:pPr algn="l">
                        <a:defRPr sz="1600">
                          <a:latin typeface="Georgia"/>
                          <a:ea typeface="Georgia"/>
                          <a:cs typeface="Georgia"/>
                          <a:sym typeface="Georgia"/>
                        </a:defRPr>
                      </a:pPr>
                      <a:r>
                        <a:t>Reservas contra p</a:t>
                      </a:r>
                      <a:r>
                        <a:rPr>
                          <a:solidFill>
                            <a:srgbClr val="404040"/>
                          </a:solidFill>
                        </a:rPr>
                        <a:t>é</a:t>
                      </a:r>
                      <a:r>
                        <a:t>rdidas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-$296,680</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Depósitos de “no socios”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$100,000</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370311">
                <a:tc>
                  <a:txBody>
                    <a:bodyPr/>
                    <a:lstStyle/>
                    <a:p>
                      <a:pPr algn="l">
                        <a:defRPr sz="1800"/>
                      </a:pPr>
                      <a:r>
                        <a:rPr sz="1600">
                          <a:latin typeface="Georgia"/>
                          <a:ea typeface="Georgia"/>
                          <a:cs typeface="Georgia"/>
                          <a:sym typeface="Georgia"/>
                        </a:rPr>
                        <a:t>Inversiones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$18,535,934</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Donativos diferidos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$1,890,090</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61054">
                <a:tc>
                  <a:txBody>
                    <a:bodyPr/>
                    <a:lstStyle/>
                    <a:p>
                      <a:pPr algn="l">
                        <a:defRPr sz="1800"/>
                      </a:pPr>
                      <a:r>
                        <a:rPr sz="1600">
                          <a:latin typeface="Georgia"/>
                          <a:ea typeface="Georgia"/>
                          <a:cs typeface="Georgia"/>
                          <a:sym typeface="Georgia"/>
                        </a:rPr>
                        <a:t>Inversion NCUSIF</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$449,969</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Otros pasivos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$191,898</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370311">
                <a:tc>
                  <a:txBody>
                    <a:bodyPr/>
                    <a:lstStyle/>
                    <a:p>
                      <a:pPr algn="l">
                        <a:defRPr sz="1800"/>
                      </a:pPr>
                      <a:r>
                        <a:rPr sz="1600">
                          <a:latin typeface="Georgia"/>
                          <a:ea typeface="Georgia"/>
                          <a:cs typeface="Georgia"/>
                          <a:sym typeface="Georgia"/>
                        </a:rPr>
                        <a:t>Activos Fijos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$620,546</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423291">
                <a:tc>
                  <a:txBody>
                    <a:bodyPr/>
                    <a:lstStyle/>
                    <a:p>
                      <a:pPr algn="l">
                        <a:defRPr sz="1800"/>
                      </a:pPr>
                      <a:r>
                        <a:rPr sz="1600">
                          <a:latin typeface="Georgia"/>
                          <a:ea typeface="Georgia"/>
                          <a:cs typeface="Georgia"/>
                          <a:sym typeface="Georgia"/>
                        </a:rPr>
                        <a:t>Cuentas por cobrar</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$503,877</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gridSpan="2">
                  <a:txBody>
                    <a:bodyPr/>
                    <a:lstStyle/>
                    <a:p>
                      <a:pPr algn="l">
                        <a:defRPr sz="1800"/>
                      </a:pPr>
                      <a:r>
                        <a:rPr b="1" sz="1600" u="sng">
                          <a:latin typeface="Georgia"/>
                          <a:ea typeface="Georgia"/>
                          <a:cs typeface="Georgia"/>
                          <a:sym typeface="Georgia"/>
                        </a:rPr>
                        <a:t>PATRIMONIO DE LOS ACCIONISTAS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hMerge="1">
                  <a:tcPr/>
                </a:tc>
              </a:tr>
              <a:tr h="420303">
                <a:tc>
                  <a:txBody>
                    <a:bodyPr/>
                    <a:lstStyle/>
                    <a:p>
                      <a:pPr algn="l">
                        <a:defRPr sz="1800"/>
                      </a:pPr>
                      <a:r>
                        <a:rPr sz="1600">
                          <a:latin typeface="Georgia"/>
                          <a:ea typeface="Georgia"/>
                          <a:cs typeface="Georgia"/>
                          <a:sym typeface="Georgia"/>
                        </a:rPr>
                        <a:t>Otros activos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$262,988</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Depósitos de socios, ahorros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$30,737,916</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48199">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800"/>
                      </a:pPr>
                      <a:r>
                        <a:rPr sz="1600">
                          <a:latin typeface="Georgia"/>
                          <a:ea typeface="Georgia"/>
                          <a:cs typeface="Georgia"/>
                          <a:sym typeface="Georgia"/>
                        </a:rPr>
                        <a:t>Depósitos de socios , chequeras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800"/>
                      </a:pPr>
                      <a:r>
                        <a:rPr sz="1600">
                          <a:latin typeface="Georgia"/>
                          <a:ea typeface="Georgia"/>
                          <a:cs typeface="Georgia"/>
                          <a:sym typeface="Georgia"/>
                        </a:rPr>
                        <a:t>$14,210,051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398403">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sz="1600">
                          <a:latin typeface="Georgia"/>
                          <a:ea typeface="Georgia"/>
                          <a:cs typeface="Georgia"/>
                          <a:sym typeface="Georgia"/>
                        </a:rPr>
                        <a:t>Reservas e ingresos completos</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sz="1600">
                          <a:latin typeface="Georgia"/>
                          <a:ea typeface="Georgia"/>
                          <a:cs typeface="Georgia"/>
                          <a:sym typeface="Georgia"/>
                        </a:rPr>
                        <a:t>$5,169,025</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r h="370612">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lgn="l">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c>
                  <a:txBody>
                    <a:bodyPr/>
                    <a:lstStyle/>
                    <a:p>
                      <a:pPr>
                        <a:defRPr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solidFill>
                      <a:schemeClr val="accent3">
                        <a:alpha val="20000"/>
                      </a:schemeClr>
                    </a:solidFill>
                  </a:tcPr>
                </a:tc>
              </a:tr>
              <a:tr h="301592">
                <a:tc>
                  <a:txBody>
                    <a:bodyPr/>
                    <a:lstStyle/>
                    <a:p>
                      <a:pPr algn="l">
                        <a:defRPr sz="1800"/>
                      </a:pPr>
                      <a:r>
                        <a:rPr b="1" sz="1600">
                          <a:latin typeface="Georgia"/>
                          <a:ea typeface="Georgia"/>
                          <a:cs typeface="Georgia"/>
                          <a:sym typeface="Georgia"/>
                        </a:rPr>
                        <a:t>TOTAL</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b="1" sz="1600">
                          <a:latin typeface="Georgia"/>
                          <a:ea typeface="Georgia"/>
                          <a:cs typeface="Georgia"/>
                          <a:sym typeface="Georgia"/>
                        </a:rPr>
                        <a:t>$52,719,061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b="1" i="1" sz="1600">
                          <a:latin typeface="Georgia"/>
                          <a:ea typeface="Georgia"/>
                          <a:cs typeface="Georgia"/>
                          <a:sym typeface="Georgia"/>
                        </a:defRPr>
                      </a:pP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lgn="l">
                        <a:defRPr sz="1800"/>
                      </a:pPr>
                      <a:r>
                        <a:rPr b="1" sz="1600">
                          <a:latin typeface="Georgia"/>
                          <a:ea typeface="Georgia"/>
                          <a:cs typeface="Georgia"/>
                          <a:sym typeface="Georgia"/>
                        </a:rPr>
                        <a:t>TOTAL</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c>
                  <a:txBody>
                    <a:bodyPr/>
                    <a:lstStyle/>
                    <a:p>
                      <a:pPr>
                        <a:defRPr sz="1800"/>
                      </a:pPr>
                      <a:r>
                        <a:rPr b="1" sz="1600">
                          <a:latin typeface="Georgia"/>
                          <a:ea typeface="Georgia"/>
                          <a:cs typeface="Georgia"/>
                          <a:sym typeface="Georgia"/>
                        </a:rPr>
                        <a:t>$52,719,061</a:t>
                      </a:r>
                    </a:p>
                  </a:txBody>
                  <a:tcPr marL="9431" marR="9431" marT="9431" marB="9431" anchor="b" anchorCtr="0" horzOverflow="overflow">
                    <a:lnL w="12700">
                      <a:solidFill>
                        <a:schemeClr val="accent3"/>
                      </a:solidFill>
                    </a:lnL>
                    <a:lnR w="12700">
                      <a:solidFill>
                        <a:schemeClr val="accent3"/>
                      </a:solidFill>
                    </a:lnR>
                    <a:lnT w="12700">
                      <a:solidFill>
                        <a:schemeClr val="accent3"/>
                      </a:solidFill>
                    </a:lnT>
                    <a:lnB w="12700">
                      <a:solidFill>
                        <a:schemeClr val="accent3"/>
                      </a:solidFill>
                    </a:lnB>
                    <a:noFill/>
                  </a:tcPr>
                </a:tc>
              </a:tr>
            </a:tbl>
          </a:graphicData>
        </a:graphic>
      </p:graphicFrame>
      <p:pic>
        <p:nvPicPr>
          <p:cNvPr id="140" name="Picture 5" descr="Picture 5"/>
          <p:cNvPicPr>
            <a:picLocks noChangeAspect="1"/>
          </p:cNvPicPr>
          <p:nvPr/>
        </p:nvPicPr>
        <p:blipFill>
          <a:blip r:embed="rId2">
            <a:extLst/>
          </a:blip>
          <a:stretch>
            <a:fillRect/>
          </a:stretch>
        </p:blipFill>
        <p:spPr>
          <a:xfrm>
            <a:off x="9246992" y="310408"/>
            <a:ext cx="2331680" cy="92746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