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5" r:id="rId2"/>
    <p:sldId id="263" r:id="rId3"/>
    <p:sldId id="293" r:id="rId4"/>
    <p:sldId id="296" r:id="rId5"/>
    <p:sldId id="297" r:id="rId6"/>
    <p:sldId id="258" r:id="rId7"/>
    <p:sldId id="295" r:id="rId8"/>
    <p:sldId id="261" r:id="rId9"/>
    <p:sldId id="294" r:id="rId10"/>
    <p:sldId id="287" r:id="rId11"/>
    <p:sldId id="289" r:id="rId12"/>
    <p:sldId id="256" r:id="rId13"/>
    <p:sldId id="257" r:id="rId14"/>
    <p:sldId id="291" r:id="rId1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223C0FC-5B04-49B2-91D3-66DF3D0B7656}">
          <p14:sldIdLst>
            <p14:sldId id="285"/>
            <p14:sldId id="263"/>
            <p14:sldId id="293"/>
            <p14:sldId id="296"/>
            <p14:sldId id="297"/>
          </p14:sldIdLst>
        </p14:section>
        <p14:section name="Untitled Section" id="{D88F9DC0-01C5-43E9-93A6-316CE52E8AF0}">
          <p14:sldIdLst>
            <p14:sldId id="258"/>
            <p14:sldId id="295"/>
            <p14:sldId id="261"/>
            <p14:sldId id="294"/>
            <p14:sldId id="287"/>
            <p14:sldId id="289"/>
            <p14:sldId id="256"/>
            <p14:sldId id="257"/>
            <p14:sldId id="29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0189" autoAdjust="0"/>
  </p:normalViewPr>
  <p:slideViewPr>
    <p:cSldViewPr snapToGrid="0" snapToObjects="1">
      <p:cViewPr varScale="1">
        <p:scale>
          <a:sx n="106" d="100"/>
          <a:sy n="106" d="100"/>
        </p:scale>
        <p:origin x="132" y="3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1378D0E6-B00E-48E1-B8EC-123CF33F5140}" type="datetimeFigureOut">
              <a:rPr lang="en-US" smtClean="0"/>
              <a:t>9/30/2023</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40A8670-CD10-4DD6-BFE7-F59B4A7D9591}" type="slidenum">
              <a:rPr lang="en-US" smtClean="0"/>
              <a:t>‹#›</a:t>
            </a:fld>
            <a:endParaRPr lang="en-US"/>
          </a:p>
        </p:txBody>
      </p:sp>
    </p:spTree>
    <p:extLst>
      <p:ext uri="{BB962C8B-B14F-4D97-AF65-F5344CB8AC3E}">
        <p14:creationId xmlns:p14="http://schemas.microsoft.com/office/powerpoint/2010/main" val="3948465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D84FFC6F-0D81-F34C-8DA7-7F7D6307E9BC}" type="datetimeFigureOut">
              <a:rPr lang="en-US" smtClean="0"/>
              <a:t>9/30/2023</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C5AB5FFE-A509-7F40-A224-51C91A78A15E}" type="slidenum">
              <a:rPr lang="en-US" smtClean="0"/>
              <a:t>‹#›</a:t>
            </a:fld>
            <a:endParaRPr lang="en-US"/>
          </a:p>
        </p:txBody>
      </p:sp>
    </p:spTree>
    <p:extLst>
      <p:ext uri="{BB962C8B-B14F-4D97-AF65-F5344CB8AC3E}">
        <p14:creationId xmlns:p14="http://schemas.microsoft.com/office/powerpoint/2010/main" val="1587632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2</a:t>
            </a:fld>
            <a:endParaRPr lang="en-US"/>
          </a:p>
        </p:txBody>
      </p:sp>
    </p:spTree>
    <p:extLst>
      <p:ext uri="{BB962C8B-B14F-4D97-AF65-F5344CB8AC3E}">
        <p14:creationId xmlns:p14="http://schemas.microsoft.com/office/powerpoint/2010/main" val="1069592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11</a:t>
            </a:fld>
            <a:endParaRPr lang="en-US"/>
          </a:p>
        </p:txBody>
      </p:sp>
    </p:spTree>
    <p:extLst>
      <p:ext uri="{BB962C8B-B14F-4D97-AF65-F5344CB8AC3E}">
        <p14:creationId xmlns:p14="http://schemas.microsoft.com/office/powerpoint/2010/main" val="4008982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3</a:t>
            </a:fld>
            <a:endParaRPr lang="en-US"/>
          </a:p>
        </p:txBody>
      </p:sp>
    </p:spTree>
    <p:extLst>
      <p:ext uri="{BB962C8B-B14F-4D97-AF65-F5344CB8AC3E}">
        <p14:creationId xmlns:p14="http://schemas.microsoft.com/office/powerpoint/2010/main" val="251851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4</a:t>
            </a:fld>
            <a:endParaRPr lang="en-US"/>
          </a:p>
        </p:txBody>
      </p:sp>
    </p:spTree>
    <p:extLst>
      <p:ext uri="{BB962C8B-B14F-4D97-AF65-F5344CB8AC3E}">
        <p14:creationId xmlns:p14="http://schemas.microsoft.com/office/powerpoint/2010/main" val="1512271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5</a:t>
            </a:fld>
            <a:endParaRPr lang="en-US"/>
          </a:p>
        </p:txBody>
      </p:sp>
    </p:spTree>
    <p:extLst>
      <p:ext uri="{BB962C8B-B14F-4D97-AF65-F5344CB8AC3E}">
        <p14:creationId xmlns:p14="http://schemas.microsoft.com/office/powerpoint/2010/main" val="3156147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6</a:t>
            </a:fld>
            <a:endParaRPr lang="en-US"/>
          </a:p>
        </p:txBody>
      </p:sp>
    </p:spTree>
    <p:extLst>
      <p:ext uri="{BB962C8B-B14F-4D97-AF65-F5344CB8AC3E}">
        <p14:creationId xmlns:p14="http://schemas.microsoft.com/office/powerpoint/2010/main" val="667247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7</a:t>
            </a:fld>
            <a:endParaRPr lang="en-US"/>
          </a:p>
        </p:txBody>
      </p:sp>
    </p:spTree>
    <p:extLst>
      <p:ext uri="{BB962C8B-B14F-4D97-AF65-F5344CB8AC3E}">
        <p14:creationId xmlns:p14="http://schemas.microsoft.com/office/powerpoint/2010/main" val="4112877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8</a:t>
            </a:fld>
            <a:endParaRPr lang="en-US"/>
          </a:p>
        </p:txBody>
      </p:sp>
    </p:spTree>
    <p:extLst>
      <p:ext uri="{BB962C8B-B14F-4D97-AF65-F5344CB8AC3E}">
        <p14:creationId xmlns:p14="http://schemas.microsoft.com/office/powerpoint/2010/main" val="2623562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9</a:t>
            </a:fld>
            <a:endParaRPr lang="en-US"/>
          </a:p>
        </p:txBody>
      </p:sp>
    </p:spTree>
    <p:extLst>
      <p:ext uri="{BB962C8B-B14F-4D97-AF65-F5344CB8AC3E}">
        <p14:creationId xmlns:p14="http://schemas.microsoft.com/office/powerpoint/2010/main" val="31695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AB5FFE-A509-7F40-A224-51C91A78A15E}" type="slidenum">
              <a:rPr lang="en-US" smtClean="0"/>
              <a:t>10</a:t>
            </a:fld>
            <a:endParaRPr lang="en-US"/>
          </a:p>
        </p:txBody>
      </p:sp>
    </p:spTree>
    <p:extLst>
      <p:ext uri="{BB962C8B-B14F-4D97-AF65-F5344CB8AC3E}">
        <p14:creationId xmlns:p14="http://schemas.microsoft.com/office/powerpoint/2010/main" val="3891003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519E4-D09D-3242-A960-907538136F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039269-5C3B-664F-9094-D537EACBD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CBBF61-3E03-1348-8BDF-360006350778}"/>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5" name="Footer Placeholder 4">
            <a:extLst>
              <a:ext uri="{FF2B5EF4-FFF2-40B4-BE49-F238E27FC236}">
                <a16:creationId xmlns:a16="http://schemas.microsoft.com/office/drawing/2014/main" id="{AC1E753E-456E-874C-B05F-1A4040FAB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AD3A3A6-7626-FA43-8688-B37C2B650CA7}"/>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2168969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EA057-275E-8E4E-B345-0728096BF1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E685B6-1FFE-B947-8772-C555A321A6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D0B401-247D-334F-BB73-1D93FD22BA38}"/>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5" name="Footer Placeholder 4">
            <a:extLst>
              <a:ext uri="{FF2B5EF4-FFF2-40B4-BE49-F238E27FC236}">
                <a16:creationId xmlns:a16="http://schemas.microsoft.com/office/drawing/2014/main" id="{91668168-E5AB-634B-93AA-DE900F540E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928285-6C64-D645-B54A-22D9B9674B85}"/>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271741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7E3BA9-6CF4-1C49-B008-EFD68129C7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773E31-23E0-3347-97A1-F706031B0C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43469-6382-494D-97AB-2B92CAAEA892}"/>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5" name="Footer Placeholder 4">
            <a:extLst>
              <a:ext uri="{FF2B5EF4-FFF2-40B4-BE49-F238E27FC236}">
                <a16:creationId xmlns:a16="http://schemas.microsoft.com/office/drawing/2014/main" id="{A8D268F5-7E04-6B40-9AF1-A73442A604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A3F885-A889-2A4B-B0C5-DECFF5ECF9C4}"/>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10457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609A2-B219-C641-B515-EA3760DC7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0BCB1C-37A2-5F48-852C-E35DAA2E88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13011-D76D-5E42-B3A7-64DC4DAAE817}"/>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5" name="Footer Placeholder 4">
            <a:extLst>
              <a:ext uri="{FF2B5EF4-FFF2-40B4-BE49-F238E27FC236}">
                <a16:creationId xmlns:a16="http://schemas.microsoft.com/office/drawing/2014/main" id="{53EFDC57-E714-B040-82A8-5F89AD4E3E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03E717-3264-7D4F-B672-56BCE3A78193}"/>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282529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4A082-B61D-7B48-B0ED-A0A3363B6B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8D11DD-0D33-764F-9C2E-5BB6E85739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8D2278-50BA-4846-8041-09881AA996AD}"/>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5" name="Footer Placeholder 4">
            <a:extLst>
              <a:ext uri="{FF2B5EF4-FFF2-40B4-BE49-F238E27FC236}">
                <a16:creationId xmlns:a16="http://schemas.microsoft.com/office/drawing/2014/main" id="{39AE8963-80AB-654E-B98A-AA423D1C25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EF1A4A-D342-B24B-8141-26BED3A0B46A}"/>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325303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6619C-5B26-954E-9387-28CA588F9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B2EEC7-57A8-9748-9B9F-8A5B603E8C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D12F39-117E-4546-A37C-0E086FA6AB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A4CC3B-3D4C-FB47-8E43-E879108B2EAF}"/>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6" name="Footer Placeholder 5">
            <a:extLst>
              <a:ext uri="{FF2B5EF4-FFF2-40B4-BE49-F238E27FC236}">
                <a16:creationId xmlns:a16="http://schemas.microsoft.com/office/drawing/2014/main" id="{95B3FEB6-29DA-3047-9239-F2E5164E79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8C4926-74AC-5C41-9502-F35D4DD28167}"/>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964903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6037D-22CC-DA4C-B0D9-E0E7EF4F0E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6E4A94-8B23-844E-A6F0-CA8393CEE1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D5D48C-2720-CA44-8F04-56057435DC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CDF638-073F-EB43-8D19-A61EA627B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70DF23-24EF-9145-BB84-5D7E05E3FF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E04A72-3BA7-464E-BD01-1AB4B316DE1E}"/>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8" name="Footer Placeholder 7">
            <a:extLst>
              <a:ext uri="{FF2B5EF4-FFF2-40B4-BE49-F238E27FC236}">
                <a16:creationId xmlns:a16="http://schemas.microsoft.com/office/drawing/2014/main" id="{AECF219E-07D1-E044-9F66-C2547642831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F8BB333-161F-AF40-AA04-2C073ED04C7E}"/>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416212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30AD-FAC1-5F4D-AE88-745C52DC42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27291A-B75E-3F4D-B122-CB1365621F1B}"/>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4" name="Footer Placeholder 3">
            <a:extLst>
              <a:ext uri="{FF2B5EF4-FFF2-40B4-BE49-F238E27FC236}">
                <a16:creationId xmlns:a16="http://schemas.microsoft.com/office/drawing/2014/main" id="{5E31E7F4-1785-6345-9CDD-0F4AC9DCC28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825C1DE-7AB8-3D48-940E-4F61CC4E1782}"/>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264531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DCD83-3EC4-8047-A9DC-65A245E9B334}"/>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3" name="Footer Placeholder 2">
            <a:extLst>
              <a:ext uri="{FF2B5EF4-FFF2-40B4-BE49-F238E27FC236}">
                <a16:creationId xmlns:a16="http://schemas.microsoft.com/office/drawing/2014/main" id="{91832E1B-58F9-9E41-8DA5-B10C886E7B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4B7ED71-CBF0-BB4B-B15B-82D1ABDE8685}"/>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110269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81EFD-329D-4647-91E6-B275EA7146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F7C1E2-FB26-7B4E-8597-F2B57776C9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729CFF-0743-4846-8CB2-09AF77F3C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BA9B5-DA0D-5F4F-8FD7-41E96C3A09F1}"/>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6" name="Footer Placeholder 5">
            <a:extLst>
              <a:ext uri="{FF2B5EF4-FFF2-40B4-BE49-F238E27FC236}">
                <a16:creationId xmlns:a16="http://schemas.microsoft.com/office/drawing/2014/main" id="{4CBEA82F-F680-5340-AD62-C069130B9F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6DE0BD6-7AC2-0A4C-9143-9F89F6BDDA59}"/>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148441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505E4-87AC-A54A-9EF3-7FB48AB9A8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0D6204-1951-FE44-8803-BC37C2AC64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691E607-62C3-F241-9822-88AA49A3A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7B5E02-FA2B-814B-B3BC-E10C6E4800FE}"/>
              </a:ext>
            </a:extLst>
          </p:cNvPr>
          <p:cNvSpPr>
            <a:spLocks noGrp="1"/>
          </p:cNvSpPr>
          <p:nvPr>
            <p:ph type="dt" sz="half" idx="10"/>
          </p:nvPr>
        </p:nvSpPr>
        <p:spPr/>
        <p:txBody>
          <a:bodyPr/>
          <a:lstStyle/>
          <a:p>
            <a:fld id="{0DAD3EEF-9CB8-544E-BC51-2AC2C4A5CE90}" type="datetimeFigureOut">
              <a:rPr lang="en-US" smtClean="0"/>
              <a:t>9/30/2023</a:t>
            </a:fld>
            <a:endParaRPr lang="en-US" dirty="0"/>
          </a:p>
        </p:txBody>
      </p:sp>
      <p:sp>
        <p:nvSpPr>
          <p:cNvPr id="6" name="Footer Placeholder 5">
            <a:extLst>
              <a:ext uri="{FF2B5EF4-FFF2-40B4-BE49-F238E27FC236}">
                <a16:creationId xmlns:a16="http://schemas.microsoft.com/office/drawing/2014/main" id="{41D0B145-3DFC-C447-835A-30AAA55801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F5E5D8-3293-EE47-AE02-4339D1C1269A}"/>
              </a:ext>
            </a:extLst>
          </p:cNvPr>
          <p:cNvSpPr>
            <a:spLocks noGrp="1"/>
          </p:cNvSpPr>
          <p:nvPr>
            <p:ph type="sldNum" sz="quarter" idx="12"/>
          </p:nvPr>
        </p:nvSpPr>
        <p:spPr/>
        <p:txBody>
          <a:bodyPr/>
          <a:lstStyle/>
          <a:p>
            <a:fld id="{E0CC5CBC-443D-8E4B-BC09-2744316DDB7A}" type="slidenum">
              <a:rPr lang="en-US" smtClean="0"/>
              <a:t>‹#›</a:t>
            </a:fld>
            <a:endParaRPr lang="en-US" dirty="0"/>
          </a:p>
        </p:txBody>
      </p:sp>
    </p:spTree>
    <p:extLst>
      <p:ext uri="{BB962C8B-B14F-4D97-AF65-F5344CB8AC3E}">
        <p14:creationId xmlns:p14="http://schemas.microsoft.com/office/powerpoint/2010/main" val="419728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81AB28-AD18-2C49-BFAD-1F68FFD76F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3F926E-7262-084F-A29F-38A472574E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664CCE-ED96-E245-B970-5D6B9A09FC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D3EEF-9CB8-544E-BC51-2AC2C4A5CE90}" type="datetimeFigureOut">
              <a:rPr lang="en-US" smtClean="0"/>
              <a:t>9/30/2023</a:t>
            </a:fld>
            <a:endParaRPr lang="en-US" dirty="0"/>
          </a:p>
        </p:txBody>
      </p:sp>
      <p:sp>
        <p:nvSpPr>
          <p:cNvPr id="5" name="Footer Placeholder 4">
            <a:extLst>
              <a:ext uri="{FF2B5EF4-FFF2-40B4-BE49-F238E27FC236}">
                <a16:creationId xmlns:a16="http://schemas.microsoft.com/office/drawing/2014/main" id="{8B6E552D-6563-0749-9124-1F4E1A161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C596CF5-8A1A-FD41-BD1B-BCADFA9314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C5CBC-443D-8E4B-BC09-2744316DDB7A}" type="slidenum">
              <a:rPr lang="en-US" smtClean="0"/>
              <a:t>‹#›</a:t>
            </a:fld>
            <a:endParaRPr lang="en-US" dirty="0"/>
          </a:p>
        </p:txBody>
      </p:sp>
    </p:spTree>
    <p:extLst>
      <p:ext uri="{BB962C8B-B14F-4D97-AF65-F5344CB8AC3E}">
        <p14:creationId xmlns:p14="http://schemas.microsoft.com/office/powerpoint/2010/main" val="1929255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supervisory@brooklyn.coo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315BB84-7E52-DB46-93CC-8A65764CA85D}"/>
              </a:ext>
            </a:extLst>
          </p:cNvPr>
          <p:cNvSpPr/>
          <p:nvPr/>
        </p:nvSpPr>
        <p:spPr>
          <a:xfrm>
            <a:off x="1627265" y="4323368"/>
            <a:ext cx="9631285" cy="1862048"/>
          </a:xfrm>
          <a:prstGeom prst="rect">
            <a:avLst/>
          </a:prstGeom>
          <a:solidFill>
            <a:schemeClr val="bg1">
              <a:alpha val="0"/>
            </a:schemeClr>
          </a:solidFill>
          <a:ln>
            <a:noFill/>
          </a:ln>
        </p:spPr>
        <p:txBody>
          <a:bodyPr wrap="square">
            <a:spAutoFit/>
          </a:bodyPr>
          <a:lstStyle/>
          <a:p>
            <a:r>
              <a:rPr lang="en-US" sz="6000" b="1" dirty="0">
                <a:solidFill>
                  <a:srgbClr val="00B700"/>
                </a:solidFill>
                <a:latin typeface="+mj-lt"/>
              </a:rPr>
              <a:t>Annual Membership Meeting</a:t>
            </a:r>
          </a:p>
          <a:p>
            <a:pPr algn="r"/>
            <a:endParaRPr lang="en-US" sz="5500" i="1" dirty="0">
              <a:solidFill>
                <a:srgbClr val="00B700"/>
              </a:solidFill>
              <a:latin typeface="+mj-lt"/>
            </a:endParaRPr>
          </a:p>
        </p:txBody>
      </p:sp>
      <p:sp>
        <p:nvSpPr>
          <p:cNvPr id="2" name="Rectangle 1">
            <a:extLst>
              <a:ext uri="{FF2B5EF4-FFF2-40B4-BE49-F238E27FC236}">
                <a16:creationId xmlns:a16="http://schemas.microsoft.com/office/drawing/2014/main" id="{42050EEE-3EB5-4E5C-A2D3-809277A24FB0}"/>
              </a:ext>
            </a:extLst>
          </p:cNvPr>
          <p:cNvSpPr/>
          <p:nvPr/>
        </p:nvSpPr>
        <p:spPr>
          <a:xfrm>
            <a:off x="4737685" y="6276170"/>
            <a:ext cx="2089290" cy="369332"/>
          </a:xfrm>
          <a:prstGeom prst="rect">
            <a:avLst/>
          </a:prstGeom>
        </p:spPr>
        <p:txBody>
          <a:bodyPr wrap="none">
            <a:spAutoFit/>
          </a:bodyPr>
          <a:lstStyle/>
          <a:p>
            <a:r>
              <a:rPr lang="en-US" b="1" i="1" dirty="0">
                <a:solidFill>
                  <a:srgbClr val="00B700"/>
                </a:solidFill>
              </a:rPr>
              <a:t>September 30 2023</a:t>
            </a:r>
            <a:endParaRPr lang="en-US" b="1" dirty="0">
              <a:solidFill>
                <a:srgbClr val="00B700"/>
              </a:solidFill>
            </a:endParaRPr>
          </a:p>
        </p:txBody>
      </p:sp>
      <p:pic>
        <p:nvPicPr>
          <p:cNvPr id="7" name="Picture 6" descr="A picture containing logo&#10;&#10;Description automatically generated">
            <a:extLst>
              <a:ext uri="{FF2B5EF4-FFF2-40B4-BE49-F238E27FC236}">
                <a16:creationId xmlns:a16="http://schemas.microsoft.com/office/drawing/2014/main" id="{2C454E0A-6E0A-6412-5107-E59A407E4084}"/>
              </a:ext>
            </a:extLst>
          </p:cNvPr>
          <p:cNvPicPr>
            <a:picLocks noChangeAspect="1"/>
          </p:cNvPicPr>
          <p:nvPr/>
        </p:nvPicPr>
        <p:blipFill>
          <a:blip r:embed="rId2"/>
          <a:stretch>
            <a:fillRect/>
          </a:stretch>
        </p:blipFill>
        <p:spPr>
          <a:xfrm>
            <a:off x="1823792" y="681038"/>
            <a:ext cx="7659843" cy="3046813"/>
          </a:xfrm>
          <a:prstGeom prst="rect">
            <a:avLst/>
          </a:prstGeom>
        </p:spPr>
      </p:pic>
    </p:spTree>
    <p:extLst>
      <p:ext uri="{BB962C8B-B14F-4D97-AF65-F5344CB8AC3E}">
        <p14:creationId xmlns:p14="http://schemas.microsoft.com/office/powerpoint/2010/main" val="3731106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7513-AF68-A449-968E-55B653CCD75E}"/>
              </a:ext>
            </a:extLst>
          </p:cNvPr>
          <p:cNvSpPr>
            <a:spLocks noGrp="1"/>
          </p:cNvSpPr>
          <p:nvPr>
            <p:ph type="title"/>
          </p:nvPr>
        </p:nvSpPr>
        <p:spPr>
          <a:xfrm>
            <a:off x="311737" y="-9545"/>
            <a:ext cx="5350154" cy="1401890"/>
          </a:xfrm>
        </p:spPr>
        <p:txBody>
          <a:bodyPr>
            <a:normAutofit/>
          </a:bodyPr>
          <a:lstStyle/>
          <a:p>
            <a:r>
              <a:rPr lang="en-US" sz="3000" b="1" dirty="0">
                <a:solidFill>
                  <a:srgbClr val="00B700"/>
                </a:solidFill>
              </a:rPr>
              <a:t>Supervisory Committee Report</a:t>
            </a:r>
            <a:endParaRPr lang="en-US" sz="3000" dirty="0"/>
          </a:p>
        </p:txBody>
      </p:sp>
      <p:sp>
        <p:nvSpPr>
          <p:cNvPr id="3" name="Content Placeholder 2">
            <a:extLst>
              <a:ext uri="{FF2B5EF4-FFF2-40B4-BE49-F238E27FC236}">
                <a16:creationId xmlns:a16="http://schemas.microsoft.com/office/drawing/2014/main" id="{F5535794-AD65-1742-988F-34B845B52641}"/>
              </a:ext>
            </a:extLst>
          </p:cNvPr>
          <p:cNvSpPr>
            <a:spLocks noGrp="1"/>
          </p:cNvSpPr>
          <p:nvPr>
            <p:ph idx="1"/>
          </p:nvPr>
        </p:nvSpPr>
        <p:spPr>
          <a:xfrm>
            <a:off x="350982" y="948181"/>
            <a:ext cx="5350155" cy="5082363"/>
          </a:xfrm>
        </p:spPr>
        <p:txBody>
          <a:bodyPr>
            <a:normAutofit/>
          </a:bodyPr>
          <a:lstStyle/>
          <a:p>
            <a:pPr>
              <a:lnSpc>
                <a:spcPct val="110000"/>
              </a:lnSpc>
            </a:pPr>
            <a:r>
              <a:rPr lang="en-US" sz="1800" dirty="0"/>
              <a:t>The Supervisory Committee helps govern the credit union by monitoring its record keeping and adherence to federal regulations. It is separate from the Board of Directors, also comprised of volunteers. </a:t>
            </a:r>
          </a:p>
          <a:p>
            <a:pPr>
              <a:lnSpc>
                <a:spcPct val="110000"/>
              </a:lnSpc>
            </a:pPr>
            <a:r>
              <a:rPr lang="en-US" sz="1800" dirty="0"/>
              <a:t>Currently Paula Lee </a:t>
            </a:r>
            <a:r>
              <a:rPr lang="en-US" sz="1800" dirty="0" err="1"/>
              <a:t>Poy</a:t>
            </a:r>
            <a:r>
              <a:rPr lang="en-US" sz="1800" dirty="0"/>
              <a:t>, Tammy Wills and Emma Broderick are our Sup Comm members. </a:t>
            </a:r>
          </a:p>
          <a:p>
            <a:pPr>
              <a:lnSpc>
                <a:spcPct val="110000"/>
              </a:lnSpc>
            </a:pPr>
            <a:r>
              <a:rPr lang="en-US" sz="1800" dirty="0"/>
              <a:t>The Committee is responsible for engaging an independent audit every year, verifying the accounts of members every 18 months, and responding to member complaints. </a:t>
            </a:r>
          </a:p>
          <a:p>
            <a:pPr>
              <a:lnSpc>
                <a:spcPct val="110000"/>
              </a:lnSpc>
            </a:pPr>
            <a:r>
              <a:rPr lang="en-US" sz="1800" dirty="0"/>
              <a:t>Last year the Committee contracted with the accounting firm Hamilton &amp; Babbitts to complete the audit for the year December 31, 2022. There were no negative findings.</a:t>
            </a:r>
          </a:p>
        </p:txBody>
      </p:sp>
      <p:sp>
        <p:nvSpPr>
          <p:cNvPr id="6" name="Title 1">
            <a:extLst>
              <a:ext uri="{FF2B5EF4-FFF2-40B4-BE49-F238E27FC236}">
                <a16:creationId xmlns:a16="http://schemas.microsoft.com/office/drawing/2014/main" id="{21872FBE-7E9E-49D4-AD50-86BADC4EE03C}"/>
              </a:ext>
            </a:extLst>
          </p:cNvPr>
          <p:cNvSpPr txBox="1">
            <a:spLocks/>
          </p:cNvSpPr>
          <p:nvPr/>
        </p:nvSpPr>
        <p:spPr>
          <a:xfrm>
            <a:off x="6169891" y="38930"/>
            <a:ext cx="5929745" cy="14018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solidFill>
                  <a:srgbClr val="00B700"/>
                </a:solidFill>
              </a:rPr>
              <a:t>Reporte del Comité de Supervisión</a:t>
            </a:r>
            <a:endParaRPr lang="en-US" sz="3000" dirty="0"/>
          </a:p>
        </p:txBody>
      </p:sp>
      <p:sp>
        <p:nvSpPr>
          <p:cNvPr id="4" name="Rectangle 3">
            <a:extLst>
              <a:ext uri="{FF2B5EF4-FFF2-40B4-BE49-F238E27FC236}">
                <a16:creationId xmlns:a16="http://schemas.microsoft.com/office/drawing/2014/main" id="{77382194-69F8-4A2A-98FC-F5DD951022FF}"/>
              </a:ext>
            </a:extLst>
          </p:cNvPr>
          <p:cNvSpPr/>
          <p:nvPr/>
        </p:nvSpPr>
        <p:spPr>
          <a:xfrm>
            <a:off x="3373519" y="6213553"/>
            <a:ext cx="4022255" cy="369332"/>
          </a:xfrm>
          <a:prstGeom prst="rect">
            <a:avLst/>
          </a:prstGeom>
        </p:spPr>
        <p:txBody>
          <a:bodyPr wrap="none">
            <a:spAutoFit/>
          </a:bodyPr>
          <a:lstStyle/>
          <a:p>
            <a:r>
              <a:rPr lang="en-US" dirty="0">
                <a:solidFill>
                  <a:srgbClr val="1155CC"/>
                </a:solidFill>
                <a:latin typeface="Arial" panose="020B0604020202020204" pitchFamily="34" charset="0"/>
              </a:rPr>
              <a:t>Contact: </a:t>
            </a:r>
            <a:r>
              <a:rPr lang="en-US" dirty="0">
                <a:solidFill>
                  <a:srgbClr val="1155CC"/>
                </a:solidFill>
                <a:latin typeface="Arial" panose="020B0604020202020204" pitchFamily="34" charset="0"/>
                <a:hlinkClick r:id="rId3"/>
              </a:rPr>
              <a:t>supervisory@brooklyn.coop</a:t>
            </a:r>
            <a:r>
              <a:rPr lang="en-US" dirty="0">
                <a:solidFill>
                  <a:srgbClr val="222222"/>
                </a:solidFill>
                <a:latin typeface="Arial" panose="020B0604020202020204" pitchFamily="34" charset="0"/>
              </a:rPr>
              <a:t> </a:t>
            </a:r>
            <a:endParaRPr lang="en-US" dirty="0"/>
          </a:p>
        </p:txBody>
      </p:sp>
      <p:sp>
        <p:nvSpPr>
          <p:cNvPr id="8" name="Content Placeholder 2">
            <a:extLst>
              <a:ext uri="{FF2B5EF4-FFF2-40B4-BE49-F238E27FC236}">
                <a16:creationId xmlns:a16="http://schemas.microsoft.com/office/drawing/2014/main" id="{5F34C9CD-E949-3385-36B2-75976CA927A8}"/>
              </a:ext>
            </a:extLst>
          </p:cNvPr>
          <p:cNvSpPr txBox="1">
            <a:spLocks/>
          </p:cNvSpPr>
          <p:nvPr/>
        </p:nvSpPr>
        <p:spPr>
          <a:xfrm>
            <a:off x="6179127" y="953644"/>
            <a:ext cx="5671127" cy="49507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s-EC" sz="1800" dirty="0"/>
              <a:t>El Comité de Supervisión monitorea el mantenimiento de los archivos y el seguimiento de las reglas federales, así como revisar el desempeño de oficiales y empleados de la cooperativa. Este Comité cumple un papel esencial en la administración. </a:t>
            </a:r>
          </a:p>
          <a:p>
            <a:pPr>
              <a:lnSpc>
                <a:spcPct val="120000"/>
              </a:lnSpc>
            </a:pPr>
            <a:r>
              <a:rPr lang="es-EC" sz="1800" dirty="0"/>
              <a:t>Actualmente Paula Lee Poy, Tammy Wills y Emma Broderick son las encargadas del comité. </a:t>
            </a:r>
          </a:p>
          <a:p>
            <a:pPr>
              <a:lnSpc>
                <a:spcPct val="120000"/>
              </a:lnSpc>
            </a:pPr>
            <a:r>
              <a:rPr lang="es-EC" sz="1800" dirty="0"/>
              <a:t>Sus responsabilidades son: llevar a cabo una auditoria anual; verificar las cuentas de los socios cada 18 meses; y responder cualquier inquietud de los socios.</a:t>
            </a:r>
            <a:endParaRPr lang="en-US" sz="1800" dirty="0"/>
          </a:p>
          <a:p>
            <a:pPr>
              <a:lnSpc>
                <a:spcPct val="120000"/>
              </a:lnSpc>
            </a:pPr>
            <a:r>
              <a:rPr lang="es-EC" sz="1800" dirty="0"/>
              <a:t>El Comité de Supervisión contrató a la compañía </a:t>
            </a:r>
            <a:r>
              <a:rPr lang="en-US" sz="1800" dirty="0"/>
              <a:t>Hamilton &amp; Babbitts </a:t>
            </a:r>
            <a:r>
              <a:rPr lang="es-EC" sz="1800" dirty="0"/>
              <a:t>para realizar la auditoria anual, efectiva el 31 de Diciembre del 2022. No se encontraron resultados significativos.</a:t>
            </a:r>
            <a:endParaRPr lang="en-US" sz="1800" dirty="0"/>
          </a:p>
        </p:txBody>
      </p:sp>
    </p:spTree>
    <p:extLst>
      <p:ext uri="{BB962C8B-B14F-4D97-AF65-F5344CB8AC3E}">
        <p14:creationId xmlns:p14="http://schemas.microsoft.com/office/powerpoint/2010/main" val="39708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7513-AF68-A449-968E-55B653CCD75E}"/>
              </a:ext>
            </a:extLst>
          </p:cNvPr>
          <p:cNvSpPr>
            <a:spLocks noGrp="1"/>
          </p:cNvSpPr>
          <p:nvPr>
            <p:ph type="title"/>
          </p:nvPr>
        </p:nvSpPr>
        <p:spPr>
          <a:xfrm>
            <a:off x="376380" y="139768"/>
            <a:ext cx="11058236" cy="944691"/>
          </a:xfrm>
        </p:spPr>
        <p:txBody>
          <a:bodyPr/>
          <a:lstStyle/>
          <a:p>
            <a:r>
              <a:rPr lang="en-US" b="1" dirty="0">
                <a:solidFill>
                  <a:srgbClr val="00B700"/>
                </a:solidFill>
              </a:rPr>
              <a:t>Elections 			 	Elecciones</a:t>
            </a:r>
            <a:endParaRPr lang="en-US" dirty="0"/>
          </a:p>
        </p:txBody>
      </p:sp>
      <p:sp>
        <p:nvSpPr>
          <p:cNvPr id="3" name="Content Placeholder 2">
            <a:extLst>
              <a:ext uri="{FF2B5EF4-FFF2-40B4-BE49-F238E27FC236}">
                <a16:creationId xmlns:a16="http://schemas.microsoft.com/office/drawing/2014/main" id="{F5535794-AD65-1742-988F-34B845B52641}"/>
              </a:ext>
            </a:extLst>
          </p:cNvPr>
          <p:cNvSpPr>
            <a:spLocks noGrp="1"/>
          </p:cNvSpPr>
          <p:nvPr>
            <p:ph idx="1"/>
          </p:nvPr>
        </p:nvSpPr>
        <p:spPr>
          <a:xfrm>
            <a:off x="376380" y="935494"/>
            <a:ext cx="5350164" cy="5668506"/>
          </a:xfrm>
        </p:spPr>
        <p:txBody>
          <a:bodyPr>
            <a:normAutofit/>
          </a:bodyPr>
          <a:lstStyle/>
          <a:p>
            <a:pPr marL="0" indent="0">
              <a:buNone/>
              <a:tabLst>
                <a:tab pos="10807700" algn="r"/>
              </a:tabLst>
            </a:pPr>
            <a:r>
              <a:rPr lang="en-US" sz="2200" dirty="0"/>
              <a:t>This year there are 3 Board positions to be filled. These Board members wishes to continue in their role for another 3-year term. They are:</a:t>
            </a:r>
          </a:p>
          <a:p>
            <a:pPr>
              <a:tabLst>
                <a:tab pos="10807700" algn="r"/>
              </a:tabLst>
            </a:pPr>
            <a:r>
              <a:rPr lang="en-US" sz="2200" dirty="0"/>
              <a:t>Margot Brandenburg</a:t>
            </a:r>
          </a:p>
          <a:p>
            <a:pPr>
              <a:tabLst>
                <a:tab pos="10807700" algn="r"/>
              </a:tabLst>
            </a:pPr>
            <a:r>
              <a:rPr lang="en-US" sz="2200" dirty="0"/>
              <a:t>Gregory E. Louis</a:t>
            </a:r>
          </a:p>
          <a:p>
            <a:pPr>
              <a:tabLst>
                <a:tab pos="10807700" algn="r"/>
              </a:tabLst>
            </a:pPr>
            <a:r>
              <a:rPr lang="en-US" sz="2200" dirty="0" err="1"/>
              <a:t>Laboni</a:t>
            </a:r>
            <a:r>
              <a:rPr lang="en-US" sz="2200" dirty="0"/>
              <a:t> Rahman</a:t>
            </a:r>
          </a:p>
          <a:p>
            <a:pPr marL="0" indent="0">
              <a:buNone/>
              <a:tabLst>
                <a:tab pos="10807700" algn="r"/>
              </a:tabLst>
            </a:pPr>
            <a:r>
              <a:rPr lang="en-US" sz="2200" dirty="0"/>
              <a:t>Members were informed of the opportunity for them to submit a nomination in July 2023. As no other nominations were received, there will not be an election by ballot.</a:t>
            </a:r>
          </a:p>
          <a:p>
            <a:pPr marL="0" indent="0">
              <a:buNone/>
              <a:tabLst>
                <a:tab pos="10807700" algn="r"/>
              </a:tabLst>
            </a:pPr>
            <a:r>
              <a:rPr lang="en-US" sz="2200" dirty="0"/>
              <a:t>The Board is pleased to declare the above Board members elected by general consent.</a:t>
            </a:r>
          </a:p>
        </p:txBody>
      </p:sp>
      <p:sp>
        <p:nvSpPr>
          <p:cNvPr id="5" name="Content Placeholder 2">
            <a:extLst>
              <a:ext uri="{FF2B5EF4-FFF2-40B4-BE49-F238E27FC236}">
                <a16:creationId xmlns:a16="http://schemas.microsoft.com/office/drawing/2014/main" id="{22457892-3AE5-8324-4A5B-1C65A5E61EDD}"/>
              </a:ext>
            </a:extLst>
          </p:cNvPr>
          <p:cNvSpPr txBox="1">
            <a:spLocks/>
          </p:cNvSpPr>
          <p:nvPr/>
        </p:nvSpPr>
        <p:spPr>
          <a:xfrm>
            <a:off x="5811983" y="962788"/>
            <a:ext cx="6089074" cy="56412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tabLst>
                <a:tab pos="10807700" algn="r"/>
              </a:tabLst>
            </a:pPr>
            <a:r>
              <a:rPr lang="es-MX" sz="2200" dirty="0"/>
              <a:t>Este año hay 3 posiciones por cubrir en nuestra mesa directiva. Los siguientes miembros desean continuar con su rol por tres años más:</a:t>
            </a:r>
          </a:p>
          <a:p>
            <a:pPr>
              <a:tabLst>
                <a:tab pos="10807700" algn="r"/>
              </a:tabLst>
            </a:pPr>
            <a:r>
              <a:rPr lang="en-US" sz="2200" dirty="0"/>
              <a:t>Margot Brandenburg</a:t>
            </a:r>
          </a:p>
          <a:p>
            <a:pPr>
              <a:tabLst>
                <a:tab pos="10807700" algn="r"/>
              </a:tabLst>
            </a:pPr>
            <a:r>
              <a:rPr lang="en-US" sz="2200" dirty="0"/>
              <a:t>Gregory E. Louis</a:t>
            </a:r>
          </a:p>
          <a:p>
            <a:pPr>
              <a:tabLst>
                <a:tab pos="10807700" algn="r"/>
              </a:tabLst>
            </a:pPr>
            <a:r>
              <a:rPr lang="en-US" sz="2200" dirty="0" err="1"/>
              <a:t>Laboni</a:t>
            </a:r>
            <a:r>
              <a:rPr lang="en-US" sz="2200" dirty="0"/>
              <a:t> Rahman</a:t>
            </a:r>
            <a:endParaRPr lang="es-MX" sz="2200" dirty="0"/>
          </a:p>
          <a:p>
            <a:pPr marL="0" indent="0">
              <a:lnSpc>
                <a:spcPct val="100000"/>
              </a:lnSpc>
              <a:spcBef>
                <a:spcPts val="1200"/>
              </a:spcBef>
              <a:spcAft>
                <a:spcPts val="600"/>
              </a:spcAft>
              <a:buNone/>
              <a:tabLst>
                <a:tab pos="10807700" algn="r"/>
              </a:tabLst>
            </a:pPr>
            <a:r>
              <a:rPr lang="en-US" sz="2200" dirty="0" err="1"/>
              <a:t>Hemos</a:t>
            </a:r>
            <a:r>
              <a:rPr lang="en-US" sz="2200" dirty="0"/>
              <a:t> </a:t>
            </a:r>
            <a:r>
              <a:rPr lang="en-US" sz="2200" dirty="0" err="1"/>
              <a:t>informado</a:t>
            </a:r>
            <a:r>
              <a:rPr lang="en-US" sz="2200" dirty="0"/>
              <a:t> a </a:t>
            </a:r>
            <a:r>
              <a:rPr lang="en-US" sz="2200" dirty="0" err="1"/>
              <a:t>los</a:t>
            </a:r>
            <a:r>
              <a:rPr lang="en-US" sz="2200" dirty="0"/>
              <a:t> </a:t>
            </a:r>
            <a:r>
              <a:rPr lang="en-US" sz="2200" dirty="0" err="1"/>
              <a:t>socios</a:t>
            </a:r>
            <a:r>
              <a:rPr lang="en-US" sz="2200" dirty="0"/>
              <a:t> de la </a:t>
            </a:r>
            <a:r>
              <a:rPr lang="en-US" sz="2200" dirty="0" err="1"/>
              <a:t>cooperativa</a:t>
            </a:r>
            <a:r>
              <a:rPr lang="en-US" sz="2200" dirty="0"/>
              <a:t> la </a:t>
            </a:r>
            <a:r>
              <a:rPr lang="en-US" sz="2200" dirty="0" err="1"/>
              <a:t>oportunidad</a:t>
            </a:r>
            <a:r>
              <a:rPr lang="en-US" sz="2200" dirty="0"/>
              <a:t> de </a:t>
            </a:r>
            <a:r>
              <a:rPr lang="en-US" sz="2200" dirty="0" err="1"/>
              <a:t>someter</a:t>
            </a:r>
            <a:r>
              <a:rPr lang="en-US" sz="2200" dirty="0"/>
              <a:t> sus </a:t>
            </a:r>
            <a:r>
              <a:rPr lang="en-US" sz="2200" dirty="0" err="1"/>
              <a:t>nominaciones</a:t>
            </a:r>
            <a:r>
              <a:rPr lang="en-US" sz="2200" dirty="0"/>
              <a:t> para la mesa </a:t>
            </a:r>
            <a:r>
              <a:rPr lang="en-US" sz="2200" dirty="0" err="1"/>
              <a:t>directiva</a:t>
            </a:r>
            <a:r>
              <a:rPr lang="en-US" sz="2200" dirty="0"/>
              <a:t> </a:t>
            </a:r>
            <a:r>
              <a:rPr lang="en-US" sz="2200" dirty="0" err="1"/>
              <a:t>el</a:t>
            </a:r>
            <a:r>
              <a:rPr lang="en-US" sz="2200" dirty="0"/>
              <a:t> </a:t>
            </a:r>
            <a:r>
              <a:rPr lang="en-US" sz="2200" dirty="0" err="1"/>
              <a:t>pasado</a:t>
            </a:r>
            <a:r>
              <a:rPr lang="en-US" sz="2200" dirty="0"/>
              <a:t> </a:t>
            </a:r>
            <a:r>
              <a:rPr lang="en-US" sz="2200" dirty="0" err="1"/>
              <a:t>mes</a:t>
            </a:r>
            <a:r>
              <a:rPr lang="en-US" sz="2200" dirty="0"/>
              <a:t> de Julio del 2023.  Como no </a:t>
            </a:r>
            <a:r>
              <a:rPr lang="en-US" sz="2200" dirty="0" err="1"/>
              <a:t>recibimos</a:t>
            </a:r>
            <a:r>
              <a:rPr lang="en-US" sz="2200" dirty="0"/>
              <a:t> </a:t>
            </a:r>
            <a:r>
              <a:rPr lang="en-US" sz="2200" dirty="0" err="1"/>
              <a:t>ninguna</a:t>
            </a:r>
            <a:r>
              <a:rPr lang="en-US" sz="2200" dirty="0"/>
              <a:t> </a:t>
            </a:r>
            <a:r>
              <a:rPr lang="en-US" sz="2200" dirty="0" err="1"/>
              <a:t>nominación</a:t>
            </a:r>
            <a:r>
              <a:rPr lang="en-US" sz="2200" dirty="0"/>
              <a:t>, la </a:t>
            </a:r>
            <a:r>
              <a:rPr lang="en-US" sz="2200" dirty="0" err="1"/>
              <a:t>elección</a:t>
            </a:r>
            <a:r>
              <a:rPr lang="en-US" sz="2200" dirty="0"/>
              <a:t> no se </a:t>
            </a:r>
            <a:r>
              <a:rPr lang="en-US" sz="2200" dirty="0" err="1"/>
              <a:t>realizara</a:t>
            </a:r>
            <a:r>
              <a:rPr lang="en-US" sz="2200" dirty="0"/>
              <a:t> por </a:t>
            </a:r>
            <a:r>
              <a:rPr lang="en-US" sz="2200" dirty="0" err="1"/>
              <a:t>votación</a:t>
            </a:r>
            <a:r>
              <a:rPr lang="en-US" sz="2200" dirty="0"/>
              <a:t>. </a:t>
            </a:r>
          </a:p>
          <a:p>
            <a:pPr marL="0" indent="0">
              <a:lnSpc>
                <a:spcPct val="100000"/>
              </a:lnSpc>
              <a:buNone/>
              <a:tabLst>
                <a:tab pos="10807700" algn="r"/>
              </a:tabLst>
            </a:pPr>
            <a:r>
              <a:rPr lang="en-US" sz="2200" dirty="0"/>
              <a:t>La mesa </a:t>
            </a:r>
            <a:r>
              <a:rPr lang="en-US" sz="2200" dirty="0" err="1"/>
              <a:t>directiva</a:t>
            </a:r>
            <a:r>
              <a:rPr lang="en-US" sz="2200" dirty="0"/>
              <a:t> se </a:t>
            </a:r>
            <a:r>
              <a:rPr lang="en-US" sz="2200" dirty="0" err="1"/>
              <a:t>complace</a:t>
            </a:r>
            <a:r>
              <a:rPr lang="en-US" sz="2200" dirty="0"/>
              <a:t> </a:t>
            </a:r>
            <a:r>
              <a:rPr lang="en-US" sz="2200" dirty="0" err="1"/>
              <a:t>en</a:t>
            </a:r>
            <a:r>
              <a:rPr lang="en-US" sz="2200" dirty="0"/>
              <a:t> </a:t>
            </a:r>
            <a:r>
              <a:rPr lang="en-US" sz="2200" dirty="0" err="1"/>
              <a:t>elegir</a:t>
            </a:r>
            <a:r>
              <a:rPr lang="en-US" sz="2200" dirty="0"/>
              <a:t> de nuevo a Margot, Gregory y </a:t>
            </a:r>
            <a:r>
              <a:rPr lang="en-US" sz="2200" dirty="0" err="1"/>
              <a:t>Laboni</a:t>
            </a:r>
            <a:r>
              <a:rPr lang="en-US" sz="2200" dirty="0"/>
              <a:t>.</a:t>
            </a:r>
            <a:endParaRPr lang="es-MX" sz="2200" dirty="0"/>
          </a:p>
        </p:txBody>
      </p:sp>
    </p:spTree>
    <p:extLst>
      <p:ext uri="{BB962C8B-B14F-4D97-AF65-F5344CB8AC3E}">
        <p14:creationId xmlns:p14="http://schemas.microsoft.com/office/powerpoint/2010/main" val="135028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10" y="154850"/>
            <a:ext cx="12192000" cy="77900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548135"/>
              </a:buClr>
              <a:buSzPct val="189062"/>
              <a:buFont typeface="Calibri"/>
              <a:buNone/>
            </a:pPr>
            <a:r>
              <a:rPr lang="en-US" b="1" dirty="0">
                <a:solidFill>
                  <a:srgbClr val="274E13"/>
                </a:solidFill>
              </a:rPr>
              <a:t>Update from Grow Brooklyn/</a:t>
            </a:r>
            <a:r>
              <a:rPr lang="en-US" b="1" dirty="0" err="1">
                <a:solidFill>
                  <a:srgbClr val="274E13"/>
                </a:solidFill>
              </a:rPr>
              <a:t>Noticias</a:t>
            </a:r>
            <a:r>
              <a:rPr lang="en-US" b="1" dirty="0">
                <a:solidFill>
                  <a:srgbClr val="274E13"/>
                </a:solidFill>
              </a:rPr>
              <a:t> de Grow Brooklyn</a:t>
            </a:r>
            <a:endParaRPr lang="en-US" sz="3200" dirty="0">
              <a:latin typeface="Calibri"/>
              <a:ea typeface="Calibri"/>
              <a:cs typeface="Calibri"/>
              <a:sym typeface="Calibri"/>
            </a:endParaRPr>
          </a:p>
        </p:txBody>
      </p:sp>
      <p:sp>
        <p:nvSpPr>
          <p:cNvPr id="85" name="Google Shape;85;p1"/>
          <p:cNvSpPr txBox="1"/>
          <p:nvPr/>
        </p:nvSpPr>
        <p:spPr>
          <a:xfrm>
            <a:off x="838200" y="-1502135"/>
            <a:ext cx="10515600" cy="483336"/>
          </a:xfrm>
          <a:prstGeom prst="rect">
            <a:avLst/>
          </a:prstGeom>
          <a:noFill/>
          <a:ln>
            <a:noFill/>
          </a:ln>
        </p:spPr>
        <p:txBody>
          <a:bodyPr spcFirstLastPara="1" wrap="square" lIns="91425" tIns="45700" rIns="91425" bIns="45700" anchor="ctr" anchorCtr="0">
            <a:normAutofit fontScale="92500" lnSpcReduction="10000"/>
          </a:bodyPr>
          <a:lstStyle/>
          <a:p>
            <a:pPr marL="0" marR="0" lvl="0" indent="0" algn="ctr" rtl="0">
              <a:lnSpc>
                <a:spcPct val="90000"/>
              </a:lnSpc>
              <a:spcBef>
                <a:spcPts val="0"/>
              </a:spcBef>
              <a:spcAft>
                <a:spcPts val="0"/>
              </a:spcAft>
              <a:buClr>
                <a:schemeClr val="dk1"/>
              </a:buClr>
              <a:buSzPct val="100000"/>
              <a:buFont typeface="Calibri"/>
              <a:buNone/>
            </a:pPr>
            <a:endParaRPr sz="3200" b="0" i="0" u="none" strike="noStrike" cap="none">
              <a:solidFill>
                <a:schemeClr val="dk1"/>
              </a:solidFill>
              <a:latin typeface="Calibri"/>
              <a:ea typeface="Calibri"/>
              <a:cs typeface="Calibri"/>
              <a:sym typeface="Calibri"/>
            </a:endParaRPr>
          </a:p>
        </p:txBody>
      </p:sp>
      <p:graphicFrame>
        <p:nvGraphicFramePr>
          <p:cNvPr id="86" name="Google Shape;86;p1"/>
          <p:cNvGraphicFramePr/>
          <p:nvPr>
            <p:extLst>
              <p:ext uri="{D42A27DB-BD31-4B8C-83A1-F6EECF244321}">
                <p14:modId xmlns:p14="http://schemas.microsoft.com/office/powerpoint/2010/main" val="759724265"/>
              </p:ext>
            </p:extLst>
          </p:nvPr>
        </p:nvGraphicFramePr>
        <p:xfrm>
          <a:off x="574280" y="1249758"/>
          <a:ext cx="11043419" cy="4516050"/>
        </p:xfrm>
        <a:graphic>
          <a:graphicData uri="http://schemas.openxmlformats.org/drawingml/2006/table">
            <a:tbl>
              <a:tblPr firstRow="1" bandRow="1">
                <a:noFill/>
              </a:tblPr>
              <a:tblGrid>
                <a:gridCol w="5301575">
                  <a:extLst>
                    <a:ext uri="{9D8B030D-6E8A-4147-A177-3AD203B41FA5}">
                      <a16:colId xmlns:a16="http://schemas.microsoft.com/office/drawing/2014/main" val="20000"/>
                    </a:ext>
                  </a:extLst>
                </a:gridCol>
                <a:gridCol w="5741844">
                  <a:extLst>
                    <a:ext uri="{9D8B030D-6E8A-4147-A177-3AD203B41FA5}">
                      <a16:colId xmlns:a16="http://schemas.microsoft.com/office/drawing/2014/main" val="20001"/>
                    </a:ext>
                  </a:extLst>
                </a:gridCol>
              </a:tblGrid>
              <a:tr h="536451">
                <a:tc>
                  <a:txBody>
                    <a:bodyPr/>
                    <a:lstStyle/>
                    <a:p>
                      <a:pPr marL="0" marR="0" lvl="0" indent="0" algn="ctr" rtl="0">
                        <a:lnSpc>
                          <a:spcPct val="100000"/>
                        </a:lnSpc>
                        <a:spcBef>
                          <a:spcPts val="0"/>
                        </a:spcBef>
                        <a:spcAft>
                          <a:spcPts val="0"/>
                        </a:spcAft>
                        <a:buClr>
                          <a:srgbClr val="000000"/>
                        </a:buClr>
                        <a:buSzPts val="2400"/>
                        <a:buFont typeface="Arial"/>
                        <a:buNone/>
                      </a:pPr>
                      <a:r>
                        <a:rPr lang="en-US" sz="2300" b="1" u="none" strike="noStrike" cap="none">
                          <a:solidFill>
                            <a:schemeClr val="lt1"/>
                          </a:solidFill>
                          <a:latin typeface="Roboto"/>
                          <a:ea typeface="Roboto"/>
                          <a:cs typeface="Roboto"/>
                          <a:sym typeface="Roboto"/>
                        </a:rPr>
                        <a:t>Our Key Services include: </a:t>
                      </a:r>
                      <a:endParaRPr sz="1300" u="none" strike="noStrike" cap="none"/>
                    </a:p>
                  </a:txBody>
                  <a:tcPr marL="22850" marR="22850" marT="0" marB="0">
                    <a:lnR w="12700" cap="flat" cmpd="sng">
                      <a:solidFill>
                        <a:schemeClr val="dk1"/>
                      </a:solidFill>
                      <a:prstDash val="solid"/>
                      <a:round/>
                      <a:headEnd type="none" w="sm" len="sm"/>
                      <a:tailEnd type="none" w="sm" len="sm"/>
                    </a:lnR>
                    <a:solidFill>
                      <a:srgbClr val="FF9900"/>
                    </a:solidFill>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2300" b="1" u="none" strike="noStrike" cap="none">
                          <a:solidFill>
                            <a:schemeClr val="lt1"/>
                          </a:solidFill>
                          <a:latin typeface="Roboto"/>
                          <a:ea typeface="Roboto"/>
                          <a:cs typeface="Roboto"/>
                          <a:sym typeface="Roboto"/>
                        </a:rPr>
                        <a:t>Nuestros principales servicios incluyen:</a:t>
                      </a:r>
                      <a:endParaRPr sz="1300" u="none" strike="noStrike" cap="none"/>
                    </a:p>
                  </a:txBody>
                  <a:tcPr marL="22850" marR="22850" marT="0" marB="0">
                    <a:lnL w="12700" cap="flat" cmpd="sng">
                      <a:solidFill>
                        <a:schemeClr val="dk1"/>
                      </a:solidFill>
                      <a:prstDash val="solid"/>
                      <a:round/>
                      <a:headEnd type="none" w="sm" len="sm"/>
                      <a:tailEnd type="none" w="sm" len="sm"/>
                    </a:lnL>
                    <a:solidFill>
                      <a:srgbClr val="FF9900"/>
                    </a:solidFill>
                  </a:tcPr>
                </a:tc>
                <a:extLst>
                  <a:ext uri="{0D108BD9-81ED-4DB2-BD59-A6C34878D82A}">
                    <a16:rowId xmlns:a16="http://schemas.microsoft.com/office/drawing/2014/main" val="10000"/>
                  </a:ext>
                </a:extLst>
              </a:tr>
              <a:tr h="2321433">
                <a:tc>
                  <a:txBody>
                    <a:bodyPr/>
                    <a:lstStyle/>
                    <a:p>
                      <a:pPr marL="457200" marR="0" lvl="0" indent="-368300" algn="l" rtl="0">
                        <a:lnSpc>
                          <a:spcPct val="100000"/>
                        </a:lnSpc>
                        <a:spcBef>
                          <a:spcPts val="0"/>
                        </a:spcBef>
                        <a:spcAft>
                          <a:spcPts val="0"/>
                        </a:spcAft>
                        <a:buClr>
                          <a:schemeClr val="dk1"/>
                        </a:buClr>
                        <a:buSzPts val="2200"/>
                        <a:buFont typeface="Roboto"/>
                        <a:buChar char="●"/>
                      </a:pPr>
                      <a:r>
                        <a:rPr lang="en-US" sz="2000" b="0" i="1" u="none" strike="noStrike" cap="none" dirty="0">
                          <a:solidFill>
                            <a:schemeClr val="dk1"/>
                          </a:solidFill>
                          <a:latin typeface="Roboto"/>
                          <a:ea typeface="Roboto"/>
                          <a:cs typeface="Roboto"/>
                          <a:sym typeface="Roboto"/>
                        </a:rPr>
                        <a:t>Legal Services </a:t>
                      </a:r>
                      <a:endParaRPr sz="2000" b="0" i="1" u="none" strike="noStrike" cap="none" dirty="0">
                        <a:solidFill>
                          <a:schemeClr val="dk1"/>
                        </a:solidFill>
                        <a:latin typeface="Roboto"/>
                        <a:ea typeface="Roboto"/>
                        <a:cs typeface="Roboto"/>
                        <a:sym typeface="Roboto"/>
                      </a:endParaRPr>
                    </a:p>
                    <a:p>
                      <a:pPr marL="914400" lvl="2" indent="-368300" algn="l" rtl="0">
                        <a:spcBef>
                          <a:spcPts val="600"/>
                        </a:spcBef>
                        <a:spcAft>
                          <a:spcPts val="0"/>
                        </a:spcAft>
                        <a:buSzPts val="2200"/>
                        <a:buFont typeface="Roboto"/>
                        <a:buChar char="■"/>
                      </a:pPr>
                      <a:r>
                        <a:rPr lang="en-US" sz="2000" i="1" dirty="0">
                          <a:latin typeface="Roboto"/>
                          <a:ea typeface="Roboto"/>
                          <a:cs typeface="Roboto"/>
                          <a:sym typeface="Roboto"/>
                        </a:rPr>
                        <a:t>Foreclosure Prevention</a:t>
                      </a:r>
                      <a:endParaRPr sz="2000" i="1" dirty="0">
                        <a:latin typeface="Roboto"/>
                        <a:ea typeface="Roboto"/>
                        <a:cs typeface="Roboto"/>
                        <a:sym typeface="Roboto"/>
                      </a:endParaRPr>
                    </a:p>
                    <a:p>
                      <a:pPr marL="914400" lvl="2" indent="-368300" algn="l" rtl="0">
                        <a:spcBef>
                          <a:spcPts val="600"/>
                        </a:spcBef>
                        <a:spcAft>
                          <a:spcPts val="0"/>
                        </a:spcAft>
                        <a:buSzPts val="2200"/>
                        <a:buFont typeface="Roboto"/>
                        <a:buChar char="■"/>
                      </a:pPr>
                      <a:r>
                        <a:rPr lang="en-US" sz="2000" i="1" dirty="0">
                          <a:latin typeface="Roboto"/>
                          <a:ea typeface="Roboto"/>
                          <a:cs typeface="Roboto"/>
                          <a:sym typeface="Roboto"/>
                        </a:rPr>
                        <a:t>Financial Counseling for Homeowners</a:t>
                      </a:r>
                      <a:endParaRPr sz="2000" i="1" dirty="0">
                        <a:latin typeface="Roboto"/>
                        <a:ea typeface="Roboto"/>
                        <a:cs typeface="Roboto"/>
                        <a:sym typeface="Roboto"/>
                      </a:endParaRPr>
                    </a:p>
                    <a:p>
                      <a:pPr marL="914400" lvl="2" indent="-368300" algn="l" rtl="0">
                        <a:spcBef>
                          <a:spcPts val="600"/>
                        </a:spcBef>
                        <a:spcAft>
                          <a:spcPts val="0"/>
                        </a:spcAft>
                        <a:buSzPts val="2200"/>
                        <a:buFont typeface="Roboto"/>
                        <a:buChar char="■"/>
                      </a:pPr>
                      <a:r>
                        <a:rPr lang="en-US" sz="2000" i="1" dirty="0">
                          <a:latin typeface="Roboto"/>
                          <a:ea typeface="Roboto"/>
                          <a:cs typeface="Roboto"/>
                          <a:sym typeface="Roboto"/>
                        </a:rPr>
                        <a:t>End-of-life and Estate Administration Legal Services</a:t>
                      </a:r>
                      <a:endParaRPr sz="2000" i="1" dirty="0">
                        <a:latin typeface="Roboto"/>
                        <a:ea typeface="Roboto"/>
                        <a:cs typeface="Roboto"/>
                        <a:sym typeface="Roboto"/>
                      </a:endParaRPr>
                    </a:p>
                  </a:txBody>
                  <a:tcPr marL="22850" marR="22850" marT="0" marB="0">
                    <a:lnR w="12700" cap="flat" cmpd="sng">
                      <a:solidFill>
                        <a:schemeClr val="dk1"/>
                      </a:solidFill>
                      <a:prstDash val="solid"/>
                      <a:round/>
                      <a:headEnd type="none" w="sm" len="sm"/>
                      <a:tailEnd type="none" w="sm" len="sm"/>
                    </a:lnR>
                    <a:lnB w="12700" cap="flat" cmpd="sng">
                      <a:solidFill>
                        <a:schemeClr val="accent6"/>
                      </a:solidFill>
                      <a:prstDash val="solid"/>
                      <a:round/>
                      <a:headEnd type="none" w="sm" len="sm"/>
                      <a:tailEnd type="none" w="sm" len="sm"/>
                    </a:lnB>
                  </a:tcPr>
                </a:tc>
                <a:tc>
                  <a:txBody>
                    <a:bodyPr/>
                    <a:lstStyle/>
                    <a:p>
                      <a:pPr marL="457200" marR="0" lvl="0" indent="-368300" algn="l" rtl="0">
                        <a:lnSpc>
                          <a:spcPct val="100000"/>
                        </a:lnSpc>
                        <a:spcBef>
                          <a:spcPts val="0"/>
                        </a:spcBef>
                        <a:spcAft>
                          <a:spcPts val="0"/>
                        </a:spcAft>
                        <a:buClr>
                          <a:schemeClr val="dk1"/>
                        </a:buClr>
                        <a:buSzPts val="2200"/>
                        <a:buFont typeface="Arial"/>
                        <a:buChar char="●"/>
                      </a:pPr>
                      <a:r>
                        <a:rPr lang="en-US" sz="2000" b="0" i="1" u="none" strike="noStrike" cap="none" dirty="0" err="1">
                          <a:solidFill>
                            <a:schemeClr val="dk1"/>
                          </a:solidFill>
                          <a:latin typeface="Roboto"/>
                          <a:ea typeface="Roboto"/>
                          <a:cs typeface="Roboto"/>
                          <a:sym typeface="Roboto"/>
                        </a:rPr>
                        <a:t>Servícios</a:t>
                      </a:r>
                      <a:r>
                        <a:rPr lang="en-US" sz="2000" b="0" i="1" u="none" strike="noStrike" cap="none" dirty="0">
                          <a:solidFill>
                            <a:schemeClr val="dk1"/>
                          </a:solidFill>
                          <a:latin typeface="Roboto"/>
                          <a:ea typeface="Roboto"/>
                          <a:cs typeface="Roboto"/>
                          <a:sym typeface="Roboto"/>
                        </a:rPr>
                        <a:t> </a:t>
                      </a:r>
                      <a:r>
                        <a:rPr lang="en-US" sz="2000" b="0" i="1" u="none" strike="noStrike" cap="none" dirty="0" err="1">
                          <a:solidFill>
                            <a:schemeClr val="dk1"/>
                          </a:solidFill>
                          <a:latin typeface="Roboto"/>
                          <a:ea typeface="Roboto"/>
                          <a:cs typeface="Roboto"/>
                          <a:sym typeface="Roboto"/>
                        </a:rPr>
                        <a:t>Jurídicos</a:t>
                      </a:r>
                      <a:endParaRPr sz="2000" b="0" i="1" u="none" strike="noStrike" cap="none" dirty="0">
                        <a:solidFill>
                          <a:schemeClr val="dk1"/>
                        </a:solidFill>
                        <a:latin typeface="Roboto"/>
                        <a:ea typeface="Roboto"/>
                        <a:cs typeface="Roboto"/>
                        <a:sym typeface="Roboto"/>
                      </a:endParaRPr>
                    </a:p>
                    <a:p>
                      <a:pPr marL="914400" lvl="2" indent="-368300" algn="l" rtl="0">
                        <a:spcBef>
                          <a:spcPts val="600"/>
                        </a:spcBef>
                        <a:spcAft>
                          <a:spcPts val="0"/>
                        </a:spcAft>
                        <a:buSzPts val="2200"/>
                        <a:buFont typeface="Roboto"/>
                        <a:buChar char="■"/>
                      </a:pPr>
                      <a:r>
                        <a:rPr lang="en-US" sz="2000" i="1" dirty="0" err="1">
                          <a:latin typeface="Roboto"/>
                          <a:ea typeface="Roboto"/>
                          <a:cs typeface="Roboto"/>
                          <a:sym typeface="Roboto"/>
                        </a:rPr>
                        <a:t>Prevenir</a:t>
                      </a:r>
                      <a:r>
                        <a:rPr lang="en-US" sz="2000" i="1" dirty="0">
                          <a:latin typeface="Roboto"/>
                          <a:ea typeface="Roboto"/>
                          <a:cs typeface="Roboto"/>
                          <a:sym typeface="Roboto"/>
                        </a:rPr>
                        <a:t> </a:t>
                      </a:r>
                      <a:r>
                        <a:rPr lang="en-US" sz="2000" i="1" dirty="0" err="1">
                          <a:latin typeface="Roboto"/>
                          <a:ea typeface="Roboto"/>
                          <a:cs typeface="Roboto"/>
                          <a:sym typeface="Roboto"/>
                        </a:rPr>
                        <a:t>una</a:t>
                      </a:r>
                      <a:r>
                        <a:rPr lang="en-US" sz="2000" i="1" dirty="0">
                          <a:latin typeface="Roboto"/>
                          <a:ea typeface="Roboto"/>
                          <a:cs typeface="Roboto"/>
                          <a:sym typeface="Roboto"/>
                        </a:rPr>
                        <a:t> </a:t>
                      </a:r>
                      <a:r>
                        <a:rPr lang="en-US" sz="2000" i="1" dirty="0" err="1">
                          <a:latin typeface="Roboto"/>
                          <a:ea typeface="Roboto"/>
                          <a:cs typeface="Roboto"/>
                          <a:sym typeface="Roboto"/>
                        </a:rPr>
                        <a:t>Ejecución</a:t>
                      </a:r>
                      <a:r>
                        <a:rPr lang="en-US" sz="2000" i="1" dirty="0">
                          <a:latin typeface="Roboto"/>
                          <a:ea typeface="Roboto"/>
                          <a:cs typeface="Roboto"/>
                          <a:sym typeface="Roboto"/>
                        </a:rPr>
                        <a:t> </a:t>
                      </a:r>
                      <a:r>
                        <a:rPr lang="en-US" sz="2000" i="1" dirty="0" err="1">
                          <a:latin typeface="Roboto"/>
                          <a:ea typeface="Roboto"/>
                          <a:cs typeface="Roboto"/>
                          <a:sym typeface="Roboto"/>
                        </a:rPr>
                        <a:t>Hipotecaria</a:t>
                      </a:r>
                      <a:endParaRPr sz="2000" i="1" dirty="0">
                        <a:latin typeface="Roboto"/>
                        <a:ea typeface="Roboto"/>
                        <a:cs typeface="Roboto"/>
                        <a:sym typeface="Roboto"/>
                      </a:endParaRPr>
                    </a:p>
                    <a:p>
                      <a:pPr marL="914400" lvl="2" indent="-368300" algn="l" rtl="0">
                        <a:spcBef>
                          <a:spcPts val="600"/>
                        </a:spcBef>
                        <a:spcAft>
                          <a:spcPts val="0"/>
                        </a:spcAft>
                        <a:buSzPts val="2200"/>
                        <a:buFont typeface="Roboto"/>
                        <a:buChar char="■"/>
                      </a:pPr>
                      <a:r>
                        <a:rPr lang="en-US" sz="2000" i="1" dirty="0" err="1">
                          <a:latin typeface="Roboto"/>
                          <a:ea typeface="Roboto"/>
                          <a:cs typeface="Roboto"/>
                          <a:sym typeface="Roboto"/>
                        </a:rPr>
                        <a:t>Asesoramiento</a:t>
                      </a:r>
                      <a:r>
                        <a:rPr lang="en-US" sz="2000" i="1" dirty="0">
                          <a:latin typeface="Roboto"/>
                          <a:ea typeface="Roboto"/>
                          <a:cs typeface="Roboto"/>
                          <a:sym typeface="Roboto"/>
                        </a:rPr>
                        <a:t> </a:t>
                      </a:r>
                      <a:r>
                        <a:rPr lang="en-US" sz="2000" i="1" dirty="0" err="1">
                          <a:latin typeface="Roboto"/>
                          <a:ea typeface="Roboto"/>
                          <a:cs typeface="Roboto"/>
                          <a:sym typeface="Roboto"/>
                        </a:rPr>
                        <a:t>financiero</a:t>
                      </a:r>
                      <a:r>
                        <a:rPr lang="en-US" sz="2000" i="1" dirty="0">
                          <a:latin typeface="Roboto"/>
                          <a:ea typeface="Roboto"/>
                          <a:cs typeface="Roboto"/>
                          <a:sym typeface="Roboto"/>
                        </a:rPr>
                        <a:t> para </a:t>
                      </a:r>
                      <a:r>
                        <a:rPr lang="en-US" sz="2000" i="1" dirty="0" err="1">
                          <a:latin typeface="Roboto"/>
                          <a:ea typeface="Roboto"/>
                          <a:cs typeface="Roboto"/>
                          <a:sym typeface="Roboto"/>
                        </a:rPr>
                        <a:t>propietarios</a:t>
                      </a:r>
                      <a:r>
                        <a:rPr lang="en-US" sz="2000" i="1" dirty="0">
                          <a:latin typeface="Roboto"/>
                          <a:ea typeface="Roboto"/>
                          <a:cs typeface="Roboto"/>
                          <a:sym typeface="Roboto"/>
                        </a:rPr>
                        <a:t> de </a:t>
                      </a:r>
                      <a:r>
                        <a:rPr lang="en-US" sz="2000" i="1" dirty="0" err="1">
                          <a:latin typeface="Roboto"/>
                          <a:ea typeface="Roboto"/>
                          <a:cs typeface="Roboto"/>
                          <a:sym typeface="Roboto"/>
                        </a:rPr>
                        <a:t>viviendas</a:t>
                      </a:r>
                      <a:r>
                        <a:rPr lang="en-US" sz="2000" i="1" dirty="0">
                          <a:latin typeface="Roboto"/>
                          <a:ea typeface="Roboto"/>
                          <a:cs typeface="Roboto"/>
                          <a:sym typeface="Roboto"/>
                        </a:rPr>
                        <a:t>.</a:t>
                      </a:r>
                      <a:endParaRPr sz="2000" i="1" dirty="0">
                        <a:latin typeface="Roboto"/>
                        <a:ea typeface="Roboto"/>
                        <a:cs typeface="Roboto"/>
                        <a:sym typeface="Roboto"/>
                      </a:endParaRPr>
                    </a:p>
                    <a:p>
                      <a:pPr marL="914400" lvl="2" indent="-368300" algn="l" rtl="0">
                        <a:spcBef>
                          <a:spcPts val="600"/>
                        </a:spcBef>
                        <a:spcAft>
                          <a:spcPts val="0"/>
                        </a:spcAft>
                        <a:buSzPts val="2200"/>
                        <a:buFont typeface="Roboto"/>
                        <a:buChar char="■"/>
                      </a:pPr>
                      <a:r>
                        <a:rPr lang="en-US" sz="2000" i="1" dirty="0" err="1">
                          <a:latin typeface="Roboto"/>
                          <a:ea typeface="Roboto"/>
                          <a:cs typeface="Roboto"/>
                          <a:sym typeface="Roboto"/>
                        </a:rPr>
                        <a:t>Servicios</a:t>
                      </a:r>
                      <a:r>
                        <a:rPr lang="en-US" sz="2000" i="1" dirty="0">
                          <a:latin typeface="Roboto"/>
                          <a:ea typeface="Roboto"/>
                          <a:cs typeface="Roboto"/>
                          <a:sym typeface="Roboto"/>
                        </a:rPr>
                        <a:t> </a:t>
                      </a:r>
                      <a:r>
                        <a:rPr lang="en-US" sz="2000" i="1" dirty="0" err="1">
                          <a:latin typeface="Roboto"/>
                          <a:ea typeface="Roboto"/>
                          <a:cs typeface="Roboto"/>
                          <a:sym typeface="Roboto"/>
                        </a:rPr>
                        <a:t>legales</a:t>
                      </a:r>
                      <a:r>
                        <a:rPr lang="en-US" sz="2000" i="1" dirty="0">
                          <a:latin typeface="Roboto"/>
                          <a:ea typeface="Roboto"/>
                          <a:cs typeface="Roboto"/>
                          <a:sym typeface="Roboto"/>
                        </a:rPr>
                        <a:t> de </a:t>
                      </a:r>
                      <a:r>
                        <a:rPr lang="en-US" sz="2000" i="1" dirty="0" err="1">
                          <a:latin typeface="Roboto"/>
                          <a:ea typeface="Roboto"/>
                          <a:cs typeface="Roboto"/>
                          <a:sym typeface="Roboto"/>
                        </a:rPr>
                        <a:t>administración</a:t>
                      </a:r>
                      <a:r>
                        <a:rPr lang="en-US" sz="2000" i="1" dirty="0">
                          <a:latin typeface="Roboto"/>
                          <a:ea typeface="Roboto"/>
                          <a:cs typeface="Roboto"/>
                          <a:sym typeface="Roboto"/>
                        </a:rPr>
                        <a:t> patrimonial y de fin de </a:t>
                      </a:r>
                      <a:r>
                        <a:rPr lang="en-US" sz="2000" i="1" dirty="0" err="1">
                          <a:latin typeface="Roboto"/>
                          <a:ea typeface="Roboto"/>
                          <a:cs typeface="Roboto"/>
                          <a:sym typeface="Roboto"/>
                        </a:rPr>
                        <a:t>vida</a:t>
                      </a:r>
                      <a:r>
                        <a:rPr lang="en-US" sz="2000" i="1" dirty="0">
                          <a:latin typeface="Roboto"/>
                          <a:ea typeface="Roboto"/>
                          <a:cs typeface="Roboto"/>
                          <a:sym typeface="Roboto"/>
                        </a:rPr>
                        <a:t>.</a:t>
                      </a:r>
                      <a:endParaRPr sz="2000" i="1" dirty="0">
                        <a:latin typeface="Roboto"/>
                        <a:ea typeface="Roboto"/>
                        <a:cs typeface="Roboto"/>
                        <a:sym typeface="Roboto"/>
                      </a:endParaRPr>
                    </a:p>
                  </a:txBody>
                  <a:tcPr marL="22850" marR="22850" marT="0" marB="0">
                    <a:lnL w="12700" cap="flat" cmpd="sng">
                      <a:solidFill>
                        <a:schemeClr val="dk1"/>
                      </a:solidFill>
                      <a:prstDash val="solid"/>
                      <a:round/>
                      <a:headEnd type="none" w="sm" len="sm"/>
                      <a:tailEnd type="none" w="sm" len="sm"/>
                    </a:lnL>
                    <a:lnB w="12700" cap="flat" cmpd="sng">
                      <a:solidFill>
                        <a:schemeClr val="accent6"/>
                      </a:solidFill>
                      <a:prstDash val="solid"/>
                      <a:round/>
                      <a:headEnd type="none" w="sm" len="sm"/>
                      <a:tailEnd type="none" w="sm" len="sm"/>
                    </a:lnB>
                  </a:tcPr>
                </a:tc>
                <a:extLst>
                  <a:ext uri="{0D108BD9-81ED-4DB2-BD59-A6C34878D82A}">
                    <a16:rowId xmlns:a16="http://schemas.microsoft.com/office/drawing/2014/main" val="10001"/>
                  </a:ext>
                </a:extLst>
              </a:tr>
              <a:tr h="1658166">
                <a:tc>
                  <a:txBody>
                    <a:bodyPr/>
                    <a:lstStyle/>
                    <a:p>
                      <a:pPr marL="457200" marR="0" lvl="0" indent="-368300" algn="l" rtl="0">
                        <a:lnSpc>
                          <a:spcPct val="100000"/>
                        </a:lnSpc>
                        <a:spcBef>
                          <a:spcPts val="0"/>
                        </a:spcBef>
                        <a:spcAft>
                          <a:spcPts val="0"/>
                        </a:spcAft>
                        <a:buClr>
                          <a:schemeClr val="dk1"/>
                        </a:buClr>
                        <a:buSzPts val="2200"/>
                        <a:buFont typeface="Arial"/>
                        <a:buChar char="●"/>
                      </a:pPr>
                      <a:r>
                        <a:rPr lang="en-US" sz="2000" b="0" i="1" u="none" strike="noStrike" cap="none" dirty="0">
                          <a:solidFill>
                            <a:schemeClr val="dk1"/>
                          </a:solidFill>
                          <a:latin typeface="Roboto"/>
                          <a:ea typeface="Roboto"/>
                          <a:cs typeface="Roboto"/>
                          <a:sym typeface="Roboto"/>
                        </a:rPr>
                        <a:t>Free Tax Preparation and Filing for</a:t>
                      </a:r>
                      <a:r>
                        <a:rPr lang="en-US" sz="2000" i="1" dirty="0">
                          <a:latin typeface="Roboto"/>
                          <a:ea typeface="Roboto"/>
                          <a:cs typeface="Roboto"/>
                          <a:sym typeface="Roboto"/>
                        </a:rPr>
                        <a:t> Families, Individual, and the Self-Employed</a:t>
                      </a:r>
                      <a:endParaRPr sz="2000" i="1" dirty="0">
                        <a:latin typeface="Roboto"/>
                        <a:ea typeface="Roboto"/>
                        <a:cs typeface="Roboto"/>
                        <a:sym typeface="Roboto"/>
                      </a:endParaRPr>
                    </a:p>
                    <a:p>
                      <a:pPr marL="914400" marR="0" lvl="2" indent="-368300" algn="l" rtl="0">
                        <a:lnSpc>
                          <a:spcPct val="100000"/>
                        </a:lnSpc>
                        <a:spcBef>
                          <a:spcPts val="600"/>
                        </a:spcBef>
                        <a:spcAft>
                          <a:spcPts val="0"/>
                        </a:spcAft>
                        <a:buSzPts val="2200"/>
                        <a:buFont typeface="Roboto"/>
                        <a:buChar char="■"/>
                      </a:pPr>
                      <a:r>
                        <a:rPr lang="en-US" sz="2000" i="1" dirty="0">
                          <a:latin typeface="Roboto"/>
                          <a:ea typeface="Roboto"/>
                          <a:cs typeface="Roboto"/>
                          <a:sym typeface="Roboto"/>
                        </a:rPr>
                        <a:t>Financial Empowerment Coaching</a:t>
                      </a:r>
                      <a:endParaRPr sz="2000" i="1" dirty="0">
                        <a:latin typeface="Roboto"/>
                        <a:ea typeface="Roboto"/>
                        <a:cs typeface="Roboto"/>
                        <a:sym typeface="Roboto"/>
                      </a:endParaRPr>
                    </a:p>
                  </a:txBody>
                  <a:tcPr marL="22850" marR="22850" marT="0" marB="0">
                    <a:lnR w="12700" cap="flat" cmpd="sng">
                      <a:solidFill>
                        <a:schemeClr val="dk1"/>
                      </a:solidFill>
                      <a:prstDash val="solid"/>
                      <a:round/>
                      <a:headEnd type="none" w="sm" len="sm"/>
                      <a:tailEnd type="none" w="sm" len="sm"/>
                    </a:lnR>
                    <a:lnT w="12700" cap="flat" cmpd="sng">
                      <a:solidFill>
                        <a:schemeClr val="accent6"/>
                      </a:solidFill>
                      <a:prstDash val="solid"/>
                      <a:round/>
                      <a:headEnd type="none" w="sm" len="sm"/>
                      <a:tailEnd type="none" w="sm" len="sm"/>
                    </a:lnT>
                  </a:tcPr>
                </a:tc>
                <a:tc>
                  <a:txBody>
                    <a:bodyPr/>
                    <a:lstStyle/>
                    <a:p>
                      <a:pPr marL="457200" marR="0" lvl="0" indent="-368300" algn="l" rtl="0">
                        <a:lnSpc>
                          <a:spcPct val="100000"/>
                        </a:lnSpc>
                        <a:spcBef>
                          <a:spcPts val="0"/>
                        </a:spcBef>
                        <a:spcAft>
                          <a:spcPts val="0"/>
                        </a:spcAft>
                        <a:buClr>
                          <a:schemeClr val="dk1"/>
                        </a:buClr>
                        <a:buSzPts val="2200"/>
                        <a:buFont typeface="Arial"/>
                        <a:buChar char="●"/>
                      </a:pPr>
                      <a:r>
                        <a:rPr lang="en-US" sz="2000" i="1" dirty="0" err="1">
                          <a:latin typeface="Roboto"/>
                          <a:ea typeface="Roboto"/>
                          <a:cs typeface="Roboto"/>
                          <a:sym typeface="Roboto"/>
                        </a:rPr>
                        <a:t>Preparación</a:t>
                      </a:r>
                      <a:r>
                        <a:rPr lang="en-US" sz="2000" i="1" dirty="0">
                          <a:latin typeface="Roboto"/>
                          <a:ea typeface="Roboto"/>
                          <a:cs typeface="Roboto"/>
                          <a:sym typeface="Roboto"/>
                        </a:rPr>
                        <a:t> y </a:t>
                      </a:r>
                      <a:r>
                        <a:rPr lang="en-US" sz="2000" i="1" dirty="0" err="1">
                          <a:latin typeface="Roboto"/>
                          <a:ea typeface="Roboto"/>
                          <a:cs typeface="Roboto"/>
                          <a:sym typeface="Roboto"/>
                        </a:rPr>
                        <a:t>presentación</a:t>
                      </a:r>
                      <a:r>
                        <a:rPr lang="en-US" sz="2000" i="1" dirty="0">
                          <a:latin typeface="Roboto"/>
                          <a:ea typeface="Roboto"/>
                          <a:cs typeface="Roboto"/>
                          <a:sym typeface="Roboto"/>
                        </a:rPr>
                        <a:t> de </a:t>
                      </a:r>
                      <a:r>
                        <a:rPr lang="en-US" sz="2000" i="1" dirty="0" err="1">
                          <a:latin typeface="Roboto"/>
                          <a:ea typeface="Roboto"/>
                          <a:cs typeface="Roboto"/>
                          <a:sym typeface="Roboto"/>
                        </a:rPr>
                        <a:t>impuestos</a:t>
                      </a:r>
                      <a:r>
                        <a:rPr lang="en-US" sz="2000" i="1" dirty="0">
                          <a:latin typeface="Roboto"/>
                          <a:ea typeface="Roboto"/>
                          <a:cs typeface="Roboto"/>
                          <a:sym typeface="Roboto"/>
                        </a:rPr>
                        <a:t> </a:t>
                      </a:r>
                      <a:r>
                        <a:rPr lang="en-US" sz="2000" i="1" dirty="0" err="1">
                          <a:latin typeface="Roboto"/>
                          <a:ea typeface="Roboto"/>
                          <a:cs typeface="Roboto"/>
                          <a:sym typeface="Roboto"/>
                        </a:rPr>
                        <a:t>gratuitos</a:t>
                      </a:r>
                      <a:r>
                        <a:rPr lang="en-US" sz="2000" i="1" dirty="0">
                          <a:latin typeface="Roboto"/>
                          <a:ea typeface="Roboto"/>
                          <a:cs typeface="Roboto"/>
                          <a:sym typeface="Roboto"/>
                        </a:rPr>
                        <a:t> para </a:t>
                      </a:r>
                      <a:r>
                        <a:rPr lang="en-US" sz="2000" i="1" dirty="0" err="1">
                          <a:latin typeface="Roboto"/>
                          <a:ea typeface="Roboto"/>
                          <a:cs typeface="Roboto"/>
                          <a:sym typeface="Roboto"/>
                        </a:rPr>
                        <a:t>familias</a:t>
                      </a:r>
                      <a:r>
                        <a:rPr lang="en-US" sz="2000" i="1" dirty="0">
                          <a:latin typeface="Roboto"/>
                          <a:ea typeface="Roboto"/>
                          <a:cs typeface="Roboto"/>
                          <a:sym typeface="Roboto"/>
                        </a:rPr>
                        <a:t>, </a:t>
                      </a:r>
                      <a:r>
                        <a:rPr lang="en-US" sz="2000" i="1" dirty="0" err="1">
                          <a:latin typeface="Roboto"/>
                          <a:ea typeface="Roboto"/>
                          <a:cs typeface="Roboto"/>
                          <a:sym typeface="Roboto"/>
                        </a:rPr>
                        <a:t>individuos</a:t>
                      </a:r>
                      <a:r>
                        <a:rPr lang="en-US" sz="2000" i="1" dirty="0">
                          <a:latin typeface="Roboto"/>
                          <a:ea typeface="Roboto"/>
                          <a:cs typeface="Roboto"/>
                          <a:sym typeface="Roboto"/>
                        </a:rPr>
                        <a:t> y personas que </a:t>
                      </a:r>
                      <a:r>
                        <a:rPr lang="en-US" sz="2000" i="1" dirty="0" err="1">
                          <a:latin typeface="Roboto"/>
                          <a:ea typeface="Roboto"/>
                          <a:cs typeface="Roboto"/>
                          <a:sym typeface="Roboto"/>
                        </a:rPr>
                        <a:t>trabajan</a:t>
                      </a:r>
                      <a:r>
                        <a:rPr lang="en-US" sz="2000" i="1" dirty="0">
                          <a:latin typeface="Roboto"/>
                          <a:ea typeface="Roboto"/>
                          <a:cs typeface="Roboto"/>
                          <a:sym typeface="Roboto"/>
                        </a:rPr>
                        <a:t> </a:t>
                      </a:r>
                      <a:r>
                        <a:rPr lang="en-US" sz="2000" i="1" dirty="0" err="1">
                          <a:latin typeface="Roboto"/>
                          <a:ea typeface="Roboto"/>
                          <a:cs typeface="Roboto"/>
                          <a:sym typeface="Roboto"/>
                        </a:rPr>
                        <a:t>por</a:t>
                      </a:r>
                      <a:r>
                        <a:rPr lang="en-US" sz="2000" i="1" dirty="0">
                          <a:latin typeface="Roboto"/>
                          <a:ea typeface="Roboto"/>
                          <a:cs typeface="Roboto"/>
                          <a:sym typeface="Roboto"/>
                        </a:rPr>
                        <a:t> </a:t>
                      </a:r>
                      <a:r>
                        <a:rPr lang="en-US" sz="2000" i="1" dirty="0" err="1">
                          <a:latin typeface="Roboto"/>
                          <a:ea typeface="Roboto"/>
                          <a:cs typeface="Roboto"/>
                          <a:sym typeface="Roboto"/>
                        </a:rPr>
                        <a:t>su</a:t>
                      </a:r>
                      <a:r>
                        <a:rPr lang="en-US" sz="2000" i="1" dirty="0">
                          <a:latin typeface="Roboto"/>
                          <a:ea typeface="Roboto"/>
                          <a:cs typeface="Roboto"/>
                          <a:sym typeface="Roboto"/>
                        </a:rPr>
                        <a:t> </a:t>
                      </a:r>
                      <a:r>
                        <a:rPr lang="en-US" sz="2000" i="1" dirty="0" err="1">
                          <a:latin typeface="Roboto"/>
                          <a:ea typeface="Roboto"/>
                          <a:cs typeface="Roboto"/>
                          <a:sym typeface="Roboto"/>
                        </a:rPr>
                        <a:t>cuenta</a:t>
                      </a:r>
                      <a:r>
                        <a:rPr lang="en-US" sz="2000" i="1" dirty="0">
                          <a:latin typeface="Roboto"/>
                          <a:ea typeface="Roboto"/>
                          <a:cs typeface="Roboto"/>
                          <a:sym typeface="Roboto"/>
                        </a:rPr>
                        <a:t>.</a:t>
                      </a:r>
                      <a:endParaRPr sz="2000" i="1" dirty="0">
                        <a:latin typeface="Roboto"/>
                        <a:ea typeface="Roboto"/>
                        <a:cs typeface="Roboto"/>
                        <a:sym typeface="Roboto"/>
                      </a:endParaRPr>
                    </a:p>
                    <a:p>
                      <a:pPr marL="914400" marR="0" lvl="2" indent="-368300" algn="l" rtl="0">
                        <a:lnSpc>
                          <a:spcPct val="100000"/>
                        </a:lnSpc>
                        <a:spcBef>
                          <a:spcPts val="600"/>
                        </a:spcBef>
                        <a:spcAft>
                          <a:spcPts val="0"/>
                        </a:spcAft>
                        <a:buSzPts val="2200"/>
                        <a:buFont typeface="Roboto"/>
                        <a:buChar char="■"/>
                      </a:pPr>
                      <a:r>
                        <a:rPr lang="en-US" sz="2000" i="1" dirty="0" err="1">
                          <a:latin typeface="Roboto"/>
                          <a:ea typeface="Roboto"/>
                          <a:cs typeface="Roboto"/>
                          <a:sym typeface="Roboto"/>
                        </a:rPr>
                        <a:t>Apoyo</a:t>
                      </a:r>
                      <a:r>
                        <a:rPr lang="en-US" sz="2000" i="1" dirty="0">
                          <a:latin typeface="Roboto"/>
                          <a:ea typeface="Roboto"/>
                          <a:cs typeface="Roboto"/>
                          <a:sym typeface="Roboto"/>
                        </a:rPr>
                        <a:t> para </a:t>
                      </a:r>
                      <a:r>
                        <a:rPr lang="en-US" sz="2000" i="1" dirty="0" err="1">
                          <a:latin typeface="Roboto"/>
                          <a:ea typeface="Roboto"/>
                          <a:cs typeface="Roboto"/>
                          <a:sym typeface="Roboto"/>
                        </a:rPr>
                        <a:t>el</a:t>
                      </a:r>
                      <a:r>
                        <a:rPr lang="en-US" sz="2000" i="1" dirty="0">
                          <a:latin typeface="Roboto"/>
                          <a:ea typeface="Roboto"/>
                          <a:cs typeface="Roboto"/>
                          <a:sym typeface="Roboto"/>
                        </a:rPr>
                        <a:t> </a:t>
                      </a:r>
                      <a:r>
                        <a:rPr lang="en-US" sz="2000" i="1" dirty="0" err="1">
                          <a:latin typeface="Roboto"/>
                          <a:ea typeface="Roboto"/>
                          <a:cs typeface="Roboto"/>
                          <a:sym typeface="Roboto"/>
                        </a:rPr>
                        <a:t>empoderamiento</a:t>
                      </a:r>
                      <a:r>
                        <a:rPr lang="en-US" sz="2000" i="1" dirty="0">
                          <a:latin typeface="Roboto"/>
                          <a:ea typeface="Roboto"/>
                          <a:cs typeface="Roboto"/>
                          <a:sym typeface="Roboto"/>
                        </a:rPr>
                        <a:t> </a:t>
                      </a:r>
                      <a:r>
                        <a:rPr lang="en-US" sz="2000" i="1" dirty="0" err="1">
                          <a:latin typeface="Roboto"/>
                          <a:ea typeface="Roboto"/>
                          <a:cs typeface="Roboto"/>
                          <a:sym typeface="Roboto"/>
                        </a:rPr>
                        <a:t>financiero</a:t>
                      </a:r>
                      <a:endParaRPr sz="2000" i="1" dirty="0">
                        <a:latin typeface="Roboto"/>
                        <a:ea typeface="Roboto"/>
                        <a:cs typeface="Roboto"/>
                        <a:sym typeface="Roboto"/>
                      </a:endParaRPr>
                    </a:p>
                  </a:txBody>
                  <a:tcPr marL="22850" marR="22850" marT="0" marB="0">
                    <a:lnL w="12700" cap="flat" cmpd="sng">
                      <a:solidFill>
                        <a:schemeClr val="dk1"/>
                      </a:solidFill>
                      <a:prstDash val="solid"/>
                      <a:round/>
                      <a:headEnd type="none" w="sm" len="sm"/>
                      <a:tailEnd type="none" w="sm" len="sm"/>
                    </a:lnL>
                    <a:lnT w="12700" cap="flat" cmpd="sng">
                      <a:solidFill>
                        <a:schemeClr val="accent6"/>
                      </a:solidFill>
                      <a:prstDash val="solid"/>
                      <a:round/>
                      <a:headEnd type="none" w="sm" len="sm"/>
                      <a:tailEnd type="none" w="sm" len="sm"/>
                    </a:lnT>
                  </a:tcPr>
                </a:tc>
                <a:extLst>
                  <a:ext uri="{0D108BD9-81ED-4DB2-BD59-A6C34878D82A}">
                    <a16:rowId xmlns:a16="http://schemas.microsoft.com/office/drawing/2014/main" val="10002"/>
                  </a:ext>
                </a:extLst>
              </a:tr>
            </a:tbl>
          </a:graphicData>
        </a:graphic>
      </p:graphicFrame>
      <p:pic>
        <p:nvPicPr>
          <p:cNvPr id="87" name="Google Shape;87;p1" descr="A picture containing drawing&#10;&#10;Description automatically generated"/>
          <p:cNvPicPr preferRelativeResize="0"/>
          <p:nvPr/>
        </p:nvPicPr>
        <p:blipFill rotWithShape="1">
          <a:blip r:embed="rId3">
            <a:alphaModFix/>
          </a:blip>
          <a:srcRect/>
          <a:stretch/>
        </p:blipFill>
        <p:spPr>
          <a:xfrm>
            <a:off x="290943" y="5969000"/>
            <a:ext cx="1858710" cy="685800"/>
          </a:xfrm>
          <a:prstGeom prst="rect">
            <a:avLst/>
          </a:prstGeom>
          <a:noFill/>
          <a:ln>
            <a:noFill/>
          </a:ln>
        </p:spPr>
      </p:pic>
      <p:sp>
        <p:nvSpPr>
          <p:cNvPr id="88" name="Google Shape;88;p1"/>
          <p:cNvSpPr/>
          <p:nvPr/>
        </p:nvSpPr>
        <p:spPr>
          <a:xfrm>
            <a:off x="935964" y="6488693"/>
            <a:ext cx="34323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100" b="0" i="0" u="none" strike="noStrike" cap="none">
                <a:solidFill>
                  <a:schemeClr val="accent6"/>
                </a:solidFill>
                <a:latin typeface="Arial"/>
                <a:ea typeface="Arial"/>
                <a:cs typeface="Arial"/>
                <a:sym typeface="Arial"/>
              </a:rPr>
              <a:t>contact: info@growbrooklyn.org</a:t>
            </a:r>
            <a:endParaRPr sz="1100" b="0" i="0" u="none" strike="noStrike" cap="none">
              <a:solidFill>
                <a:schemeClr val="accent6"/>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5" name="Google Shape;95;p2"/>
          <p:cNvSpPr txBox="1">
            <a:spLocks noGrp="1"/>
          </p:cNvSpPr>
          <p:nvPr>
            <p:ph type="title"/>
          </p:nvPr>
        </p:nvSpPr>
        <p:spPr>
          <a:xfrm>
            <a:off x="542897" y="64645"/>
            <a:ext cx="11106204" cy="81518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48135"/>
              </a:buClr>
              <a:buSzPts val="4400"/>
              <a:buFont typeface="Calibri"/>
              <a:buNone/>
            </a:pPr>
            <a:r>
              <a:rPr lang="en-US" sz="4000" b="1" dirty="0">
                <a:solidFill>
                  <a:srgbClr val="274E13"/>
                </a:solidFill>
              </a:rPr>
              <a:t>Impact of Our Work/El </a:t>
            </a:r>
            <a:r>
              <a:rPr lang="en-US" sz="4000" b="1" dirty="0" err="1">
                <a:solidFill>
                  <a:srgbClr val="274E13"/>
                </a:solidFill>
              </a:rPr>
              <a:t>Impacto</a:t>
            </a:r>
            <a:r>
              <a:rPr lang="en-US" sz="4000" b="1" dirty="0">
                <a:solidFill>
                  <a:srgbClr val="274E13"/>
                </a:solidFill>
              </a:rPr>
              <a:t> De </a:t>
            </a:r>
            <a:r>
              <a:rPr lang="en-US" sz="4000" b="1" dirty="0" err="1">
                <a:solidFill>
                  <a:srgbClr val="274E13"/>
                </a:solidFill>
              </a:rPr>
              <a:t>Nuestro</a:t>
            </a:r>
            <a:r>
              <a:rPr lang="en-US" sz="4000" b="1" dirty="0">
                <a:solidFill>
                  <a:srgbClr val="274E13"/>
                </a:solidFill>
              </a:rPr>
              <a:t> </a:t>
            </a:r>
            <a:r>
              <a:rPr lang="en-US" sz="4000" b="1" dirty="0" err="1">
                <a:solidFill>
                  <a:srgbClr val="274E13"/>
                </a:solidFill>
              </a:rPr>
              <a:t>Trabajo</a:t>
            </a:r>
            <a:endParaRPr sz="1100" dirty="0">
              <a:solidFill>
                <a:srgbClr val="FFFFFF"/>
              </a:solidFill>
              <a:highlight>
                <a:srgbClr val="548135"/>
              </a:highlight>
              <a:latin typeface="Calibri"/>
              <a:ea typeface="Calibri"/>
              <a:cs typeface="Calibri"/>
              <a:sym typeface="Calibri"/>
            </a:endParaRPr>
          </a:p>
        </p:txBody>
      </p:sp>
      <p:sp>
        <p:nvSpPr>
          <p:cNvPr id="96" name="Google Shape;96;p2"/>
          <p:cNvSpPr txBox="1"/>
          <p:nvPr/>
        </p:nvSpPr>
        <p:spPr>
          <a:xfrm>
            <a:off x="838200" y="-1502135"/>
            <a:ext cx="10515600" cy="483336"/>
          </a:xfrm>
          <a:prstGeom prst="rect">
            <a:avLst/>
          </a:prstGeom>
          <a:noFill/>
          <a:ln>
            <a:noFill/>
          </a:ln>
        </p:spPr>
        <p:txBody>
          <a:bodyPr spcFirstLastPara="1" wrap="square" lIns="91425" tIns="45700" rIns="91425" bIns="45700" anchor="ctr" anchorCtr="0">
            <a:normAutofit fontScale="92500" lnSpcReduction="10000"/>
          </a:bodyPr>
          <a:lstStyle/>
          <a:p>
            <a:pPr marL="0" marR="0" lvl="0" indent="0" algn="ctr" rtl="0">
              <a:lnSpc>
                <a:spcPct val="90000"/>
              </a:lnSpc>
              <a:spcBef>
                <a:spcPts val="0"/>
              </a:spcBef>
              <a:spcAft>
                <a:spcPts val="0"/>
              </a:spcAft>
              <a:buClr>
                <a:schemeClr val="dk1"/>
              </a:buClr>
              <a:buSzPct val="100000"/>
              <a:buFont typeface="Calibri"/>
              <a:buNone/>
            </a:pPr>
            <a:endParaRPr sz="3200" b="0" i="0" u="none" strike="noStrike" cap="none">
              <a:solidFill>
                <a:schemeClr val="dk1"/>
              </a:solidFill>
              <a:latin typeface="Calibri"/>
              <a:ea typeface="Calibri"/>
              <a:cs typeface="Calibri"/>
              <a:sym typeface="Calibri"/>
            </a:endParaRPr>
          </a:p>
        </p:txBody>
      </p:sp>
      <p:graphicFrame>
        <p:nvGraphicFramePr>
          <p:cNvPr id="97" name="Google Shape;97;p2"/>
          <p:cNvGraphicFramePr/>
          <p:nvPr>
            <p:extLst>
              <p:ext uri="{D42A27DB-BD31-4B8C-83A1-F6EECF244321}">
                <p14:modId xmlns:p14="http://schemas.microsoft.com/office/powerpoint/2010/main" val="2785833438"/>
              </p:ext>
            </p:extLst>
          </p:nvPr>
        </p:nvGraphicFramePr>
        <p:xfrm>
          <a:off x="345762" y="879826"/>
          <a:ext cx="11500475" cy="5653318"/>
        </p:xfrm>
        <a:graphic>
          <a:graphicData uri="http://schemas.openxmlformats.org/drawingml/2006/table">
            <a:tbl>
              <a:tblPr>
                <a:noFill/>
              </a:tblPr>
              <a:tblGrid>
                <a:gridCol w="7407175">
                  <a:extLst>
                    <a:ext uri="{9D8B030D-6E8A-4147-A177-3AD203B41FA5}">
                      <a16:colId xmlns:a16="http://schemas.microsoft.com/office/drawing/2014/main" val="20000"/>
                    </a:ext>
                  </a:extLst>
                </a:gridCol>
                <a:gridCol w="2208150">
                  <a:extLst>
                    <a:ext uri="{9D8B030D-6E8A-4147-A177-3AD203B41FA5}">
                      <a16:colId xmlns:a16="http://schemas.microsoft.com/office/drawing/2014/main" val="20001"/>
                    </a:ext>
                  </a:extLst>
                </a:gridCol>
                <a:gridCol w="1885150">
                  <a:extLst>
                    <a:ext uri="{9D8B030D-6E8A-4147-A177-3AD203B41FA5}">
                      <a16:colId xmlns:a16="http://schemas.microsoft.com/office/drawing/2014/main" val="20002"/>
                    </a:ext>
                  </a:extLst>
                </a:gridCol>
              </a:tblGrid>
              <a:tr h="596770">
                <a:tc>
                  <a:txBody>
                    <a:bodyPr/>
                    <a:lstStyle/>
                    <a:p>
                      <a:pPr marL="0" marR="0" lvl="0" indent="0" algn="ctr" rtl="0">
                        <a:lnSpc>
                          <a:spcPct val="100000"/>
                        </a:lnSpc>
                        <a:spcBef>
                          <a:spcPts val="0"/>
                        </a:spcBef>
                        <a:spcAft>
                          <a:spcPts val="0"/>
                        </a:spcAft>
                        <a:buClr>
                          <a:srgbClr val="000000"/>
                        </a:buClr>
                        <a:buSzPts val="1400"/>
                        <a:buFont typeface="Arial"/>
                        <a:buNone/>
                      </a:pPr>
                      <a:r>
                        <a:rPr lang="en-US" sz="1500" b="1" u="none" strike="noStrike" cap="none" dirty="0">
                          <a:solidFill>
                            <a:srgbClr val="FFFFFF"/>
                          </a:solidFill>
                          <a:latin typeface="Calibri"/>
                          <a:ea typeface="Calibri"/>
                          <a:cs typeface="Calibri"/>
                          <a:sym typeface="Calibri"/>
                        </a:rPr>
                        <a:t>Service/</a:t>
                      </a:r>
                      <a:r>
                        <a:rPr lang="en-US" sz="1500" b="1" u="none" strike="noStrike" cap="none" dirty="0" err="1">
                          <a:solidFill>
                            <a:srgbClr val="FFFFFF"/>
                          </a:solidFill>
                          <a:latin typeface="Calibri"/>
                          <a:ea typeface="Calibri"/>
                          <a:cs typeface="Calibri"/>
                          <a:sym typeface="Calibri"/>
                        </a:rPr>
                        <a:t>Servicio</a:t>
                      </a:r>
                      <a:endParaRPr sz="1500" b="1" u="none" strike="noStrike" cap="none" dirty="0">
                        <a:solidFill>
                          <a:srgbClr val="FFFFFF"/>
                        </a:solidFill>
                        <a:latin typeface="Calibri"/>
                        <a:ea typeface="Calibri"/>
                        <a:cs typeface="Calibri"/>
                        <a:sym typeface="Calibri"/>
                      </a:endParaRPr>
                    </a:p>
                  </a:txBody>
                  <a:tcPr marL="13225" marR="13225" marT="8800" marB="880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500" b="1" dirty="0">
                          <a:solidFill>
                            <a:srgbClr val="FFFFFF"/>
                          </a:solidFill>
                          <a:latin typeface="Calibri" panose="020F0502020204030204" pitchFamily="34" charset="0"/>
                          <a:ea typeface="Calibri"/>
                          <a:cs typeface="Calibri" panose="020F0502020204030204" pitchFamily="34" charset="0"/>
                          <a:sym typeface="Calibri"/>
                        </a:rPr>
                        <a:t>FY 22</a:t>
                      </a:r>
                      <a:endParaRPr sz="1500" b="1" dirty="0">
                        <a:solidFill>
                          <a:srgbClr val="FFFFFF"/>
                        </a:solidFill>
                        <a:latin typeface="Calibri" panose="020F0502020204030204" pitchFamily="34" charset="0"/>
                        <a:ea typeface="Calibri"/>
                        <a:cs typeface="Calibri" panose="020F0502020204030204" pitchFamily="34" charset="0"/>
                        <a:sym typeface="Calibri"/>
                      </a:endParaRPr>
                    </a:p>
                    <a:p>
                      <a:pPr marL="0" marR="0" lvl="0" indent="0" algn="ctr" rtl="0">
                        <a:lnSpc>
                          <a:spcPct val="100000"/>
                        </a:lnSpc>
                        <a:spcBef>
                          <a:spcPts val="0"/>
                        </a:spcBef>
                        <a:spcAft>
                          <a:spcPts val="0"/>
                        </a:spcAft>
                        <a:buClr>
                          <a:srgbClr val="000000"/>
                        </a:buClr>
                        <a:buSzPts val="1400"/>
                        <a:buFont typeface="Arial"/>
                        <a:buNone/>
                      </a:pPr>
                      <a:r>
                        <a:rPr lang="en-US" sz="1500" b="1" dirty="0">
                          <a:solidFill>
                            <a:srgbClr val="FFFFFF"/>
                          </a:solidFill>
                          <a:latin typeface="Calibri" panose="020F0502020204030204" pitchFamily="34" charset="0"/>
                          <a:ea typeface="Calibri"/>
                          <a:cs typeface="Calibri" panose="020F0502020204030204" pitchFamily="34" charset="0"/>
                          <a:sym typeface="Calibri"/>
                        </a:rPr>
                        <a:t>Results/ </a:t>
                      </a:r>
                      <a:r>
                        <a:rPr lang="en-US" sz="1500" b="1" dirty="0" err="1">
                          <a:solidFill>
                            <a:srgbClr val="FFFFFF"/>
                          </a:solidFill>
                          <a:latin typeface="Calibri" panose="020F0502020204030204" pitchFamily="34" charset="0"/>
                          <a:ea typeface="Calibri"/>
                          <a:cs typeface="Calibri" panose="020F0502020204030204" pitchFamily="34" charset="0"/>
                          <a:sym typeface="Calibri"/>
                        </a:rPr>
                        <a:t>Resultados</a:t>
                      </a:r>
                      <a:endParaRPr sz="1500" b="1" u="none" strike="noStrike" cap="none" dirty="0">
                        <a:solidFill>
                          <a:srgbClr val="FFFFFF"/>
                        </a:solidFill>
                        <a:latin typeface="Calibri" panose="020F0502020204030204" pitchFamily="34" charset="0"/>
                        <a:ea typeface="Calibri"/>
                        <a:cs typeface="Calibri" panose="020F0502020204030204" pitchFamily="34" charset="0"/>
                        <a:sym typeface="Calibri"/>
                      </a:endParaRPr>
                    </a:p>
                  </a:txBody>
                  <a:tcPr marL="45725" marR="45725" marT="45725" marB="45725"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None/>
                      </a:pPr>
                      <a:r>
                        <a:rPr lang="en-US" sz="1500" b="1" dirty="0">
                          <a:solidFill>
                            <a:srgbClr val="FFFFFF"/>
                          </a:solidFill>
                          <a:latin typeface="Calibri" panose="020F0502020204030204" pitchFamily="34" charset="0"/>
                          <a:ea typeface="Calibri"/>
                          <a:cs typeface="Calibri" panose="020F0502020204030204" pitchFamily="34" charset="0"/>
                          <a:sym typeface="Calibri"/>
                        </a:rPr>
                        <a:t>FY 23</a:t>
                      </a:r>
                      <a:endParaRPr sz="1500" b="1" dirty="0">
                        <a:solidFill>
                          <a:srgbClr val="FFFFFF"/>
                        </a:solidFill>
                        <a:latin typeface="Calibri" panose="020F0502020204030204" pitchFamily="34" charset="0"/>
                        <a:ea typeface="Calibri"/>
                        <a:cs typeface="Calibri" panose="020F0502020204030204" pitchFamily="34" charset="0"/>
                        <a:sym typeface="Calibri"/>
                      </a:endParaRPr>
                    </a:p>
                    <a:p>
                      <a:pPr marL="0" marR="0" lvl="0" indent="0" algn="ctr" rtl="0">
                        <a:lnSpc>
                          <a:spcPct val="100000"/>
                        </a:lnSpc>
                        <a:spcBef>
                          <a:spcPts val="0"/>
                        </a:spcBef>
                        <a:spcAft>
                          <a:spcPts val="0"/>
                        </a:spcAft>
                        <a:buNone/>
                      </a:pPr>
                      <a:r>
                        <a:rPr lang="en-US" sz="1500" b="1" dirty="0">
                          <a:solidFill>
                            <a:srgbClr val="FFFFFF"/>
                          </a:solidFill>
                          <a:latin typeface="Calibri" panose="020F0502020204030204" pitchFamily="34" charset="0"/>
                          <a:ea typeface="Calibri"/>
                          <a:cs typeface="Calibri" panose="020F0502020204030204" pitchFamily="34" charset="0"/>
                          <a:sym typeface="Calibri"/>
                        </a:rPr>
                        <a:t>Results/ </a:t>
                      </a:r>
                      <a:r>
                        <a:rPr lang="en-US" sz="1500" b="1" dirty="0" err="1">
                          <a:solidFill>
                            <a:srgbClr val="FFFFFF"/>
                          </a:solidFill>
                          <a:latin typeface="Calibri" panose="020F0502020204030204" pitchFamily="34" charset="0"/>
                          <a:ea typeface="Calibri"/>
                          <a:cs typeface="Calibri" panose="020F0502020204030204" pitchFamily="34" charset="0"/>
                          <a:sym typeface="Calibri"/>
                        </a:rPr>
                        <a:t>Resultados</a:t>
                      </a:r>
                      <a:endParaRPr sz="1500" b="1" dirty="0">
                        <a:solidFill>
                          <a:srgbClr val="FFFFFF"/>
                        </a:solidFill>
                        <a:latin typeface="Calibri" panose="020F0502020204030204" pitchFamily="34" charset="0"/>
                        <a:ea typeface="Calibri"/>
                        <a:cs typeface="Calibri" panose="020F0502020204030204" pitchFamily="34" charset="0"/>
                        <a:sym typeface="Calibri"/>
                      </a:endParaRPr>
                    </a:p>
                  </a:txBody>
                  <a:tcPr marL="45725" marR="45725" marT="45725" marB="45725"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265226">
                <a:tc>
                  <a:txBody>
                    <a:bodyPr/>
                    <a:lstStyle/>
                    <a:p>
                      <a:pPr marL="0" marR="0" lvl="0" indent="0" algn="l" rtl="0">
                        <a:lnSpc>
                          <a:spcPct val="100000"/>
                        </a:lnSpc>
                        <a:spcBef>
                          <a:spcPts val="0"/>
                        </a:spcBef>
                        <a:spcAft>
                          <a:spcPts val="0"/>
                        </a:spcAft>
                        <a:buClr>
                          <a:srgbClr val="000000"/>
                        </a:buClr>
                        <a:buSzPts val="1400"/>
                        <a:buFont typeface="Arial"/>
                        <a:buNone/>
                      </a:pPr>
                      <a:r>
                        <a:rPr lang="en-US" sz="1600" b="1" u="none" strike="noStrike" cap="none" dirty="0">
                          <a:solidFill>
                            <a:srgbClr val="FFFFFF"/>
                          </a:solidFill>
                          <a:latin typeface="Calibri"/>
                          <a:ea typeface="Calibri"/>
                          <a:cs typeface="Calibri"/>
                          <a:sym typeface="Calibri"/>
                        </a:rPr>
                        <a:t>Legal Services/</a:t>
                      </a:r>
                      <a:r>
                        <a:rPr lang="en-US" sz="1600" b="1" u="none" strike="noStrike" cap="none" dirty="0" err="1">
                          <a:solidFill>
                            <a:srgbClr val="FFFFFF"/>
                          </a:solidFill>
                          <a:latin typeface="Calibri"/>
                          <a:ea typeface="Calibri"/>
                          <a:cs typeface="Calibri"/>
                          <a:sym typeface="Calibri"/>
                        </a:rPr>
                        <a:t>Servicios</a:t>
                      </a:r>
                      <a:r>
                        <a:rPr lang="en-US" sz="1600" b="1" u="none" strike="noStrike" cap="none" dirty="0">
                          <a:solidFill>
                            <a:srgbClr val="FFFFFF"/>
                          </a:solidFill>
                          <a:latin typeface="Calibri"/>
                          <a:ea typeface="Calibri"/>
                          <a:cs typeface="Calibri"/>
                          <a:sym typeface="Calibri"/>
                        </a:rPr>
                        <a:t> </a:t>
                      </a:r>
                      <a:r>
                        <a:rPr lang="en-US" sz="1600" b="1" u="none" strike="noStrike" cap="none" dirty="0" err="1">
                          <a:solidFill>
                            <a:srgbClr val="FFFFFF"/>
                          </a:solidFill>
                          <a:latin typeface="Calibri"/>
                          <a:ea typeface="Calibri"/>
                          <a:cs typeface="Calibri"/>
                          <a:sym typeface="Calibri"/>
                        </a:rPr>
                        <a:t>Jurídicos</a:t>
                      </a:r>
                      <a:endParaRPr sz="1600" b="1" u="none" strike="noStrike" cap="none" dirty="0">
                        <a:latin typeface="Calibri"/>
                        <a:ea typeface="Calibri"/>
                        <a:cs typeface="Calibri"/>
                        <a:sym typeface="Calibri"/>
                      </a:endParaRPr>
                    </a:p>
                  </a:txBody>
                  <a:tcPr marL="13225" marR="13225"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385623"/>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600" u="none" strike="noStrike" cap="none" dirty="0">
                        <a:latin typeface="Calibri" panose="020F0502020204030204" pitchFamily="34" charset="0"/>
                        <a:ea typeface="Calibri"/>
                        <a:cs typeface="Calibri" panose="020F0502020204030204" pitchFamily="34" charset="0"/>
                        <a:sym typeface="Calibri"/>
                      </a:endParaRPr>
                    </a:p>
                  </a:txBody>
                  <a:tcPr marL="13225" marR="9144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274E13"/>
                    </a:solidFill>
                  </a:tcPr>
                </a:tc>
                <a:tc>
                  <a:txBody>
                    <a:bodyPr/>
                    <a:lstStyle/>
                    <a:p>
                      <a:pPr marL="0" marR="0" lvl="0" indent="0" algn="l" rtl="0">
                        <a:lnSpc>
                          <a:spcPct val="100000"/>
                        </a:lnSpc>
                        <a:spcBef>
                          <a:spcPts val="0"/>
                        </a:spcBef>
                        <a:spcAft>
                          <a:spcPts val="0"/>
                        </a:spcAft>
                        <a:buNone/>
                      </a:pPr>
                      <a:endParaRPr sz="1600" u="none" strike="noStrike" cap="none" dirty="0">
                        <a:latin typeface="Calibri" panose="020F0502020204030204" pitchFamily="34" charset="0"/>
                        <a:ea typeface="Calibri"/>
                        <a:cs typeface="Calibri" panose="020F0502020204030204" pitchFamily="34" charset="0"/>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385623"/>
                    </a:solidFill>
                  </a:tcPr>
                </a:tc>
                <a:extLst>
                  <a:ext uri="{0D108BD9-81ED-4DB2-BD59-A6C34878D82A}">
                    <a16:rowId xmlns:a16="http://schemas.microsoft.com/office/drawing/2014/main" val="10001"/>
                  </a:ext>
                </a:extLst>
              </a:tr>
              <a:tr h="530452">
                <a:tc>
                  <a:txBody>
                    <a:bodyPr/>
                    <a:lstStyle/>
                    <a:p>
                      <a:pPr marL="0" marR="0" lvl="0" indent="0" algn="r" rtl="0">
                        <a:lnSpc>
                          <a:spcPct val="100000"/>
                        </a:lnSpc>
                        <a:spcBef>
                          <a:spcPts val="0"/>
                        </a:spcBef>
                        <a:spcAft>
                          <a:spcPts val="0"/>
                        </a:spcAft>
                        <a:buClr>
                          <a:srgbClr val="000000"/>
                        </a:buClr>
                        <a:buSzPts val="1400"/>
                        <a:buFont typeface="Arial"/>
                        <a:buNone/>
                        <a:tabLst>
                          <a:tab pos="6400800" algn="l"/>
                        </a:tabLst>
                      </a:pPr>
                      <a:r>
                        <a:rPr lang="en-US" sz="1600" b="1" i="1" u="none" strike="noStrike" cap="none" dirty="0">
                          <a:latin typeface="Calibri"/>
                          <a:ea typeface="Calibri"/>
                          <a:cs typeface="Calibri"/>
                          <a:sym typeface="Calibri"/>
                        </a:rPr>
                        <a:t>Protect Your </a:t>
                      </a:r>
                      <a:r>
                        <a:rPr lang="en-US" sz="1600" b="1" i="1" u="none" strike="noStrike" cap="none" dirty="0" err="1">
                          <a:latin typeface="Calibri"/>
                          <a:ea typeface="Calibri"/>
                          <a:cs typeface="Calibri"/>
                          <a:sym typeface="Calibri"/>
                        </a:rPr>
                        <a:t>Treasure</a:t>
                      </a:r>
                      <a:r>
                        <a:rPr lang="en-US" sz="1600" b="1" i="1" u="none" strike="noStrike" cap="none" baseline="30000" dirty="0" err="1">
                          <a:solidFill>
                            <a:schemeClr val="dk1"/>
                          </a:solidFill>
                          <a:latin typeface="Calibri"/>
                          <a:ea typeface="Calibri"/>
                          <a:cs typeface="Calibri"/>
                          <a:sym typeface="Calibri"/>
                        </a:rPr>
                        <a:t>TM</a:t>
                      </a:r>
                      <a:r>
                        <a:rPr lang="en-US" sz="1600" b="1" i="1" u="none" strike="noStrike" cap="none" baseline="30000" dirty="0">
                          <a:solidFill>
                            <a:schemeClr val="dk1"/>
                          </a:solidFill>
                          <a:latin typeface="Calibri"/>
                          <a:ea typeface="Calibri"/>
                          <a:cs typeface="Calibri"/>
                          <a:sym typeface="Calibri"/>
                        </a:rPr>
                        <a:t> </a:t>
                      </a:r>
                      <a:r>
                        <a:rPr lang="en-US" sz="1600" b="1" i="1" u="none" strike="noStrike" cap="none" dirty="0">
                          <a:latin typeface="Calibri"/>
                          <a:ea typeface="Calibri"/>
                          <a:cs typeface="Calibri"/>
                          <a:sym typeface="Calibri"/>
                        </a:rPr>
                        <a:t> Estate P</a:t>
                      </a:r>
                      <a:r>
                        <a:rPr lang="en-US" sz="1600" b="1" i="1" dirty="0">
                          <a:latin typeface="Calibri"/>
                          <a:ea typeface="Calibri"/>
                          <a:cs typeface="Calibri"/>
                          <a:sym typeface="Calibri"/>
                        </a:rPr>
                        <a:t>lanning/ </a:t>
                      </a:r>
                      <a:r>
                        <a:rPr lang="en-US" sz="1600" b="1" i="1" dirty="0" err="1">
                          <a:latin typeface="Calibri"/>
                          <a:ea typeface="Calibri"/>
                          <a:cs typeface="Calibri"/>
                          <a:sym typeface="Calibri"/>
                        </a:rPr>
                        <a:t>Asesoramiento</a:t>
                      </a:r>
                      <a:r>
                        <a:rPr lang="en-US" sz="1600" b="1" i="1" dirty="0">
                          <a:latin typeface="Calibri"/>
                          <a:ea typeface="Calibri"/>
                          <a:cs typeface="Calibri"/>
                          <a:sym typeface="Calibri"/>
                        </a:rPr>
                        <a:t> </a:t>
                      </a:r>
                      <a:r>
                        <a:rPr lang="en-US" sz="1600" b="1" i="1" dirty="0" err="1">
                          <a:latin typeface="Calibri"/>
                          <a:ea typeface="Calibri"/>
                          <a:cs typeface="Calibri"/>
                          <a:sym typeface="Calibri"/>
                        </a:rPr>
                        <a:t>en</a:t>
                      </a:r>
                      <a:r>
                        <a:rPr lang="en-US" sz="1600" b="1" i="1" dirty="0">
                          <a:latin typeface="Calibri"/>
                          <a:ea typeface="Calibri"/>
                          <a:cs typeface="Calibri"/>
                          <a:sym typeface="Calibri"/>
                        </a:rPr>
                        <a:t> Planes </a:t>
                      </a:r>
                      <a:r>
                        <a:rPr lang="en-US" sz="1600" b="1" i="1" dirty="0" err="1">
                          <a:latin typeface="Calibri"/>
                          <a:ea typeface="Calibri"/>
                          <a:cs typeface="Calibri"/>
                          <a:sym typeface="Calibri"/>
                        </a:rPr>
                        <a:t>Patrimoniales</a:t>
                      </a:r>
                      <a:r>
                        <a:rPr lang="en-US" sz="1600" b="1" i="1" dirty="0">
                          <a:latin typeface="Calibri"/>
                          <a:ea typeface="Calibri"/>
                          <a:cs typeface="Calibri"/>
                          <a:sym typeface="Calibri"/>
                        </a:rPr>
                        <a:t> </a:t>
                      </a:r>
                      <a:endParaRPr sz="1600" b="1" i="1" u="none" strike="noStrike" cap="none" dirty="0">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dirty="0">
                          <a:latin typeface="Calibri" panose="020F0502020204030204" pitchFamily="34" charset="0"/>
                          <a:ea typeface="Calibri"/>
                          <a:cs typeface="Calibri" panose="020F0502020204030204" pitchFamily="34" charset="0"/>
                          <a:sym typeface="Calibri"/>
                        </a:rPr>
                        <a:t>145</a:t>
                      </a:r>
                      <a:endParaRPr sz="1600"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Calibri"/>
                          <a:cs typeface="Calibri" panose="020F0502020204030204" pitchFamily="34" charset="0"/>
                          <a:sym typeface="Calibri"/>
                        </a:rPr>
                        <a:t>167</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530452">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dirty="0">
                          <a:latin typeface="Calibri"/>
                          <a:ea typeface="Calibri"/>
                          <a:cs typeface="Calibri"/>
                          <a:sym typeface="Calibri"/>
                        </a:rPr>
                        <a:t>Foreclosure prevention clients/</a:t>
                      </a:r>
                      <a:r>
                        <a:rPr lang="en-US" sz="1600" b="1" i="1" u="none" strike="noStrike" cap="none" dirty="0" err="1">
                          <a:latin typeface="Calibri"/>
                          <a:ea typeface="Calibri"/>
                          <a:cs typeface="Calibri"/>
                          <a:sym typeface="Calibri"/>
                        </a:rPr>
                        <a:t>Clientes</a:t>
                      </a:r>
                      <a:r>
                        <a:rPr lang="en-US" sz="1600" b="1" i="1" u="none" strike="noStrike" cap="none" dirty="0">
                          <a:latin typeface="Calibri"/>
                          <a:ea typeface="Calibri"/>
                          <a:cs typeface="Calibri"/>
                          <a:sym typeface="Calibri"/>
                        </a:rPr>
                        <a:t> de </a:t>
                      </a:r>
                      <a:r>
                        <a:rPr lang="en-US" sz="1600" b="1" i="1" u="none" strike="noStrike" cap="none" dirty="0" err="1">
                          <a:latin typeface="Calibri"/>
                          <a:ea typeface="Calibri"/>
                          <a:cs typeface="Calibri"/>
                          <a:sym typeface="Calibri"/>
                        </a:rPr>
                        <a:t>prevención</a:t>
                      </a:r>
                      <a:r>
                        <a:rPr lang="en-US" sz="1600" b="1" i="1" u="none" strike="noStrike" cap="none" dirty="0">
                          <a:latin typeface="Calibri"/>
                          <a:ea typeface="Calibri"/>
                          <a:cs typeface="Calibri"/>
                          <a:sym typeface="Calibri"/>
                        </a:rPr>
                        <a:t> de </a:t>
                      </a:r>
                      <a:r>
                        <a:rPr lang="en-US" sz="1600" b="1" i="1" u="none" strike="noStrike" cap="none" dirty="0" err="1">
                          <a:latin typeface="Calibri"/>
                          <a:ea typeface="Calibri"/>
                          <a:cs typeface="Calibri"/>
                          <a:sym typeface="Calibri"/>
                        </a:rPr>
                        <a:t>ejecuciones</a:t>
                      </a:r>
                      <a:r>
                        <a:rPr lang="en-US" sz="1600" b="1" i="1" u="none" strike="noStrike" cap="none" dirty="0">
                          <a:latin typeface="Calibri"/>
                          <a:ea typeface="Calibri"/>
                          <a:cs typeface="Calibri"/>
                          <a:sym typeface="Calibri"/>
                        </a:rPr>
                        <a:t> </a:t>
                      </a:r>
                      <a:r>
                        <a:rPr lang="en-US" sz="1600" b="1" i="1" u="none" strike="noStrike" cap="none" dirty="0" err="1">
                          <a:latin typeface="Calibri"/>
                          <a:ea typeface="Calibri"/>
                          <a:cs typeface="Calibri"/>
                          <a:sym typeface="Calibri"/>
                        </a:rPr>
                        <a:t>hipotecarias</a:t>
                      </a:r>
                      <a:endParaRPr sz="1600" b="1" u="none" strike="noStrike" cap="none" dirty="0">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dirty="0">
                          <a:latin typeface="Calibri" panose="020F0502020204030204" pitchFamily="34" charset="0"/>
                          <a:ea typeface="Calibri"/>
                          <a:cs typeface="Calibri" panose="020F0502020204030204" pitchFamily="34" charset="0"/>
                          <a:sym typeface="Calibri"/>
                        </a:rPr>
                        <a:t>188</a:t>
                      </a:r>
                      <a:endParaRPr sz="1600"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Calibri"/>
                          <a:cs typeface="Calibri" panose="020F0502020204030204" pitchFamily="34" charset="0"/>
                          <a:sym typeface="Calibri"/>
                        </a:rPr>
                        <a:t>197</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extLst>
                  <a:ext uri="{0D108BD9-81ED-4DB2-BD59-A6C34878D82A}">
                    <a16:rowId xmlns:a16="http://schemas.microsoft.com/office/drawing/2014/main" val="10003"/>
                  </a:ext>
                </a:extLst>
              </a:tr>
              <a:tr h="265226">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dirty="0">
                          <a:latin typeface="Calibri"/>
                          <a:ea typeface="Calibri"/>
                          <a:cs typeface="Calibri"/>
                          <a:sym typeface="Calibri"/>
                        </a:rPr>
                        <a:t>impacts: foreclosures prevented/</a:t>
                      </a:r>
                      <a:r>
                        <a:rPr lang="en-US" sz="1600" b="1" i="1" u="none" strike="noStrike" cap="none" dirty="0" err="1">
                          <a:latin typeface="Calibri"/>
                          <a:ea typeface="Calibri"/>
                          <a:cs typeface="Calibri"/>
                          <a:sym typeface="Calibri"/>
                        </a:rPr>
                        <a:t>Impactos</a:t>
                      </a:r>
                      <a:r>
                        <a:rPr lang="en-US" sz="1600" b="1" i="1" u="none" strike="noStrike" cap="none" dirty="0">
                          <a:latin typeface="Calibri"/>
                          <a:ea typeface="Calibri"/>
                          <a:cs typeface="Calibri"/>
                          <a:sym typeface="Calibri"/>
                        </a:rPr>
                        <a:t>: </a:t>
                      </a:r>
                      <a:r>
                        <a:rPr lang="en-US" sz="1600" b="1" i="1" u="none" strike="noStrike" cap="none" dirty="0" err="1">
                          <a:latin typeface="Calibri"/>
                          <a:ea typeface="Calibri"/>
                          <a:cs typeface="Calibri"/>
                          <a:sym typeface="Calibri"/>
                        </a:rPr>
                        <a:t>ejecuciones</a:t>
                      </a:r>
                      <a:r>
                        <a:rPr lang="en-US" sz="1600" b="1" i="1" u="none" strike="noStrike" cap="none" dirty="0">
                          <a:latin typeface="Calibri"/>
                          <a:ea typeface="Calibri"/>
                          <a:cs typeface="Calibri"/>
                          <a:sym typeface="Calibri"/>
                        </a:rPr>
                        <a:t> </a:t>
                      </a:r>
                      <a:r>
                        <a:rPr lang="en-US" sz="1600" b="1" i="1" u="none" strike="noStrike" cap="none" dirty="0" err="1">
                          <a:latin typeface="Calibri"/>
                          <a:ea typeface="Calibri"/>
                          <a:cs typeface="Calibri"/>
                          <a:sym typeface="Calibri"/>
                        </a:rPr>
                        <a:t>hipotecarias</a:t>
                      </a:r>
                      <a:r>
                        <a:rPr lang="en-US" sz="1600" b="1" i="1" u="none" strike="noStrike" cap="none" dirty="0">
                          <a:latin typeface="Calibri"/>
                          <a:ea typeface="Calibri"/>
                          <a:cs typeface="Calibri"/>
                          <a:sym typeface="Calibri"/>
                        </a:rPr>
                        <a:t> </a:t>
                      </a:r>
                      <a:r>
                        <a:rPr lang="en-US" sz="1600" b="1" i="1" u="none" strike="noStrike" cap="none" dirty="0" err="1">
                          <a:latin typeface="Calibri"/>
                          <a:ea typeface="Calibri"/>
                          <a:cs typeface="Calibri"/>
                          <a:sym typeface="Calibri"/>
                        </a:rPr>
                        <a:t>evitadas</a:t>
                      </a:r>
                      <a:endParaRPr sz="1600" b="1" u="none" strike="noStrike" cap="none" dirty="0">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dirty="0">
                          <a:latin typeface="Calibri" panose="020F0502020204030204" pitchFamily="34" charset="0"/>
                          <a:ea typeface="Calibri"/>
                          <a:cs typeface="Calibri" panose="020F0502020204030204" pitchFamily="34" charset="0"/>
                          <a:sym typeface="Calibri"/>
                        </a:rPr>
                        <a:t>28</a:t>
                      </a:r>
                      <a:endParaRPr sz="1600"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Calibri"/>
                          <a:cs typeface="Calibri" panose="020F0502020204030204" pitchFamily="34" charset="0"/>
                          <a:sym typeface="Calibri"/>
                        </a:rPr>
                        <a:t>35</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265226">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dirty="0">
                          <a:latin typeface="Calibri"/>
                          <a:ea typeface="Calibri"/>
                          <a:cs typeface="Calibri"/>
                          <a:sym typeface="Calibri"/>
                        </a:rPr>
                        <a:t>impacts: PYT outcomes/</a:t>
                      </a:r>
                      <a:r>
                        <a:rPr lang="en-US" sz="1600" b="1" i="1" u="none" strike="noStrike" cap="none" dirty="0" err="1">
                          <a:latin typeface="Calibri"/>
                          <a:ea typeface="Calibri"/>
                          <a:cs typeface="Calibri"/>
                          <a:sym typeface="Calibri"/>
                        </a:rPr>
                        <a:t>impactos</a:t>
                      </a:r>
                      <a:r>
                        <a:rPr lang="en-US" sz="1600" b="1" i="1" u="none" strike="noStrike" cap="none" dirty="0">
                          <a:latin typeface="Calibri"/>
                          <a:ea typeface="Calibri"/>
                          <a:cs typeface="Calibri"/>
                          <a:sym typeface="Calibri"/>
                        </a:rPr>
                        <a:t>: </a:t>
                      </a:r>
                      <a:r>
                        <a:rPr lang="en-US" sz="1600" b="1" i="1" u="none" strike="noStrike" cap="none" dirty="0" err="1">
                          <a:latin typeface="Calibri"/>
                          <a:ea typeface="Calibri"/>
                          <a:cs typeface="Calibri"/>
                          <a:sym typeface="Calibri"/>
                        </a:rPr>
                        <a:t>resultados</a:t>
                      </a:r>
                      <a:r>
                        <a:rPr lang="en-US" sz="1600" b="1" i="1" u="none" strike="noStrike" cap="none" dirty="0">
                          <a:latin typeface="Calibri"/>
                          <a:ea typeface="Calibri"/>
                          <a:cs typeface="Calibri"/>
                          <a:sym typeface="Calibri"/>
                        </a:rPr>
                        <a:t> PYT/</a:t>
                      </a:r>
                      <a:endParaRPr sz="1600" b="1" u="none" strike="noStrike" cap="none" dirty="0">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dirty="0">
                          <a:latin typeface="Calibri" panose="020F0502020204030204" pitchFamily="34" charset="0"/>
                          <a:ea typeface="Calibri"/>
                          <a:cs typeface="Calibri" panose="020F0502020204030204" pitchFamily="34" charset="0"/>
                          <a:sym typeface="Calibri"/>
                        </a:rPr>
                        <a:t>25</a:t>
                      </a:r>
                      <a:endParaRPr sz="1600"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Calibri"/>
                          <a:cs typeface="Calibri" panose="020F0502020204030204" pitchFamily="34" charset="0"/>
                          <a:sym typeface="Calibri"/>
                        </a:rPr>
                        <a:t>30</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extLst>
                  <a:ext uri="{0D108BD9-81ED-4DB2-BD59-A6C34878D82A}">
                    <a16:rowId xmlns:a16="http://schemas.microsoft.com/office/drawing/2014/main" val="10005"/>
                  </a:ext>
                </a:extLst>
              </a:tr>
              <a:tr h="530452">
                <a:tc>
                  <a:txBody>
                    <a:bodyPr/>
                    <a:lstStyle/>
                    <a:p>
                      <a:pPr marL="0" marR="0" lvl="0" indent="0" algn="r" rtl="0">
                        <a:lnSpc>
                          <a:spcPct val="100000"/>
                        </a:lnSpc>
                        <a:spcBef>
                          <a:spcPts val="0"/>
                        </a:spcBef>
                        <a:spcAft>
                          <a:spcPts val="0"/>
                        </a:spcAft>
                        <a:buClr>
                          <a:srgbClr val="000000"/>
                        </a:buClr>
                        <a:buSzPts val="1800"/>
                        <a:buFont typeface="Arial"/>
                        <a:buNone/>
                      </a:pPr>
                      <a:r>
                        <a:rPr lang="en-US" sz="1600" b="1" dirty="0">
                          <a:latin typeface="Calibri"/>
                          <a:ea typeface="Calibri"/>
                          <a:cs typeface="Calibri"/>
                          <a:sym typeface="Calibri"/>
                        </a:rPr>
                        <a:t>G2G clients - Estate Plans counseling/ </a:t>
                      </a:r>
                      <a:r>
                        <a:rPr lang="en-US" sz="1600" b="1" dirty="0" err="1">
                          <a:latin typeface="Calibri"/>
                          <a:ea typeface="Calibri"/>
                          <a:cs typeface="Calibri"/>
                          <a:sym typeface="Calibri"/>
                        </a:rPr>
                        <a:t>Clientes</a:t>
                      </a:r>
                      <a:r>
                        <a:rPr lang="en-US" sz="1600" b="1" dirty="0">
                          <a:latin typeface="Calibri"/>
                          <a:ea typeface="Calibri"/>
                          <a:cs typeface="Calibri"/>
                          <a:sym typeface="Calibri"/>
                        </a:rPr>
                        <a:t> G2G - </a:t>
                      </a:r>
                      <a:r>
                        <a:rPr lang="en-US" sz="1600" b="1" dirty="0" err="1">
                          <a:latin typeface="Calibri"/>
                          <a:ea typeface="Calibri"/>
                          <a:cs typeface="Calibri"/>
                          <a:sym typeface="Calibri"/>
                        </a:rPr>
                        <a:t>Asesoramiento</a:t>
                      </a:r>
                      <a:r>
                        <a:rPr lang="en-US" sz="1600" b="1" dirty="0">
                          <a:latin typeface="Calibri"/>
                          <a:ea typeface="Calibri"/>
                          <a:cs typeface="Calibri"/>
                          <a:sym typeface="Calibri"/>
                        </a:rPr>
                        <a:t> </a:t>
                      </a:r>
                      <a:r>
                        <a:rPr lang="en-US" sz="1600" b="1" dirty="0" err="1">
                          <a:latin typeface="Calibri"/>
                          <a:ea typeface="Calibri"/>
                          <a:cs typeface="Calibri"/>
                          <a:sym typeface="Calibri"/>
                        </a:rPr>
                        <a:t>en</a:t>
                      </a:r>
                      <a:r>
                        <a:rPr lang="en-US" sz="1600" b="1" dirty="0">
                          <a:latin typeface="Calibri"/>
                          <a:ea typeface="Calibri"/>
                          <a:cs typeface="Calibri"/>
                          <a:sym typeface="Calibri"/>
                        </a:rPr>
                        <a:t> Planes </a:t>
                      </a:r>
                      <a:r>
                        <a:rPr lang="en-US" sz="1600" b="1" dirty="0" err="1">
                          <a:latin typeface="Calibri"/>
                          <a:ea typeface="Calibri"/>
                          <a:cs typeface="Calibri"/>
                          <a:sym typeface="Calibri"/>
                        </a:rPr>
                        <a:t>Patrimoniales</a:t>
                      </a:r>
                      <a:endParaRPr sz="1600" b="1" u="none" strike="noStrike" cap="none" dirty="0">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tcPr>
                </a:tc>
                <a:tc>
                  <a:txBody>
                    <a:bodyPr/>
                    <a:lstStyle/>
                    <a:p>
                      <a:pPr marL="0" lvl="0" indent="0" algn="r" rtl="0">
                        <a:spcBef>
                          <a:spcPts val="0"/>
                        </a:spcBef>
                        <a:spcAft>
                          <a:spcPts val="0"/>
                        </a:spcAft>
                        <a:buClr>
                          <a:schemeClr val="dk1"/>
                        </a:buClr>
                        <a:buSzPts val="1100"/>
                        <a:buFont typeface="Arial"/>
                        <a:buNone/>
                      </a:pPr>
                      <a:r>
                        <a:rPr lang="en-US" sz="1600" b="1" dirty="0">
                          <a:solidFill>
                            <a:srgbClr val="FFFFFF"/>
                          </a:solidFill>
                          <a:latin typeface="Calibri" panose="020F0502020204030204" pitchFamily="34" charset="0"/>
                          <a:ea typeface="Calibri"/>
                          <a:cs typeface="Calibri" panose="020F0502020204030204" pitchFamily="34" charset="0"/>
                          <a:sym typeface="Calibri"/>
                        </a:rPr>
                        <a:t>not offered/no </a:t>
                      </a:r>
                      <a:r>
                        <a:rPr lang="en-US" sz="1600" b="1" dirty="0" err="1">
                          <a:solidFill>
                            <a:srgbClr val="FFFFFF"/>
                          </a:solidFill>
                          <a:latin typeface="Calibri" panose="020F0502020204030204" pitchFamily="34" charset="0"/>
                          <a:ea typeface="Calibri"/>
                          <a:cs typeface="Calibri" panose="020F0502020204030204" pitchFamily="34" charset="0"/>
                          <a:sym typeface="Calibri"/>
                        </a:rPr>
                        <a:t>ofrecido</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000000"/>
                    </a:solidFill>
                  </a:tcPr>
                </a:tc>
                <a:tc>
                  <a:txBody>
                    <a:bodyPr/>
                    <a:lstStyle/>
                    <a:p>
                      <a:pPr marL="0" lvl="0" indent="0" algn="r" rtl="0">
                        <a:spcBef>
                          <a:spcPts val="0"/>
                        </a:spcBef>
                        <a:spcAft>
                          <a:spcPts val="0"/>
                        </a:spcAft>
                        <a:buClr>
                          <a:schemeClr val="dk1"/>
                        </a:buClr>
                        <a:buSzPts val="1800"/>
                        <a:buFont typeface="Arial"/>
                        <a:buNone/>
                      </a:pPr>
                      <a:r>
                        <a:rPr lang="en-US" sz="1600" b="1" dirty="0">
                          <a:latin typeface="Calibri" panose="020F0502020204030204" pitchFamily="34" charset="0"/>
                          <a:ea typeface="Calibri"/>
                          <a:cs typeface="Calibri" panose="020F0502020204030204" pitchFamily="34" charset="0"/>
                          <a:sym typeface="Calibri"/>
                        </a:rPr>
                        <a:t>71</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tcPr>
                </a:tc>
                <a:extLst>
                  <a:ext uri="{0D108BD9-81ED-4DB2-BD59-A6C34878D82A}">
                    <a16:rowId xmlns:a16="http://schemas.microsoft.com/office/drawing/2014/main" val="10006"/>
                  </a:ext>
                </a:extLst>
              </a:tr>
              <a:tr h="325358">
                <a:tc>
                  <a:txBody>
                    <a:bodyPr/>
                    <a:lstStyle/>
                    <a:p>
                      <a:pPr marL="0" marR="0" lvl="0" indent="0" algn="l" rtl="0">
                        <a:lnSpc>
                          <a:spcPct val="100000"/>
                        </a:lnSpc>
                        <a:spcBef>
                          <a:spcPts val="0"/>
                        </a:spcBef>
                        <a:spcAft>
                          <a:spcPts val="0"/>
                        </a:spcAft>
                        <a:buClr>
                          <a:srgbClr val="000000"/>
                        </a:buClr>
                        <a:buSzPts val="1400"/>
                        <a:buFont typeface="Arial"/>
                        <a:buNone/>
                      </a:pPr>
                      <a:r>
                        <a:rPr lang="en-US" sz="1600" b="1" u="none" strike="noStrike" cap="none">
                          <a:solidFill>
                            <a:srgbClr val="FFFFFF"/>
                          </a:solidFill>
                          <a:latin typeface="Calibri"/>
                          <a:ea typeface="Calibri"/>
                          <a:cs typeface="Calibri"/>
                          <a:sym typeface="Calibri"/>
                        </a:rPr>
                        <a:t>Free Tax Preparation/Preparación de Impuestos Gratis</a:t>
                      </a:r>
                      <a:endParaRPr sz="1600" b="1" u="none" strike="noStrike" cap="none">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274E13"/>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600" u="none" strike="noStrike" cap="none">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274E13"/>
                    </a:solidFill>
                  </a:tcPr>
                </a:tc>
                <a:tc>
                  <a:txBody>
                    <a:bodyPr/>
                    <a:lstStyle/>
                    <a:p>
                      <a:pPr marL="0" marR="0" lvl="0" indent="0" algn="l" rtl="0">
                        <a:lnSpc>
                          <a:spcPct val="100000"/>
                        </a:lnSpc>
                        <a:spcBef>
                          <a:spcPts val="0"/>
                        </a:spcBef>
                        <a:spcAft>
                          <a:spcPts val="0"/>
                        </a:spcAft>
                        <a:buNone/>
                      </a:pP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274E13"/>
                    </a:solidFill>
                  </a:tcPr>
                </a:tc>
                <a:extLst>
                  <a:ext uri="{0D108BD9-81ED-4DB2-BD59-A6C34878D82A}">
                    <a16:rowId xmlns:a16="http://schemas.microsoft.com/office/drawing/2014/main" val="10007"/>
                  </a:ext>
                </a:extLst>
              </a:tr>
              <a:tr h="265226">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a:solidFill>
                            <a:srgbClr val="222222"/>
                          </a:solidFill>
                          <a:latin typeface="Calibri"/>
                          <a:ea typeface="Calibri"/>
                          <a:cs typeface="Calibri"/>
                          <a:sym typeface="Calibri"/>
                        </a:rPr>
                        <a:t>Tax returns filed/Declaraciones de impuestos presentadas</a:t>
                      </a:r>
                      <a:endParaRPr sz="1600" b="1" u="none" strike="noStrike" cap="none">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a:latin typeface="Calibri" panose="020F0502020204030204" pitchFamily="34" charset="0"/>
                          <a:ea typeface="Calibri"/>
                          <a:cs typeface="Calibri" panose="020F0502020204030204" pitchFamily="34" charset="0"/>
                          <a:sym typeface="Calibri"/>
                        </a:rPr>
                        <a:t>5,459</a:t>
                      </a:r>
                      <a:endParaRPr sz="1600" u="none" strike="noStrike" cap="none">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Calibri"/>
                          <a:cs typeface="Calibri" panose="020F0502020204030204" pitchFamily="34" charset="0"/>
                          <a:sym typeface="Calibri"/>
                        </a:rPr>
                        <a:t>5,943</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r h="320813">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a:solidFill>
                            <a:srgbClr val="222222"/>
                          </a:solidFill>
                          <a:latin typeface="Calibri"/>
                          <a:ea typeface="Calibri"/>
                          <a:cs typeface="Calibri"/>
                          <a:sym typeface="Calibri"/>
                        </a:rPr>
                        <a:t>Tax Refunds Returned/Reembolsos de impuestos devueltos</a:t>
                      </a:r>
                      <a:endParaRPr sz="1600" b="1" u="none" strike="noStrike" cap="none">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a:latin typeface="Calibri" panose="020F0502020204030204" pitchFamily="34" charset="0"/>
                          <a:ea typeface="Calibri"/>
                          <a:cs typeface="Calibri" panose="020F0502020204030204" pitchFamily="34" charset="0"/>
                          <a:sym typeface="Calibri"/>
                        </a:rPr>
                        <a:t>$6,177,295</a:t>
                      </a:r>
                      <a:endParaRPr sz="1600" u="none" strike="noStrike" cap="none">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Calibri"/>
                          <a:cs typeface="Calibri" panose="020F0502020204030204" pitchFamily="34" charset="0"/>
                          <a:sym typeface="Calibri"/>
                        </a:rPr>
                        <a:t>$4,898,973 </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extLst>
                  <a:ext uri="{0D108BD9-81ED-4DB2-BD59-A6C34878D82A}">
                    <a16:rowId xmlns:a16="http://schemas.microsoft.com/office/drawing/2014/main" val="10009"/>
                  </a:ext>
                </a:extLst>
              </a:tr>
              <a:tr h="530452">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a:solidFill>
                            <a:srgbClr val="222222"/>
                          </a:solidFill>
                          <a:latin typeface="Calibri"/>
                          <a:ea typeface="Calibri"/>
                          <a:cs typeface="Calibri"/>
                          <a:sym typeface="Calibri"/>
                        </a:rPr>
                        <a:t>Earned Income Tax Credit (EITC),</a:t>
                      </a:r>
                      <a:br>
                        <a:rPr lang="en-US" sz="1600" b="1" i="1" u="none" strike="noStrike" cap="none">
                          <a:solidFill>
                            <a:srgbClr val="222222"/>
                          </a:solidFill>
                          <a:latin typeface="Calibri"/>
                          <a:ea typeface="Calibri"/>
                          <a:cs typeface="Calibri"/>
                          <a:sym typeface="Calibri"/>
                        </a:rPr>
                      </a:br>
                      <a:r>
                        <a:rPr lang="en-US" sz="1600" b="1" i="1" u="none" strike="noStrike" cap="none">
                          <a:solidFill>
                            <a:srgbClr val="222222"/>
                          </a:solidFill>
                          <a:latin typeface="Calibri"/>
                          <a:ea typeface="Calibri"/>
                          <a:cs typeface="Calibri"/>
                          <a:sym typeface="Calibri"/>
                        </a:rPr>
                        <a:t> % of clients receiving/Crédito Tributario por Ingreso del Trabajo reciben</a:t>
                      </a:r>
                      <a:endParaRPr sz="1600" b="1" u="none" strike="noStrike" cap="none">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a:latin typeface="Calibri" panose="020F0502020204030204" pitchFamily="34" charset="0"/>
                          <a:ea typeface="Calibri"/>
                          <a:cs typeface="Calibri" panose="020F0502020204030204" pitchFamily="34" charset="0"/>
                          <a:sym typeface="Calibri"/>
                        </a:rPr>
                        <a:t>32.42%</a:t>
                      </a:r>
                      <a:endParaRPr sz="1600" u="none" strike="noStrike" cap="none">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Roboto"/>
                          <a:cs typeface="Calibri" panose="020F0502020204030204" pitchFamily="34" charset="0"/>
                          <a:sym typeface="Roboto"/>
                        </a:rPr>
                        <a:t>35.67%</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extLst>
                  <a:ext uri="{0D108BD9-81ED-4DB2-BD59-A6C34878D82A}">
                    <a16:rowId xmlns:a16="http://schemas.microsoft.com/office/drawing/2014/main" val="10010"/>
                  </a:ext>
                </a:extLst>
              </a:tr>
              <a:tr h="320813">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a:solidFill>
                            <a:srgbClr val="222222"/>
                          </a:solidFill>
                          <a:latin typeface="Calibri"/>
                          <a:ea typeface="Calibri"/>
                          <a:cs typeface="Calibri"/>
                          <a:sym typeface="Calibri"/>
                        </a:rPr>
                        <a:t>EITC, $ received/reciben</a:t>
                      </a:r>
                      <a:endParaRPr sz="1600" b="1" u="none" strike="noStrike" cap="none">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dirty="0">
                          <a:latin typeface="Calibri" panose="020F0502020204030204" pitchFamily="34" charset="0"/>
                          <a:ea typeface="Calibri"/>
                          <a:cs typeface="Calibri" panose="020F0502020204030204" pitchFamily="34" charset="0"/>
                          <a:sym typeface="Calibri"/>
                        </a:rPr>
                        <a:t>$1,265,938     </a:t>
                      </a:r>
                      <a:endParaRPr sz="1600"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Roboto"/>
                          <a:cs typeface="Calibri" panose="020F0502020204030204" pitchFamily="34" charset="0"/>
                          <a:sym typeface="Roboto"/>
                        </a:rPr>
                        <a:t>$3,692,248</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EEF7E3"/>
                    </a:solidFill>
                  </a:tcPr>
                </a:tc>
                <a:extLst>
                  <a:ext uri="{0D108BD9-81ED-4DB2-BD59-A6C34878D82A}">
                    <a16:rowId xmlns:a16="http://schemas.microsoft.com/office/drawing/2014/main" val="10011"/>
                  </a:ext>
                </a:extLst>
              </a:tr>
              <a:tr h="320813">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a:solidFill>
                            <a:srgbClr val="222222"/>
                          </a:solidFill>
                          <a:latin typeface="Calibri"/>
                          <a:ea typeface="Calibri"/>
                          <a:cs typeface="Calibri"/>
                          <a:sym typeface="Calibri"/>
                        </a:rPr>
                        <a:t>Child Tax Credit/Crédito tributario por hijos (CTC) %</a:t>
                      </a:r>
                      <a:endParaRPr sz="1600" b="1" i="1" u="none" strike="noStrike" cap="none">
                        <a:solidFill>
                          <a:srgbClr val="222222"/>
                        </a:solidFill>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a:latin typeface="Calibri" panose="020F0502020204030204" pitchFamily="34" charset="0"/>
                          <a:ea typeface="Calibri"/>
                          <a:cs typeface="Calibri" panose="020F0502020204030204" pitchFamily="34" charset="0"/>
                          <a:sym typeface="Calibri"/>
                        </a:rPr>
                        <a:t>7%      </a:t>
                      </a:r>
                      <a:endParaRPr sz="1600" b="1" u="none" strike="noStrike" cap="none">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Roboto"/>
                          <a:cs typeface="Calibri" panose="020F0502020204030204" pitchFamily="34" charset="0"/>
                          <a:sym typeface="Roboto"/>
                        </a:rPr>
                        <a:t>10.10%</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extLst>
                  <a:ext uri="{0D108BD9-81ED-4DB2-BD59-A6C34878D82A}">
                    <a16:rowId xmlns:a16="http://schemas.microsoft.com/office/drawing/2014/main" val="10012"/>
                  </a:ext>
                </a:extLst>
              </a:tr>
              <a:tr h="320813">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a:solidFill>
                            <a:srgbClr val="222222"/>
                          </a:solidFill>
                          <a:latin typeface="Calibri"/>
                          <a:ea typeface="Calibri"/>
                          <a:cs typeface="Calibri"/>
                          <a:sym typeface="Calibri"/>
                        </a:rPr>
                        <a:t>CTC </a:t>
                      </a:r>
                      <a:r>
                        <a:rPr lang="en-US" sz="1600" b="1" i="1">
                          <a:solidFill>
                            <a:srgbClr val="222222"/>
                          </a:solidFill>
                          <a:latin typeface="Calibri"/>
                          <a:ea typeface="Calibri"/>
                          <a:cs typeface="Calibri"/>
                          <a:sym typeface="Calibri"/>
                        </a:rPr>
                        <a:t>dollars/dólares CTC</a:t>
                      </a:r>
                      <a:endParaRPr sz="1600" b="1" i="1" u="none" strike="noStrike" cap="none">
                        <a:solidFill>
                          <a:srgbClr val="222222"/>
                        </a:solidFill>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a:latin typeface="Calibri" panose="020F0502020204030204" pitchFamily="34" charset="0"/>
                          <a:ea typeface="Calibri"/>
                          <a:cs typeface="Calibri" panose="020F0502020204030204" pitchFamily="34" charset="0"/>
                          <a:sym typeface="Calibri"/>
                        </a:rPr>
                        <a:t>$219,698      </a:t>
                      </a:r>
                      <a:endParaRPr sz="1600" b="1" u="none" strike="noStrike" cap="none">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Roboto"/>
                          <a:cs typeface="Calibri" panose="020F0502020204030204" pitchFamily="34" charset="0"/>
                          <a:sym typeface="Roboto"/>
                        </a:rPr>
                        <a:t>$2,364,485</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extLst>
                  <a:ext uri="{0D108BD9-81ED-4DB2-BD59-A6C34878D82A}">
                    <a16:rowId xmlns:a16="http://schemas.microsoft.com/office/drawing/2014/main" val="10013"/>
                  </a:ext>
                </a:extLst>
              </a:tr>
              <a:tr h="265226">
                <a:tc>
                  <a:txBody>
                    <a:bodyPr/>
                    <a:lstStyle/>
                    <a:p>
                      <a:pPr marL="0" marR="0" lvl="0" indent="0" algn="r" rtl="0">
                        <a:lnSpc>
                          <a:spcPct val="100000"/>
                        </a:lnSpc>
                        <a:spcBef>
                          <a:spcPts val="0"/>
                        </a:spcBef>
                        <a:spcAft>
                          <a:spcPts val="0"/>
                        </a:spcAft>
                        <a:buClr>
                          <a:srgbClr val="000000"/>
                        </a:buClr>
                        <a:buSzPts val="1400"/>
                        <a:buFont typeface="Arial"/>
                        <a:buNone/>
                      </a:pPr>
                      <a:r>
                        <a:rPr lang="en-US" sz="1600" b="1" i="1" u="none" strike="noStrike" cap="none">
                          <a:solidFill>
                            <a:srgbClr val="222222"/>
                          </a:solidFill>
                          <a:latin typeface="Calibri"/>
                          <a:ea typeface="Calibri"/>
                          <a:cs typeface="Calibri"/>
                          <a:sym typeface="Calibri"/>
                        </a:rPr>
                        <a:t>Number of Volunteers/Número de voluntarios</a:t>
                      </a:r>
                      <a:endParaRPr sz="1600" b="1" u="none" strike="noStrike" cap="none">
                        <a:latin typeface="Calibri"/>
                        <a:ea typeface="Calibri"/>
                        <a:cs typeface="Calibri"/>
                        <a:sym typeface="Calibri"/>
                      </a:endParaRPr>
                    </a:p>
                  </a:txBody>
                  <a:tcPr marL="13225" marR="82295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tc>
                  <a:txBody>
                    <a:bodyPr/>
                    <a:lstStyle/>
                    <a:p>
                      <a:pPr marL="0" marR="0" lvl="0" indent="0" algn="r" rtl="0">
                        <a:lnSpc>
                          <a:spcPct val="100000"/>
                        </a:lnSpc>
                        <a:spcBef>
                          <a:spcPts val="0"/>
                        </a:spcBef>
                        <a:spcAft>
                          <a:spcPts val="0"/>
                        </a:spcAft>
                        <a:buClr>
                          <a:srgbClr val="000000"/>
                        </a:buClr>
                        <a:buSzPts val="1400"/>
                        <a:buFont typeface="Arial"/>
                        <a:buNone/>
                      </a:pPr>
                      <a:r>
                        <a:rPr lang="en-US" sz="1600" b="1" u="none" strike="noStrike" cap="none">
                          <a:latin typeface="Calibri" panose="020F0502020204030204" pitchFamily="34" charset="0"/>
                          <a:ea typeface="Calibri"/>
                          <a:cs typeface="Calibri" panose="020F0502020204030204" pitchFamily="34" charset="0"/>
                          <a:sym typeface="Calibri"/>
                        </a:rPr>
                        <a:t>54</a:t>
                      </a:r>
                      <a:endParaRPr sz="1600" u="none" strike="noStrike" cap="none">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B7B7B7"/>
                    </a:solidFill>
                  </a:tcPr>
                </a:tc>
                <a:tc>
                  <a:txBody>
                    <a:bodyPr/>
                    <a:lstStyle/>
                    <a:p>
                      <a:pPr marL="0" marR="0" lvl="0" indent="0" algn="r" rtl="0">
                        <a:lnSpc>
                          <a:spcPct val="100000"/>
                        </a:lnSpc>
                        <a:spcBef>
                          <a:spcPts val="0"/>
                        </a:spcBef>
                        <a:spcAft>
                          <a:spcPts val="0"/>
                        </a:spcAft>
                        <a:buNone/>
                      </a:pPr>
                      <a:r>
                        <a:rPr lang="en-US" sz="1600" b="1" dirty="0">
                          <a:latin typeface="Calibri" panose="020F0502020204030204" pitchFamily="34" charset="0"/>
                          <a:ea typeface="Calibri"/>
                          <a:cs typeface="Calibri" panose="020F0502020204030204" pitchFamily="34" charset="0"/>
                          <a:sym typeface="Calibri"/>
                        </a:rPr>
                        <a:t>36</a:t>
                      </a:r>
                      <a:endParaRPr sz="1600" b="1" u="none" strike="noStrike" cap="none" dirty="0">
                        <a:latin typeface="Calibri" panose="020F0502020204030204" pitchFamily="34" charset="0"/>
                        <a:ea typeface="Calibri"/>
                        <a:cs typeface="Calibri" panose="020F0502020204030204" pitchFamily="34" charset="0"/>
                        <a:sym typeface="Calibri"/>
                      </a:endParaRPr>
                    </a:p>
                  </a:txBody>
                  <a:tcPr marL="13225" marR="274300" marT="0" marB="0" anchor="ctr">
                    <a:lnL w="9525" cap="flat" cmpd="sng">
                      <a:solidFill>
                        <a:srgbClr val="548135"/>
                      </a:solidFill>
                      <a:prstDash val="solid"/>
                      <a:round/>
                      <a:headEnd type="none" w="sm" len="sm"/>
                      <a:tailEnd type="none" w="sm" len="sm"/>
                    </a:lnL>
                    <a:lnR w="9525" cap="flat" cmpd="sng">
                      <a:solidFill>
                        <a:srgbClr val="548135"/>
                      </a:solidFill>
                      <a:prstDash val="solid"/>
                      <a:round/>
                      <a:headEnd type="none" w="sm" len="sm"/>
                      <a:tailEnd type="none" w="sm" len="sm"/>
                    </a:lnR>
                    <a:lnT w="9525" cap="flat" cmpd="sng">
                      <a:solidFill>
                        <a:srgbClr val="548135"/>
                      </a:solidFill>
                      <a:prstDash val="solid"/>
                      <a:round/>
                      <a:headEnd type="none" w="sm" len="sm"/>
                      <a:tailEnd type="none" w="sm" len="sm"/>
                    </a:lnT>
                    <a:lnB w="9525" cap="flat" cmpd="sng">
                      <a:solidFill>
                        <a:srgbClr val="548135"/>
                      </a:solidFill>
                      <a:prstDash val="solid"/>
                      <a:round/>
                      <a:headEnd type="none" w="sm" len="sm"/>
                      <a:tailEnd type="none" w="sm" len="sm"/>
                    </a:lnB>
                    <a:solidFill>
                      <a:srgbClr val="FFFFFF"/>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6315BB84-7E52-DB46-93CC-8A65764CA85D}"/>
              </a:ext>
            </a:extLst>
          </p:cNvPr>
          <p:cNvSpPr/>
          <p:nvPr/>
        </p:nvSpPr>
        <p:spPr>
          <a:xfrm>
            <a:off x="829446" y="5369513"/>
            <a:ext cx="10752036" cy="1021488"/>
          </a:xfrm>
          <a:prstGeom prst="rect">
            <a:avLst/>
          </a:prstGeom>
          <a:noFill/>
        </p:spPr>
        <p:txBody>
          <a:bodyPr vert="horz" lIns="91440" tIns="45720" rIns="91440" bIns="45720" rtlCol="0" anchor="b">
            <a:normAutofit fontScale="85000" lnSpcReduction="10000"/>
          </a:bodyPr>
          <a:lstStyle/>
          <a:p>
            <a:pPr>
              <a:lnSpc>
                <a:spcPct val="90000"/>
              </a:lnSpc>
              <a:spcBef>
                <a:spcPct val="0"/>
              </a:spcBef>
              <a:spcAft>
                <a:spcPts val="600"/>
              </a:spcAft>
            </a:pPr>
            <a:r>
              <a:rPr lang="en-US" sz="5200" b="1" dirty="0">
                <a:solidFill>
                  <a:srgbClr val="00B700"/>
                </a:solidFill>
                <a:latin typeface="+mj-lt"/>
                <a:ea typeface="+mj-ea"/>
                <a:cs typeface="+mj-cs"/>
              </a:rPr>
              <a:t>Questions from Members / </a:t>
            </a:r>
            <a:r>
              <a:rPr lang="en-US" sz="5200" b="1" i="1" dirty="0">
                <a:solidFill>
                  <a:srgbClr val="00B700"/>
                </a:solidFill>
                <a:latin typeface="+mj-lt"/>
                <a:ea typeface="+mj-ea"/>
                <a:cs typeface="+mj-cs"/>
              </a:rPr>
              <a:t>Sesion de Preguntas </a:t>
            </a:r>
            <a:endParaRPr lang="en-US" sz="5200" i="1" dirty="0">
              <a:solidFill>
                <a:srgbClr val="00B700"/>
              </a:solidFill>
              <a:latin typeface="+mj-lt"/>
              <a:ea typeface="+mj-ea"/>
              <a:cs typeface="+mj-cs"/>
            </a:endParaRPr>
          </a:p>
        </p:txBody>
      </p:sp>
      <p:pic>
        <p:nvPicPr>
          <p:cNvPr id="3" name="Picture 2" descr="A picture containing logo&#10;&#10;Description automatically generated">
            <a:extLst>
              <a:ext uri="{FF2B5EF4-FFF2-40B4-BE49-F238E27FC236}">
                <a16:creationId xmlns:a16="http://schemas.microsoft.com/office/drawing/2014/main" id="{4F237983-1771-E441-FE0D-E13774376FC3}"/>
              </a:ext>
            </a:extLst>
          </p:cNvPr>
          <p:cNvPicPr>
            <a:picLocks noChangeAspect="1"/>
          </p:cNvPicPr>
          <p:nvPr/>
        </p:nvPicPr>
        <p:blipFill>
          <a:blip r:embed="rId2"/>
          <a:stretch>
            <a:fillRect/>
          </a:stretch>
        </p:blipFill>
        <p:spPr>
          <a:xfrm>
            <a:off x="1257415" y="612472"/>
            <a:ext cx="9120805" cy="3627932"/>
          </a:xfrm>
          <a:prstGeom prst="rect">
            <a:avLst/>
          </a:prstGeom>
        </p:spPr>
      </p:pic>
    </p:spTree>
    <p:extLst>
      <p:ext uri="{BB962C8B-B14F-4D97-AF65-F5344CB8AC3E}">
        <p14:creationId xmlns:p14="http://schemas.microsoft.com/office/powerpoint/2010/main" val="255358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7513-AF68-A449-968E-55B653CCD75E}"/>
              </a:ext>
            </a:extLst>
          </p:cNvPr>
          <p:cNvSpPr>
            <a:spLocks noGrp="1"/>
          </p:cNvSpPr>
          <p:nvPr>
            <p:ph type="title"/>
          </p:nvPr>
        </p:nvSpPr>
        <p:spPr>
          <a:xfrm>
            <a:off x="664129" y="398198"/>
            <a:ext cx="5254350" cy="944691"/>
          </a:xfrm>
        </p:spPr>
        <p:txBody>
          <a:bodyPr/>
          <a:lstStyle/>
          <a:p>
            <a:r>
              <a:rPr lang="en-US" b="1" dirty="0">
                <a:solidFill>
                  <a:srgbClr val="00B700"/>
                </a:solidFill>
              </a:rPr>
              <a:t>Agenda / Agenda</a:t>
            </a:r>
            <a:endParaRPr lang="en-US" dirty="0"/>
          </a:p>
        </p:txBody>
      </p:sp>
      <p:sp>
        <p:nvSpPr>
          <p:cNvPr id="3" name="Content Placeholder 2">
            <a:extLst>
              <a:ext uri="{FF2B5EF4-FFF2-40B4-BE49-F238E27FC236}">
                <a16:creationId xmlns:a16="http://schemas.microsoft.com/office/drawing/2014/main" id="{F5535794-AD65-1742-988F-34B845B52641}"/>
              </a:ext>
            </a:extLst>
          </p:cNvPr>
          <p:cNvSpPr>
            <a:spLocks noGrp="1"/>
          </p:cNvSpPr>
          <p:nvPr>
            <p:ph idx="1"/>
          </p:nvPr>
        </p:nvSpPr>
        <p:spPr>
          <a:xfrm>
            <a:off x="451610" y="1740084"/>
            <a:ext cx="11007320" cy="4639452"/>
          </a:xfrm>
        </p:spPr>
        <p:txBody>
          <a:bodyPr>
            <a:noAutofit/>
          </a:bodyPr>
          <a:lstStyle/>
          <a:p>
            <a:pPr>
              <a:tabLst>
                <a:tab pos="10807700" algn="r"/>
              </a:tabLst>
            </a:pPr>
            <a:r>
              <a:rPr lang="en-US" sz="2400" dirty="0"/>
              <a:t>Arrival and Call to Order / </a:t>
            </a:r>
            <a:r>
              <a:rPr lang="en-US" sz="2400" dirty="0" err="1"/>
              <a:t>Bienvenida</a:t>
            </a:r>
            <a:r>
              <a:rPr lang="es-CO" sz="2400" i="1" dirty="0"/>
              <a:t>	 Claudia Fernández</a:t>
            </a:r>
          </a:p>
          <a:p>
            <a:pPr>
              <a:tabLst>
                <a:tab pos="10807700" algn="r"/>
              </a:tabLst>
            </a:pPr>
            <a:r>
              <a:rPr lang="en-US" sz="2400" dirty="0"/>
              <a:t>Recent Highlights / </a:t>
            </a:r>
            <a:r>
              <a:rPr lang="en-US" sz="2400" dirty="0" err="1"/>
              <a:t>Acontecimientos</a:t>
            </a:r>
            <a:r>
              <a:rPr lang="en-US" sz="2400" dirty="0"/>
              <a:t> </a:t>
            </a:r>
            <a:r>
              <a:rPr lang="en-US" sz="2400" dirty="0" err="1"/>
              <a:t>destacables</a:t>
            </a:r>
            <a:r>
              <a:rPr lang="en-US" sz="2400" i="1" dirty="0"/>
              <a:t>	</a:t>
            </a:r>
            <a:r>
              <a:rPr lang="es-CO" sz="2400" i="1" dirty="0"/>
              <a:t> Rita </a:t>
            </a:r>
            <a:r>
              <a:rPr lang="es-CO" sz="2400" i="1" dirty="0" err="1"/>
              <a:t>Sahu</a:t>
            </a:r>
            <a:endParaRPr lang="en-US" sz="2400" i="1" dirty="0"/>
          </a:p>
          <a:p>
            <a:pPr>
              <a:tabLst>
                <a:tab pos="10807700" algn="r"/>
              </a:tabLst>
            </a:pPr>
            <a:r>
              <a:rPr lang="es-CO" sz="2200" dirty="0" err="1"/>
              <a:t>Introductions</a:t>
            </a:r>
            <a:r>
              <a:rPr lang="es-CO" sz="2200" dirty="0"/>
              <a:t> </a:t>
            </a:r>
            <a:r>
              <a:rPr lang="es-CO" sz="2200" dirty="0" err="1"/>
              <a:t>of</a:t>
            </a:r>
            <a:r>
              <a:rPr lang="es-CO" sz="2200" dirty="0"/>
              <a:t> </a:t>
            </a:r>
            <a:r>
              <a:rPr lang="es-CO" sz="2200" dirty="0" err="1"/>
              <a:t>Board</a:t>
            </a:r>
            <a:r>
              <a:rPr lang="es-CO" sz="2200" dirty="0"/>
              <a:t> </a:t>
            </a:r>
            <a:r>
              <a:rPr lang="es-CO" sz="2200" dirty="0" err="1"/>
              <a:t>Members</a:t>
            </a:r>
            <a:r>
              <a:rPr lang="es-CO" sz="2200" dirty="0"/>
              <a:t> / </a:t>
            </a:r>
            <a:r>
              <a:rPr lang="es-CO" sz="2400" dirty="0" err="1"/>
              <a:t>Presentaci</a:t>
            </a:r>
            <a:r>
              <a:rPr lang="en-US" sz="2400" dirty="0"/>
              <a:t>ó</a:t>
            </a:r>
            <a:r>
              <a:rPr lang="es-CO" sz="2400" dirty="0"/>
              <a:t>n de la Mesa Directiva</a:t>
            </a:r>
            <a:r>
              <a:rPr lang="es-CO" sz="2400" i="1" dirty="0"/>
              <a:t> </a:t>
            </a:r>
            <a:r>
              <a:rPr lang="es-CO" sz="2000" i="1" dirty="0"/>
              <a:t>	</a:t>
            </a:r>
            <a:endParaRPr lang="es-CO" sz="2000" dirty="0"/>
          </a:p>
          <a:p>
            <a:pPr>
              <a:tabLst>
                <a:tab pos="10807700" algn="r"/>
              </a:tabLst>
            </a:pPr>
            <a:r>
              <a:rPr lang="en-US" sz="2400" dirty="0"/>
              <a:t>Financial Report / </a:t>
            </a:r>
            <a:r>
              <a:rPr lang="en-US" sz="2400" dirty="0" err="1"/>
              <a:t>Reporte</a:t>
            </a:r>
            <a:r>
              <a:rPr lang="en-US" sz="2400" dirty="0"/>
              <a:t> </a:t>
            </a:r>
            <a:r>
              <a:rPr lang="en-US" sz="2400" dirty="0" err="1"/>
              <a:t>financiero</a:t>
            </a:r>
            <a:r>
              <a:rPr lang="en-US" sz="2400" i="1" dirty="0"/>
              <a:t>	Samira Rajan</a:t>
            </a:r>
          </a:p>
          <a:p>
            <a:pPr>
              <a:tabLst>
                <a:tab pos="10807700" algn="r"/>
              </a:tabLst>
            </a:pPr>
            <a:r>
              <a:rPr lang="en-US" sz="2400" dirty="0"/>
              <a:t>Supervisory Comm Report / Reporte del Comité de Supervisión</a:t>
            </a:r>
            <a:r>
              <a:rPr lang="en-US" sz="2400" i="1" dirty="0"/>
              <a:t>	Cathie Nieves</a:t>
            </a:r>
          </a:p>
          <a:p>
            <a:pPr>
              <a:tabLst>
                <a:tab pos="10807700" algn="r"/>
              </a:tabLst>
            </a:pPr>
            <a:r>
              <a:rPr lang="en-US" sz="2400" dirty="0"/>
              <a:t>Elections / </a:t>
            </a:r>
            <a:r>
              <a:rPr lang="en-US" sz="2400" dirty="0" err="1"/>
              <a:t>Elecciones</a:t>
            </a:r>
            <a:r>
              <a:rPr lang="en-US" sz="2400" i="1" dirty="0"/>
              <a:t>	</a:t>
            </a:r>
            <a:r>
              <a:rPr lang="es-CO" sz="2400" i="1" dirty="0"/>
              <a:t> Margot </a:t>
            </a:r>
            <a:r>
              <a:rPr lang="es-CO" sz="2400" i="1" dirty="0" err="1"/>
              <a:t>Brandenburg</a:t>
            </a:r>
            <a:endParaRPr lang="en-US" sz="2400" dirty="0"/>
          </a:p>
          <a:p>
            <a:pPr>
              <a:tabLst>
                <a:tab pos="10807700" algn="r"/>
              </a:tabLst>
            </a:pPr>
            <a:r>
              <a:rPr lang="en-US" sz="2400" dirty="0"/>
              <a:t>Update from Grow Brooklyn / </a:t>
            </a:r>
            <a:r>
              <a:rPr lang="en-US" sz="2400" dirty="0" err="1"/>
              <a:t>Noticias</a:t>
            </a:r>
            <a:r>
              <a:rPr lang="en-US" sz="2400" dirty="0"/>
              <a:t> de Grow Brooklyn</a:t>
            </a:r>
            <a:r>
              <a:rPr lang="en-US" sz="2400" i="1" dirty="0"/>
              <a:t>	</a:t>
            </a:r>
            <a:r>
              <a:rPr lang="en-US" sz="2400" i="1" dirty="0" err="1"/>
              <a:t>Makeela</a:t>
            </a:r>
            <a:r>
              <a:rPr lang="en-US" sz="2400" i="1" dirty="0"/>
              <a:t> Brathwaite</a:t>
            </a:r>
            <a:endParaRPr lang="en-US" sz="2400" dirty="0"/>
          </a:p>
          <a:p>
            <a:pPr>
              <a:tabLst>
                <a:tab pos="10807700" algn="r"/>
              </a:tabLst>
            </a:pPr>
            <a:r>
              <a:rPr lang="en-US" sz="2400" dirty="0"/>
              <a:t>Questions from Members / Sesion de </a:t>
            </a:r>
            <a:r>
              <a:rPr lang="es-CO" sz="2400" dirty="0"/>
              <a:t>Preguntas </a:t>
            </a:r>
            <a:r>
              <a:rPr lang="es-CO" sz="2400" i="1" dirty="0"/>
              <a:t>	Samira Rajan</a:t>
            </a:r>
          </a:p>
          <a:p>
            <a:pPr>
              <a:tabLst>
                <a:tab pos="10807700" algn="r"/>
              </a:tabLst>
            </a:pPr>
            <a:r>
              <a:rPr lang="es-CO" sz="2400" dirty="0" err="1"/>
              <a:t>Upcoming</a:t>
            </a:r>
            <a:r>
              <a:rPr lang="es-CO" sz="2400" dirty="0"/>
              <a:t> </a:t>
            </a:r>
            <a:r>
              <a:rPr lang="es-CO" sz="2400" dirty="0" err="1"/>
              <a:t>Events</a:t>
            </a:r>
            <a:r>
              <a:rPr lang="es-CO" sz="2400" dirty="0"/>
              <a:t> / Próximos eventos</a:t>
            </a:r>
            <a:r>
              <a:rPr lang="es-CO" sz="2400" i="1" dirty="0"/>
              <a:t>	Amanda </a:t>
            </a:r>
            <a:r>
              <a:rPr lang="es-CO" sz="2400" i="1" dirty="0" err="1"/>
              <a:t>Trainor</a:t>
            </a:r>
            <a:endParaRPr lang="en-US" sz="2400" i="1" dirty="0"/>
          </a:p>
          <a:p>
            <a:pPr>
              <a:tabLst>
                <a:tab pos="10807700" algn="r"/>
              </a:tabLst>
            </a:pPr>
            <a:r>
              <a:rPr lang="en-US" sz="2400" dirty="0"/>
              <a:t>Adjournment / </a:t>
            </a:r>
            <a:r>
              <a:rPr lang="es-CO" sz="2400" dirty="0"/>
              <a:t>Se levanta la sesión</a:t>
            </a:r>
            <a:r>
              <a:rPr lang="es-CO" sz="2400" i="1" dirty="0"/>
              <a:t>	 Rita </a:t>
            </a:r>
            <a:r>
              <a:rPr lang="es-CO" sz="2400" i="1" dirty="0" err="1"/>
              <a:t>Sahu</a:t>
            </a:r>
            <a:endParaRPr lang="en-US" sz="2400" dirty="0"/>
          </a:p>
        </p:txBody>
      </p:sp>
      <p:pic>
        <p:nvPicPr>
          <p:cNvPr id="6" name="Picture 5" descr="A picture containing logo&#10;&#10;Description automatically generated">
            <a:extLst>
              <a:ext uri="{FF2B5EF4-FFF2-40B4-BE49-F238E27FC236}">
                <a16:creationId xmlns:a16="http://schemas.microsoft.com/office/drawing/2014/main" id="{D85F3046-0F20-9CDD-1C77-420D0E9E33C2}"/>
              </a:ext>
            </a:extLst>
          </p:cNvPr>
          <p:cNvPicPr>
            <a:picLocks noChangeAspect="1"/>
          </p:cNvPicPr>
          <p:nvPr/>
        </p:nvPicPr>
        <p:blipFill>
          <a:blip r:embed="rId3"/>
          <a:stretch>
            <a:fillRect/>
          </a:stretch>
        </p:blipFill>
        <p:spPr>
          <a:xfrm>
            <a:off x="8844436" y="367785"/>
            <a:ext cx="2683435" cy="1067375"/>
          </a:xfrm>
          <a:prstGeom prst="rect">
            <a:avLst/>
          </a:prstGeom>
        </p:spPr>
      </p:pic>
    </p:spTree>
    <p:extLst>
      <p:ext uri="{BB962C8B-B14F-4D97-AF65-F5344CB8AC3E}">
        <p14:creationId xmlns:p14="http://schemas.microsoft.com/office/powerpoint/2010/main" val="3893660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7513-AF68-A449-968E-55B653CCD75E}"/>
              </a:ext>
            </a:extLst>
          </p:cNvPr>
          <p:cNvSpPr>
            <a:spLocks noGrp="1"/>
          </p:cNvSpPr>
          <p:nvPr>
            <p:ph type="title"/>
          </p:nvPr>
        </p:nvSpPr>
        <p:spPr>
          <a:xfrm>
            <a:off x="420415" y="361513"/>
            <a:ext cx="4170058" cy="818697"/>
          </a:xfrm>
        </p:spPr>
        <p:txBody>
          <a:bodyPr>
            <a:normAutofit/>
          </a:bodyPr>
          <a:lstStyle/>
          <a:p>
            <a:r>
              <a:rPr lang="en-US" sz="4000" b="1" dirty="0">
                <a:solidFill>
                  <a:srgbClr val="00B700"/>
                </a:solidFill>
              </a:rPr>
              <a:t>Recent</a:t>
            </a:r>
            <a:r>
              <a:rPr lang="en-US" sz="4000" b="1" dirty="0"/>
              <a:t> </a:t>
            </a:r>
            <a:r>
              <a:rPr lang="en-US" sz="4000" b="1" dirty="0">
                <a:solidFill>
                  <a:srgbClr val="00B700"/>
                </a:solidFill>
              </a:rPr>
              <a:t>Highlights</a:t>
            </a:r>
          </a:p>
        </p:txBody>
      </p:sp>
      <p:sp>
        <p:nvSpPr>
          <p:cNvPr id="3" name="Content Placeholder 2">
            <a:extLst>
              <a:ext uri="{FF2B5EF4-FFF2-40B4-BE49-F238E27FC236}">
                <a16:creationId xmlns:a16="http://schemas.microsoft.com/office/drawing/2014/main" id="{F5535794-AD65-1742-988F-34B845B52641}"/>
              </a:ext>
            </a:extLst>
          </p:cNvPr>
          <p:cNvSpPr>
            <a:spLocks noGrp="1"/>
          </p:cNvSpPr>
          <p:nvPr>
            <p:ph idx="1"/>
          </p:nvPr>
        </p:nvSpPr>
        <p:spPr>
          <a:xfrm>
            <a:off x="251930" y="1228299"/>
            <a:ext cx="5214373" cy="5352974"/>
          </a:xfrm>
        </p:spPr>
        <p:txBody>
          <a:bodyPr>
            <a:normAutofit lnSpcReduction="10000"/>
          </a:bodyPr>
          <a:lstStyle/>
          <a:p>
            <a:pPr>
              <a:lnSpc>
                <a:spcPct val="120000"/>
              </a:lnSpc>
              <a:spcBef>
                <a:spcPts val="0"/>
              </a:spcBef>
              <a:spcAft>
                <a:spcPts val="600"/>
              </a:spcAft>
            </a:pPr>
            <a:r>
              <a:rPr lang="en-US" sz="1800" dirty="0"/>
              <a:t>Our Chestnut branch opened in January 2023 and has already welcomed over 200 new members and almost $500,000 in new deposits. </a:t>
            </a:r>
          </a:p>
          <a:p>
            <a:pPr lvl="1">
              <a:lnSpc>
                <a:spcPct val="120000"/>
              </a:lnSpc>
              <a:spcBef>
                <a:spcPts val="0"/>
              </a:spcBef>
            </a:pPr>
            <a:r>
              <a:rPr lang="en-US" sz="1400" dirty="0"/>
              <a:t>Open House NY will bring curious New Yorkers to see our spot during the OHNY weekend of October 21!</a:t>
            </a:r>
          </a:p>
          <a:p>
            <a:pPr>
              <a:lnSpc>
                <a:spcPct val="120000"/>
              </a:lnSpc>
              <a:spcBef>
                <a:spcPts val="0"/>
              </a:spcBef>
            </a:pPr>
            <a:r>
              <a:rPr lang="en-US" sz="1800" dirty="0">
                <a:sym typeface="Wingdings" panose="05000000000000000000" pitchFamily="2" charset="2"/>
              </a:rPr>
              <a:t>One new trend is the higher demand for ITIN applications from individuals and partner orgs. We have already processed 250 this year.</a:t>
            </a:r>
          </a:p>
          <a:p>
            <a:pPr>
              <a:lnSpc>
                <a:spcPct val="120000"/>
              </a:lnSpc>
              <a:spcBef>
                <a:spcPts val="0"/>
              </a:spcBef>
            </a:pPr>
            <a:r>
              <a:rPr lang="en-US" sz="1800" dirty="0">
                <a:sym typeface="Wingdings" panose="05000000000000000000" pitchFamily="2" charset="2"/>
              </a:rPr>
              <a:t>Another trend is falling deposits as members spend their pandemic savings. In response we are asking for deposits from our partners, and we lowered account fees for personal and business accounts to gain more membership. </a:t>
            </a:r>
          </a:p>
          <a:p>
            <a:pPr>
              <a:lnSpc>
                <a:spcPct val="120000"/>
              </a:lnSpc>
              <a:spcBef>
                <a:spcPts val="0"/>
              </a:spcBef>
            </a:pPr>
            <a:r>
              <a:rPr lang="en-US" sz="1800" dirty="0">
                <a:sym typeface="Wingdings" panose="05000000000000000000" pitchFamily="2" charset="2"/>
              </a:rPr>
              <a:t>Back by popular demand, financial education workshops are starting again in October. The first set of 4 will be Spanish-language.</a:t>
            </a:r>
          </a:p>
          <a:p>
            <a:pPr lvl="1">
              <a:lnSpc>
                <a:spcPct val="120000"/>
              </a:lnSpc>
              <a:spcBef>
                <a:spcPts val="0"/>
              </a:spcBef>
            </a:pPr>
            <a:r>
              <a:rPr lang="en-US" sz="1400" dirty="0">
                <a:sym typeface="Wingdings" panose="05000000000000000000" pitchFamily="2" charset="2"/>
              </a:rPr>
              <a:t>Individual counseling is available via phone in English and Spanish: just text </a:t>
            </a:r>
            <a:r>
              <a:rPr lang="en-US" sz="1100" b="0" i="0" dirty="0">
                <a:solidFill>
                  <a:srgbClr val="333333"/>
                </a:solidFill>
                <a:effectLst/>
                <a:latin typeface="Open Sans" panose="020B0606030504020204" pitchFamily="34" charset="0"/>
              </a:rPr>
              <a:t>BKC to 646-349-5959 to get started</a:t>
            </a:r>
          </a:p>
          <a:p>
            <a:pPr>
              <a:lnSpc>
                <a:spcPct val="120000"/>
              </a:lnSpc>
              <a:spcBef>
                <a:spcPts val="0"/>
              </a:spcBef>
            </a:pPr>
            <a:endParaRPr lang="en-US" sz="1800" dirty="0">
              <a:sym typeface="Wingdings" panose="05000000000000000000" pitchFamily="2" charset="2"/>
            </a:endParaRPr>
          </a:p>
          <a:p>
            <a:pPr>
              <a:lnSpc>
                <a:spcPct val="120000"/>
              </a:lnSpc>
              <a:spcBef>
                <a:spcPts val="0"/>
              </a:spcBef>
            </a:pPr>
            <a:endParaRPr lang="en-US" sz="1800" dirty="0">
              <a:sym typeface="Wingdings" panose="05000000000000000000" pitchFamily="2" charset="2"/>
            </a:endParaRPr>
          </a:p>
        </p:txBody>
      </p:sp>
      <p:sp>
        <p:nvSpPr>
          <p:cNvPr id="7" name="Title 1">
            <a:extLst>
              <a:ext uri="{FF2B5EF4-FFF2-40B4-BE49-F238E27FC236}">
                <a16:creationId xmlns:a16="http://schemas.microsoft.com/office/drawing/2014/main" id="{FF304179-FB7C-26D0-DD6D-BFA7F5B45113}"/>
              </a:ext>
            </a:extLst>
          </p:cNvPr>
          <p:cNvSpPr txBox="1">
            <a:spLocks/>
          </p:cNvSpPr>
          <p:nvPr/>
        </p:nvSpPr>
        <p:spPr>
          <a:xfrm>
            <a:off x="5841242" y="457782"/>
            <a:ext cx="5795659" cy="626160"/>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0B700"/>
                </a:solidFill>
              </a:rPr>
              <a:t>Acontecimientos Destacables</a:t>
            </a:r>
          </a:p>
        </p:txBody>
      </p:sp>
      <p:sp>
        <p:nvSpPr>
          <p:cNvPr id="8" name="Rectangle 7">
            <a:extLst>
              <a:ext uri="{FF2B5EF4-FFF2-40B4-BE49-F238E27FC236}">
                <a16:creationId xmlns:a16="http://schemas.microsoft.com/office/drawing/2014/main" id="{8162723A-2201-860C-96A7-084FBCBF5F4E}"/>
              </a:ext>
            </a:extLst>
          </p:cNvPr>
          <p:cNvSpPr/>
          <p:nvPr/>
        </p:nvSpPr>
        <p:spPr>
          <a:xfrm>
            <a:off x="5647174" y="1129207"/>
            <a:ext cx="6292897" cy="5601533"/>
          </a:xfrm>
          <a:prstGeom prst="rect">
            <a:avLst/>
          </a:prstGeom>
        </p:spPr>
        <p:txBody>
          <a:bodyPr wrap="square">
            <a:spAutoFit/>
          </a:bodyPr>
          <a:lstStyle/>
          <a:p>
            <a:pPr marL="171450" indent="-171450" algn="l">
              <a:buFont typeface="Arial" panose="020B0604020202020204" pitchFamily="34" charset="0"/>
              <a:buChar char="•"/>
            </a:pPr>
            <a:r>
              <a:rPr lang="es-ES" sz="1800" b="0" i="0" dirty="0">
                <a:solidFill>
                  <a:srgbClr val="000000"/>
                </a:solidFill>
                <a:effectLst/>
                <a:latin typeface="inherit"/>
              </a:rPr>
              <a:t> Nuestra sucursal en East NY abrió en Enero de este año y hasta el momento ha dado la bienvenida a 200 socios nuevos y recibido $500,000 en nuevos depósitos. </a:t>
            </a:r>
          </a:p>
          <a:p>
            <a:pPr marL="628650" lvl="1" indent="-171450">
              <a:buFont typeface="Arial" panose="020B0604020202020204" pitchFamily="34" charset="0"/>
              <a:buChar char="•"/>
            </a:pPr>
            <a:r>
              <a:rPr lang="es-ES" sz="1400" dirty="0">
                <a:solidFill>
                  <a:srgbClr val="000000"/>
                </a:solidFill>
                <a:latin typeface="inherit"/>
              </a:rPr>
              <a:t>Daremos un tour de la sucursal de Chesnut el Sábado 21 de Octubre a neoyorquinos </a:t>
            </a:r>
            <a:r>
              <a:rPr lang="es-ES" sz="1400" b="0" i="0" dirty="0">
                <a:solidFill>
                  <a:srgbClr val="000000"/>
                </a:solidFill>
                <a:effectLst/>
                <a:latin typeface="inherit"/>
              </a:rPr>
              <a:t>que visitaran el edificio en el que estamos ubicados.</a:t>
            </a:r>
          </a:p>
          <a:p>
            <a:pPr marL="171450" indent="-171450" algn="l">
              <a:buFont typeface="Arial" panose="020B0604020202020204" pitchFamily="34" charset="0"/>
              <a:buChar char="•"/>
            </a:pPr>
            <a:r>
              <a:rPr lang="es-ES" dirty="0">
                <a:solidFill>
                  <a:srgbClr val="000000"/>
                </a:solidFill>
                <a:latin typeface="inherit"/>
              </a:rPr>
              <a:t>Una tendencia observada es la demanda de números de ITIN de personas que han sido referidas a nosotros. Hemos procesado 250 solicitudes este año.</a:t>
            </a:r>
          </a:p>
          <a:p>
            <a:pPr marL="171450" indent="-171450" algn="l">
              <a:buFont typeface="Arial" panose="020B0604020202020204" pitchFamily="34" charset="0"/>
              <a:buChar char="•"/>
            </a:pPr>
            <a:r>
              <a:rPr lang="es-ES" b="0" i="0" dirty="0">
                <a:solidFill>
                  <a:srgbClr val="000000"/>
                </a:solidFill>
                <a:effectLst/>
                <a:latin typeface="inherit"/>
              </a:rPr>
              <a:t>Otra tendencia es que los depósitos de socios han disminu</a:t>
            </a:r>
            <a:r>
              <a:rPr lang="es-ES" dirty="0">
                <a:solidFill>
                  <a:srgbClr val="000000"/>
                </a:solidFill>
                <a:latin typeface="inherit"/>
              </a:rPr>
              <a:t>ido y han retirado sus ahorros acumulados durante la </a:t>
            </a:r>
            <a:r>
              <a:rPr lang="es-ES" dirty="0" err="1">
                <a:solidFill>
                  <a:srgbClr val="000000"/>
                </a:solidFill>
                <a:latin typeface="inherit"/>
              </a:rPr>
              <a:t>pandémia</a:t>
            </a:r>
            <a:r>
              <a:rPr lang="es-ES" dirty="0">
                <a:solidFill>
                  <a:srgbClr val="000000"/>
                </a:solidFill>
                <a:latin typeface="inherit"/>
              </a:rPr>
              <a:t>. En respuesta a este evento, hemos solicitado depósitos de organizaciones que comparten nuestros valores y también hemos bajado las cuotas que tenemos para las cuentas de ahorro personales y en las cuentas comerciales.</a:t>
            </a:r>
          </a:p>
          <a:p>
            <a:pPr marL="171450" indent="-171450" algn="l">
              <a:buFont typeface="Arial" panose="020B0604020202020204" pitchFamily="34" charset="0"/>
              <a:buChar char="•"/>
            </a:pPr>
            <a:r>
              <a:rPr lang="es-ES" dirty="0">
                <a:solidFill>
                  <a:srgbClr val="000000"/>
                </a:solidFill>
                <a:latin typeface="inherit"/>
              </a:rPr>
              <a:t>Ofreceremos de </a:t>
            </a:r>
            <a:r>
              <a:rPr lang="es-ES" b="0" i="0" dirty="0">
                <a:solidFill>
                  <a:srgbClr val="000000"/>
                </a:solidFill>
                <a:effectLst/>
                <a:latin typeface="inherit"/>
              </a:rPr>
              <a:t>nuevo en el mes de Octubre, los talleres de educación financiera. Lo primeros cuatro talleres serán en Español.</a:t>
            </a:r>
          </a:p>
          <a:p>
            <a:pPr marL="628650" lvl="1" indent="-171450">
              <a:buFont typeface="Arial" panose="020B0604020202020204" pitchFamily="34" charset="0"/>
              <a:buChar char="•"/>
            </a:pPr>
            <a:r>
              <a:rPr lang="es-ES" sz="1400" b="0" i="0" dirty="0">
                <a:solidFill>
                  <a:srgbClr val="000000"/>
                </a:solidFill>
                <a:effectLst/>
                <a:latin typeface="inherit"/>
              </a:rPr>
              <a:t>La </a:t>
            </a:r>
            <a:r>
              <a:rPr lang="es-ES" sz="1400" dirty="0">
                <a:solidFill>
                  <a:srgbClr val="000000"/>
                </a:solidFill>
                <a:latin typeface="inherit"/>
              </a:rPr>
              <a:t>asesoría</a:t>
            </a:r>
            <a:r>
              <a:rPr lang="es-ES" sz="1400" b="0" i="0" dirty="0">
                <a:solidFill>
                  <a:srgbClr val="000000"/>
                </a:solidFill>
                <a:effectLst/>
                <a:latin typeface="inherit"/>
              </a:rPr>
              <a:t> financiera personalizada</a:t>
            </a:r>
            <a:r>
              <a:rPr lang="es-ES" sz="1400" dirty="0">
                <a:solidFill>
                  <a:srgbClr val="000000"/>
                </a:solidFill>
                <a:latin typeface="inherit"/>
              </a:rPr>
              <a:t>, esta disponible por teléfono en Ingles y en Español, mande un texto que diga lo siguiente para comenzar: BKC al numero 646-349-5959</a:t>
            </a:r>
            <a:endParaRPr lang="es-ES" sz="1400" b="0" i="0" dirty="0">
              <a:solidFill>
                <a:srgbClr val="000000"/>
              </a:solidFill>
              <a:effectLst/>
              <a:latin typeface="Calibri" panose="020F0502020204030204" pitchFamily="34" charset="0"/>
            </a:endParaRPr>
          </a:p>
          <a:p>
            <a:pPr marL="742950" lvl="1" indent="-285750">
              <a:spcAft>
                <a:spcPts val="600"/>
              </a:spcAft>
              <a:buFont typeface="Arial" panose="020B0604020202020204" pitchFamily="34" charset="0"/>
              <a:buChar char="•"/>
            </a:pPr>
            <a:endParaRPr lang="es-ES" dirty="0"/>
          </a:p>
        </p:txBody>
      </p:sp>
    </p:spTree>
    <p:extLst>
      <p:ext uri="{BB962C8B-B14F-4D97-AF65-F5344CB8AC3E}">
        <p14:creationId xmlns:p14="http://schemas.microsoft.com/office/powerpoint/2010/main" val="205033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7513-AF68-A449-968E-55B653CCD75E}"/>
              </a:ext>
            </a:extLst>
          </p:cNvPr>
          <p:cNvSpPr>
            <a:spLocks noGrp="1"/>
          </p:cNvSpPr>
          <p:nvPr>
            <p:ph type="title"/>
          </p:nvPr>
        </p:nvSpPr>
        <p:spPr>
          <a:xfrm>
            <a:off x="664129" y="140548"/>
            <a:ext cx="9888946" cy="711074"/>
          </a:xfrm>
        </p:spPr>
        <p:txBody>
          <a:bodyPr>
            <a:normAutofit/>
          </a:bodyPr>
          <a:lstStyle/>
          <a:p>
            <a:r>
              <a:rPr lang="en-US" b="1" dirty="0">
                <a:solidFill>
                  <a:srgbClr val="00B700"/>
                </a:solidFill>
              </a:rPr>
              <a:t>Changes in Account Fees</a:t>
            </a:r>
            <a:endParaRPr lang="en-US" dirty="0"/>
          </a:p>
        </p:txBody>
      </p:sp>
      <p:sp>
        <p:nvSpPr>
          <p:cNvPr id="3" name="Content Placeholder 2">
            <a:extLst>
              <a:ext uri="{FF2B5EF4-FFF2-40B4-BE49-F238E27FC236}">
                <a16:creationId xmlns:a16="http://schemas.microsoft.com/office/drawing/2014/main" id="{F5535794-AD65-1742-988F-34B845B52641}"/>
              </a:ext>
            </a:extLst>
          </p:cNvPr>
          <p:cNvSpPr>
            <a:spLocks noGrp="1"/>
          </p:cNvSpPr>
          <p:nvPr>
            <p:ph idx="1"/>
          </p:nvPr>
        </p:nvSpPr>
        <p:spPr>
          <a:xfrm>
            <a:off x="451610" y="1032682"/>
            <a:ext cx="11007320" cy="5555073"/>
          </a:xfrm>
        </p:spPr>
        <p:txBody>
          <a:bodyPr>
            <a:noAutofit/>
          </a:bodyPr>
          <a:lstStyle/>
          <a:p>
            <a:pPr marL="0" indent="0">
              <a:buNone/>
            </a:pPr>
            <a:r>
              <a:rPr lang="en-US" sz="1800" b="1" i="0" u="none" strike="noStrike" baseline="0" dirty="0">
                <a:solidFill>
                  <a:srgbClr val="000000"/>
                </a:solidFill>
              </a:rPr>
              <a:t>Why are we making these changes? </a:t>
            </a:r>
            <a:endParaRPr lang="en-US" sz="1800" b="0" i="0" u="none" strike="noStrike" baseline="0" dirty="0">
              <a:solidFill>
                <a:srgbClr val="000000"/>
              </a:solidFill>
            </a:endParaRPr>
          </a:p>
          <a:p>
            <a:pPr marL="0" indent="0">
              <a:buNone/>
            </a:pPr>
            <a:r>
              <a:rPr lang="en-US" sz="1800" b="0" i="0" u="none" strike="noStrike" baseline="0" dirty="0">
                <a:solidFill>
                  <a:srgbClr val="000000"/>
                </a:solidFill>
              </a:rPr>
              <a:t>We want to make our accounts more competitive overall and to align our services to your banking needs. We listened to member requests to make minimum balance requirements easier to understand and to fulfill.</a:t>
            </a:r>
          </a:p>
          <a:p>
            <a:r>
              <a:rPr lang="en-US" sz="1800" b="1" i="0" u="none" strike="noStrike" baseline="0" dirty="0">
                <a:solidFill>
                  <a:srgbClr val="000000"/>
                </a:solidFill>
              </a:rPr>
              <a:t>Lower minimum balances </a:t>
            </a:r>
            <a:r>
              <a:rPr lang="en-US" sz="1800" i="0" u="none" strike="noStrike" baseline="0" dirty="0">
                <a:solidFill>
                  <a:srgbClr val="000000"/>
                </a:solidFill>
              </a:rPr>
              <a:t>for </a:t>
            </a:r>
            <a:r>
              <a:rPr lang="en-US" sz="1800" b="1" i="0" u="none" strike="noStrike" baseline="0" dirty="0">
                <a:solidFill>
                  <a:srgbClr val="000000"/>
                </a:solidFill>
              </a:rPr>
              <a:t>Personal Checking accounts </a:t>
            </a:r>
            <a:r>
              <a:rPr lang="en-US" sz="1800" i="0" u="none" strike="noStrike" baseline="0" dirty="0">
                <a:solidFill>
                  <a:srgbClr val="000000"/>
                </a:solidFill>
              </a:rPr>
              <a:t>from an average of </a:t>
            </a:r>
            <a:r>
              <a:rPr lang="en-US" sz="1800" b="1" i="0" u="none" strike="noStrike" baseline="0" dirty="0">
                <a:solidFill>
                  <a:srgbClr val="000000"/>
                </a:solidFill>
              </a:rPr>
              <a:t>$1,200</a:t>
            </a:r>
            <a:r>
              <a:rPr lang="en-US" sz="1800" i="0" u="none" strike="noStrike" baseline="0" dirty="0">
                <a:solidFill>
                  <a:srgbClr val="000000"/>
                </a:solidFill>
              </a:rPr>
              <a:t> </a:t>
            </a:r>
            <a:r>
              <a:rPr lang="en-US" sz="1800" b="0" i="0" u="none" strike="noStrike" baseline="0" dirty="0">
                <a:solidFill>
                  <a:srgbClr val="000000"/>
                </a:solidFill>
              </a:rPr>
              <a:t>to a fixed </a:t>
            </a:r>
            <a:r>
              <a:rPr lang="en-US" sz="1800" b="1" i="0" u="none" strike="noStrike" baseline="0" dirty="0">
                <a:solidFill>
                  <a:srgbClr val="000000"/>
                </a:solidFill>
              </a:rPr>
              <a:t>$800</a:t>
            </a:r>
            <a:r>
              <a:rPr lang="en-US" sz="1800" b="0" i="0" u="none" strike="noStrike" baseline="0" dirty="0">
                <a:solidFill>
                  <a:srgbClr val="000000"/>
                </a:solidFill>
              </a:rPr>
              <a:t>. </a:t>
            </a:r>
          </a:p>
          <a:p>
            <a:r>
              <a:rPr lang="en-US" sz="1800" b="1" i="0" u="none" strike="noStrike" baseline="0" dirty="0">
                <a:solidFill>
                  <a:srgbClr val="000000"/>
                </a:solidFill>
              </a:rPr>
              <a:t>Lower minimum balances and fees </a:t>
            </a:r>
            <a:r>
              <a:rPr lang="en-US" sz="1800" i="0" u="none" strike="noStrike" baseline="0" dirty="0">
                <a:solidFill>
                  <a:srgbClr val="000000"/>
                </a:solidFill>
              </a:rPr>
              <a:t>for </a:t>
            </a:r>
            <a:r>
              <a:rPr lang="en-US" sz="1800" b="1" i="0" u="none" strike="noStrike" baseline="0" dirty="0">
                <a:solidFill>
                  <a:srgbClr val="000000"/>
                </a:solidFill>
              </a:rPr>
              <a:t>Business Regular Checking accounts </a:t>
            </a:r>
            <a:r>
              <a:rPr lang="en-US" sz="1800" b="0" i="0" u="none" strike="noStrike" baseline="0" dirty="0">
                <a:solidFill>
                  <a:srgbClr val="000000"/>
                </a:solidFill>
              </a:rPr>
              <a:t>from an average of </a:t>
            </a:r>
            <a:r>
              <a:rPr lang="en-US" sz="1800" b="1" i="0" u="none" strike="noStrike" baseline="0" dirty="0">
                <a:solidFill>
                  <a:srgbClr val="000000"/>
                </a:solidFill>
              </a:rPr>
              <a:t>$15,000 </a:t>
            </a:r>
            <a:r>
              <a:rPr lang="en-US" sz="1800" b="0" i="0" u="none" strike="noStrike" baseline="0" dirty="0">
                <a:solidFill>
                  <a:srgbClr val="000000"/>
                </a:solidFill>
              </a:rPr>
              <a:t>to a fixed </a:t>
            </a:r>
            <a:r>
              <a:rPr lang="en-US" sz="1800" b="1" i="0" u="none" strike="noStrike" baseline="0" dirty="0">
                <a:solidFill>
                  <a:srgbClr val="000000"/>
                </a:solidFill>
              </a:rPr>
              <a:t>$5,000 </a:t>
            </a:r>
            <a:r>
              <a:rPr lang="en-US" sz="1800" i="0" u="none" strike="noStrike" baseline="0" dirty="0">
                <a:solidFill>
                  <a:srgbClr val="000000"/>
                </a:solidFill>
              </a:rPr>
              <a:t>and </a:t>
            </a:r>
            <a:r>
              <a:rPr lang="en-US" sz="1800" b="1" i="0" u="none" strike="noStrike" baseline="0" dirty="0">
                <a:solidFill>
                  <a:srgbClr val="000000"/>
                </a:solidFill>
              </a:rPr>
              <a:t>lower monthly fee </a:t>
            </a:r>
            <a:r>
              <a:rPr lang="en-US" sz="1800" i="0" u="none" strike="noStrike" baseline="0" dirty="0">
                <a:solidFill>
                  <a:srgbClr val="000000"/>
                </a:solidFill>
              </a:rPr>
              <a:t>from </a:t>
            </a:r>
            <a:r>
              <a:rPr lang="en-US" sz="1800" b="1" i="0" u="none" strike="noStrike" baseline="0" dirty="0">
                <a:solidFill>
                  <a:srgbClr val="000000"/>
                </a:solidFill>
              </a:rPr>
              <a:t>$25 </a:t>
            </a:r>
            <a:r>
              <a:rPr lang="en-US" sz="1800" i="0" u="none" strike="noStrike" baseline="0" dirty="0">
                <a:solidFill>
                  <a:srgbClr val="000000"/>
                </a:solidFill>
              </a:rPr>
              <a:t>to </a:t>
            </a:r>
            <a:r>
              <a:rPr lang="en-US" sz="1800" b="1" i="0" u="none" strike="noStrike" baseline="0" dirty="0">
                <a:solidFill>
                  <a:srgbClr val="000000"/>
                </a:solidFill>
              </a:rPr>
              <a:t>$20</a:t>
            </a:r>
            <a:r>
              <a:rPr lang="en-US" sz="1800" b="0" i="0" u="none" strike="noStrike" baseline="0" dirty="0">
                <a:solidFill>
                  <a:srgbClr val="000000"/>
                </a:solidFill>
              </a:rPr>
              <a:t>. </a:t>
            </a:r>
          </a:p>
          <a:p>
            <a:r>
              <a:rPr lang="en-US" sz="1800" b="0" i="0" u="none" strike="noStrike" baseline="0" dirty="0">
                <a:solidFill>
                  <a:srgbClr val="000000"/>
                </a:solidFill>
              </a:rPr>
              <a:t>Our </a:t>
            </a:r>
            <a:r>
              <a:rPr lang="en-US" sz="1800" b="1" i="0" u="none" strike="noStrike" baseline="0" dirty="0">
                <a:solidFill>
                  <a:srgbClr val="000000"/>
                </a:solidFill>
              </a:rPr>
              <a:t>Business ATM Only Checking account </a:t>
            </a:r>
            <a:r>
              <a:rPr lang="en-US" sz="1800" b="0" i="0" u="none" strike="noStrike" baseline="0" dirty="0">
                <a:solidFill>
                  <a:srgbClr val="000000"/>
                </a:solidFill>
              </a:rPr>
              <a:t>will be phased out and converted into the </a:t>
            </a:r>
            <a:r>
              <a:rPr lang="en-US" sz="1800" b="1" dirty="0">
                <a:solidFill>
                  <a:srgbClr val="000000"/>
                </a:solidFill>
              </a:rPr>
              <a:t>New Business Simple Checking Account.  </a:t>
            </a:r>
            <a:r>
              <a:rPr lang="en-US" sz="1800" dirty="0">
                <a:solidFill>
                  <a:srgbClr val="000000"/>
                </a:solidFill>
              </a:rPr>
              <a:t>Checks can still be issued from this new account but no ATM cards. A minimum </a:t>
            </a:r>
            <a:r>
              <a:rPr lang="en-US" sz="1800" b="0" i="0" u="none" strike="noStrike" baseline="0" dirty="0">
                <a:solidFill>
                  <a:srgbClr val="000000"/>
                </a:solidFill>
              </a:rPr>
              <a:t>balance of </a:t>
            </a:r>
            <a:r>
              <a:rPr lang="en-US" sz="1800" b="1" i="0" u="none" strike="noStrike" baseline="0" dirty="0">
                <a:solidFill>
                  <a:srgbClr val="000000"/>
                </a:solidFill>
              </a:rPr>
              <a:t>$2,500 </a:t>
            </a:r>
            <a:r>
              <a:rPr lang="en-US" sz="1800" i="0" u="none" strike="noStrike" baseline="0" dirty="0">
                <a:solidFill>
                  <a:srgbClr val="000000"/>
                </a:solidFill>
              </a:rPr>
              <a:t>will be required </a:t>
            </a:r>
            <a:r>
              <a:rPr lang="en-US" sz="1800" b="0" i="0" u="none" strike="noStrike" baseline="0" dirty="0">
                <a:solidFill>
                  <a:srgbClr val="000000"/>
                </a:solidFill>
              </a:rPr>
              <a:t>to avoid a </a:t>
            </a:r>
            <a:r>
              <a:rPr lang="en-US" sz="1800" b="1" i="0" u="none" strike="noStrike" baseline="0" dirty="0">
                <a:solidFill>
                  <a:srgbClr val="000000"/>
                </a:solidFill>
              </a:rPr>
              <a:t>$10 fee.</a:t>
            </a:r>
            <a:endParaRPr lang="en-US" sz="1800" b="0" i="0" u="none" strike="noStrike" baseline="0" dirty="0">
              <a:solidFill>
                <a:srgbClr val="000000"/>
              </a:solidFill>
            </a:endParaRPr>
          </a:p>
          <a:p>
            <a:r>
              <a:rPr lang="en-US" sz="1800" b="0" i="0" u="none" strike="noStrike" baseline="0" dirty="0">
                <a:solidFill>
                  <a:srgbClr val="000000"/>
                </a:solidFill>
              </a:rPr>
              <a:t>Your </a:t>
            </a:r>
            <a:r>
              <a:rPr lang="en-US" sz="1800" b="1" i="0" u="none" strike="noStrike" baseline="0" dirty="0">
                <a:solidFill>
                  <a:srgbClr val="000000"/>
                </a:solidFill>
              </a:rPr>
              <a:t>Savings account </a:t>
            </a:r>
            <a:r>
              <a:rPr lang="en-US" sz="1800" b="0" i="0" u="none" strike="noStrike" baseline="0" dirty="0">
                <a:solidFill>
                  <a:srgbClr val="000000"/>
                </a:solidFill>
              </a:rPr>
              <a:t>balance now also counts towards the required minimum to </a:t>
            </a:r>
            <a:r>
              <a:rPr lang="en-US" sz="1800" b="1" i="0" u="none" strike="noStrike" baseline="0" dirty="0">
                <a:solidFill>
                  <a:srgbClr val="000000"/>
                </a:solidFill>
              </a:rPr>
              <a:t>avoid a monthly fee</a:t>
            </a:r>
            <a:r>
              <a:rPr lang="en-US" sz="1800" b="0" i="0" u="none" strike="noStrike" baseline="0" dirty="0">
                <a:solidFill>
                  <a:srgbClr val="000000"/>
                </a:solidFill>
              </a:rPr>
              <a:t>.</a:t>
            </a:r>
          </a:p>
          <a:p>
            <a:r>
              <a:rPr lang="en-US" sz="1800" i="0" u="none" strike="noStrike" baseline="0" dirty="0">
                <a:solidFill>
                  <a:srgbClr val="000000"/>
                </a:solidFill>
              </a:rPr>
              <a:t>The </a:t>
            </a:r>
            <a:r>
              <a:rPr lang="en-US" sz="1800" b="1" i="0" u="none" strike="noStrike" baseline="0" dirty="0">
                <a:solidFill>
                  <a:srgbClr val="000000"/>
                </a:solidFill>
              </a:rPr>
              <a:t>Monthly fee is waived </a:t>
            </a:r>
            <a:r>
              <a:rPr lang="en-US" sz="1800" b="0" i="0" u="none" strike="noStrike" baseline="0" dirty="0">
                <a:solidFill>
                  <a:srgbClr val="000000"/>
                </a:solidFill>
              </a:rPr>
              <a:t>if you have an </a:t>
            </a:r>
            <a:r>
              <a:rPr lang="en-US" sz="1800" i="0" u="none" strike="noStrike" baseline="0" dirty="0">
                <a:solidFill>
                  <a:srgbClr val="000000"/>
                </a:solidFill>
              </a:rPr>
              <a:t>active </a:t>
            </a:r>
            <a:r>
              <a:rPr lang="en-US" sz="1800" b="1" i="0" u="none" strike="noStrike" baseline="0" dirty="0">
                <a:solidFill>
                  <a:srgbClr val="000000"/>
                </a:solidFill>
              </a:rPr>
              <a:t>credit card </a:t>
            </a:r>
            <a:r>
              <a:rPr lang="en-US" sz="1800" b="0" i="0" u="none" strike="noStrike" baseline="0" dirty="0">
                <a:solidFill>
                  <a:srgbClr val="000000"/>
                </a:solidFill>
              </a:rPr>
              <a:t>or </a:t>
            </a:r>
            <a:r>
              <a:rPr lang="en-US" sz="1800" b="1" i="0" u="none" strike="noStrike" baseline="0" dirty="0">
                <a:solidFill>
                  <a:srgbClr val="000000"/>
                </a:solidFill>
              </a:rPr>
              <a:t>loan.</a:t>
            </a:r>
          </a:p>
          <a:p>
            <a:r>
              <a:rPr lang="en-US" sz="1800" b="1" i="0" u="none" strike="noStrike" baseline="0" dirty="0">
                <a:solidFill>
                  <a:srgbClr val="000000"/>
                </a:solidFill>
              </a:rPr>
              <a:t>Bill Pay </a:t>
            </a:r>
            <a:r>
              <a:rPr lang="en-US" sz="1800" i="0" u="none" strike="noStrike" baseline="0" dirty="0">
                <a:solidFill>
                  <a:srgbClr val="000000"/>
                </a:solidFill>
              </a:rPr>
              <a:t>is </a:t>
            </a:r>
            <a:r>
              <a:rPr lang="en-US" sz="1800" b="1" i="0" u="none" strike="noStrike" baseline="0" dirty="0">
                <a:solidFill>
                  <a:srgbClr val="000000"/>
                </a:solidFill>
              </a:rPr>
              <a:t>now available for all savings accounts.</a:t>
            </a:r>
            <a:endParaRPr lang="en-US" sz="1800" b="0" i="0" u="none" strike="noStrike" baseline="0" dirty="0">
              <a:solidFill>
                <a:srgbClr val="000000"/>
              </a:solidFill>
            </a:endParaRPr>
          </a:p>
          <a:p>
            <a:r>
              <a:rPr lang="en-US" sz="1800" b="1" i="0" u="none" strike="noStrike" baseline="0" dirty="0">
                <a:solidFill>
                  <a:srgbClr val="000000"/>
                </a:solidFill>
              </a:rPr>
              <a:t>ATM withdrawal usage fee will increase </a:t>
            </a:r>
            <a:r>
              <a:rPr lang="en-US" sz="1800" b="0" i="0" u="none" strike="noStrike" baseline="0" dirty="0">
                <a:solidFill>
                  <a:srgbClr val="000000"/>
                </a:solidFill>
              </a:rPr>
              <a:t>from </a:t>
            </a:r>
            <a:r>
              <a:rPr lang="en-US" sz="1800" b="1" i="0" u="none" strike="noStrike" baseline="0" dirty="0">
                <a:solidFill>
                  <a:srgbClr val="000000"/>
                </a:solidFill>
              </a:rPr>
              <a:t>$1 </a:t>
            </a:r>
            <a:r>
              <a:rPr lang="en-US" sz="1800" b="0" i="0" u="none" strike="noStrike" baseline="0" dirty="0">
                <a:solidFill>
                  <a:srgbClr val="000000"/>
                </a:solidFill>
              </a:rPr>
              <a:t>to </a:t>
            </a:r>
            <a:r>
              <a:rPr lang="en-US" sz="1800" b="1" i="0" u="none" strike="noStrike" baseline="0" dirty="0">
                <a:solidFill>
                  <a:srgbClr val="000000"/>
                </a:solidFill>
              </a:rPr>
              <a:t>$2</a:t>
            </a:r>
            <a:r>
              <a:rPr lang="en-US" sz="1800" b="0" i="0" u="none" strike="noStrike" baseline="0" dirty="0">
                <a:solidFill>
                  <a:srgbClr val="000000"/>
                </a:solidFill>
              </a:rPr>
              <a:t>. For members with Debit cards, the first </a:t>
            </a:r>
            <a:r>
              <a:rPr lang="en-US" sz="1800" b="1" i="0" u="none" strike="noStrike" baseline="0" dirty="0">
                <a:solidFill>
                  <a:srgbClr val="000000"/>
                </a:solidFill>
              </a:rPr>
              <a:t>4 </a:t>
            </a:r>
            <a:r>
              <a:rPr lang="en-US" sz="1800" b="0" i="0" u="none" strike="noStrike" baseline="0" dirty="0">
                <a:solidFill>
                  <a:srgbClr val="000000"/>
                </a:solidFill>
              </a:rPr>
              <a:t>ATM withdrawals are still free. For members with ATM Only cards, a fee is charged for each ATM withdrawal. </a:t>
            </a:r>
          </a:p>
          <a:p>
            <a:r>
              <a:rPr lang="en-US" sz="1800" i="0" u="none" strike="noStrike" baseline="0" dirty="0">
                <a:solidFill>
                  <a:srgbClr val="000000"/>
                </a:solidFill>
              </a:rPr>
              <a:t>The </a:t>
            </a:r>
            <a:r>
              <a:rPr lang="en-US" sz="1800" b="1" i="0" u="none" strike="noStrike" baseline="0" dirty="0">
                <a:solidFill>
                  <a:srgbClr val="000000"/>
                </a:solidFill>
              </a:rPr>
              <a:t>Cash transaction fee wil</a:t>
            </a:r>
            <a:r>
              <a:rPr lang="en-US" sz="1800" b="1" dirty="0">
                <a:solidFill>
                  <a:srgbClr val="000000"/>
                </a:solidFill>
              </a:rPr>
              <a:t>l expand to </a:t>
            </a:r>
            <a:r>
              <a:rPr lang="en-US" sz="1800" b="0" i="0" u="none" strike="noStrike" baseline="0" dirty="0">
                <a:solidFill>
                  <a:srgbClr val="000000"/>
                </a:solidFill>
              </a:rPr>
              <a:t>all members who request in-person cash transactions totaling more than </a:t>
            </a:r>
            <a:r>
              <a:rPr lang="en-US" sz="1800" b="1" i="0" u="none" strike="noStrike" baseline="0" dirty="0">
                <a:solidFill>
                  <a:srgbClr val="000000"/>
                </a:solidFill>
              </a:rPr>
              <a:t>$25,000 </a:t>
            </a:r>
            <a:r>
              <a:rPr lang="en-US" sz="1800" b="0" i="0" u="none" strike="noStrike" baseline="0" dirty="0">
                <a:solidFill>
                  <a:srgbClr val="000000"/>
                </a:solidFill>
              </a:rPr>
              <a:t>for the month. A fee of </a:t>
            </a:r>
            <a:r>
              <a:rPr lang="en-US" sz="1800" b="1" i="0" u="none" strike="noStrike" baseline="0" dirty="0">
                <a:solidFill>
                  <a:srgbClr val="000000"/>
                </a:solidFill>
              </a:rPr>
              <a:t>0.1% </a:t>
            </a:r>
            <a:r>
              <a:rPr lang="en-US" sz="1800" b="0" i="0" u="none" strike="noStrike" baseline="0" dirty="0">
                <a:solidFill>
                  <a:srgbClr val="000000"/>
                </a:solidFill>
              </a:rPr>
              <a:t>of the total amount will be posted at month-end.</a:t>
            </a:r>
          </a:p>
        </p:txBody>
      </p:sp>
    </p:spTree>
    <p:extLst>
      <p:ext uri="{BB962C8B-B14F-4D97-AF65-F5344CB8AC3E}">
        <p14:creationId xmlns:p14="http://schemas.microsoft.com/office/powerpoint/2010/main" val="364701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7513-AF68-A449-968E-55B653CCD75E}"/>
              </a:ext>
            </a:extLst>
          </p:cNvPr>
          <p:cNvSpPr>
            <a:spLocks noGrp="1"/>
          </p:cNvSpPr>
          <p:nvPr>
            <p:ph type="title"/>
          </p:nvPr>
        </p:nvSpPr>
        <p:spPr>
          <a:xfrm>
            <a:off x="664129" y="113389"/>
            <a:ext cx="9888946" cy="711074"/>
          </a:xfrm>
        </p:spPr>
        <p:txBody>
          <a:bodyPr>
            <a:normAutofit/>
          </a:bodyPr>
          <a:lstStyle/>
          <a:p>
            <a:r>
              <a:rPr lang="en-US" b="1" dirty="0" err="1">
                <a:solidFill>
                  <a:srgbClr val="00B700"/>
                </a:solidFill>
              </a:rPr>
              <a:t>Cambios</a:t>
            </a:r>
            <a:r>
              <a:rPr lang="en-US" b="1" dirty="0">
                <a:solidFill>
                  <a:srgbClr val="00B700"/>
                </a:solidFill>
              </a:rPr>
              <a:t> </a:t>
            </a:r>
            <a:r>
              <a:rPr lang="en-US" b="1" dirty="0" err="1">
                <a:solidFill>
                  <a:srgbClr val="00B700"/>
                </a:solidFill>
              </a:rPr>
              <a:t>en</a:t>
            </a:r>
            <a:r>
              <a:rPr lang="en-US" b="1" dirty="0">
                <a:solidFill>
                  <a:srgbClr val="00B700"/>
                </a:solidFill>
              </a:rPr>
              <a:t> </a:t>
            </a:r>
            <a:r>
              <a:rPr lang="en-US" b="1" dirty="0" err="1">
                <a:solidFill>
                  <a:srgbClr val="00B700"/>
                </a:solidFill>
              </a:rPr>
              <a:t>cuotas</a:t>
            </a:r>
            <a:r>
              <a:rPr lang="en-US" b="1" dirty="0">
                <a:solidFill>
                  <a:srgbClr val="00B700"/>
                </a:solidFill>
              </a:rPr>
              <a:t> de las </a:t>
            </a:r>
            <a:r>
              <a:rPr lang="en-US" b="1" dirty="0" err="1">
                <a:solidFill>
                  <a:srgbClr val="00B700"/>
                </a:solidFill>
              </a:rPr>
              <a:t>cuentas</a:t>
            </a:r>
            <a:endParaRPr lang="en-US" dirty="0"/>
          </a:p>
        </p:txBody>
      </p:sp>
      <p:sp>
        <p:nvSpPr>
          <p:cNvPr id="3" name="Content Placeholder 2">
            <a:extLst>
              <a:ext uri="{FF2B5EF4-FFF2-40B4-BE49-F238E27FC236}">
                <a16:creationId xmlns:a16="http://schemas.microsoft.com/office/drawing/2014/main" id="{F5535794-AD65-1742-988F-34B845B52641}"/>
              </a:ext>
            </a:extLst>
          </p:cNvPr>
          <p:cNvSpPr>
            <a:spLocks noGrp="1"/>
          </p:cNvSpPr>
          <p:nvPr>
            <p:ph idx="1"/>
          </p:nvPr>
        </p:nvSpPr>
        <p:spPr>
          <a:xfrm>
            <a:off x="451609" y="824463"/>
            <a:ext cx="11076261" cy="5766460"/>
          </a:xfrm>
        </p:spPr>
        <p:txBody>
          <a:bodyPr>
            <a:noAutofit/>
          </a:bodyPr>
          <a:lstStyle/>
          <a:p>
            <a:pPr marL="0" indent="0">
              <a:buNone/>
            </a:pPr>
            <a:r>
              <a:rPr lang="es-ES" sz="1800" b="1" i="0" u="none" strike="noStrike" baseline="0" dirty="0">
                <a:solidFill>
                  <a:srgbClr val="000000"/>
                </a:solidFill>
              </a:rPr>
              <a:t>¿Por qué estamos haciendo estos cambios?</a:t>
            </a:r>
          </a:p>
          <a:p>
            <a:pPr marL="0" indent="0">
              <a:buNone/>
            </a:pPr>
            <a:r>
              <a:rPr lang="es-ES" sz="1800" i="0" u="none" strike="noStrike" baseline="0" dirty="0">
                <a:solidFill>
                  <a:srgbClr val="000000"/>
                </a:solidFill>
              </a:rPr>
              <a:t>Queremos que nuestras cuentas sean más competitivas y que se alineen con sus necesidades bancarias. </a:t>
            </a:r>
            <a:r>
              <a:rPr lang="es-ES" sz="1800" dirty="0">
                <a:solidFill>
                  <a:srgbClr val="000000"/>
                </a:solidFill>
              </a:rPr>
              <a:t>Escuchamos a los socios y sus comentarios respecto a el </a:t>
            </a:r>
            <a:r>
              <a:rPr lang="es-ES" sz="1800" i="0" u="none" strike="noStrike" baseline="0" dirty="0">
                <a:solidFill>
                  <a:srgbClr val="000000"/>
                </a:solidFill>
              </a:rPr>
              <a:t>saldo mínimo de las cuentas para que sean más fáciles de entender y cumplir.</a:t>
            </a:r>
          </a:p>
          <a:p>
            <a:pPr marL="0" indent="0">
              <a:buNone/>
            </a:pPr>
            <a:r>
              <a:rPr lang="es-ES" sz="1800" b="1" i="0" u="none" strike="noStrike" baseline="0" dirty="0">
                <a:solidFill>
                  <a:srgbClr val="000000"/>
                </a:solidFill>
              </a:rPr>
              <a:t>Los saldos mínimos</a:t>
            </a:r>
            <a:r>
              <a:rPr lang="es-ES" sz="1800" i="0" u="none" strike="noStrike" baseline="0" dirty="0">
                <a:solidFill>
                  <a:srgbClr val="000000"/>
                </a:solidFill>
              </a:rPr>
              <a:t> para las </a:t>
            </a:r>
            <a:r>
              <a:rPr lang="es-ES" sz="1800" b="1" i="0" u="none" strike="noStrike" baseline="0" dirty="0">
                <a:solidFill>
                  <a:srgbClr val="000000"/>
                </a:solidFill>
              </a:rPr>
              <a:t>cuentas de cheques personales </a:t>
            </a:r>
            <a:r>
              <a:rPr lang="es-ES" sz="1800" i="0" u="none" strike="noStrike" baseline="0" dirty="0">
                <a:solidFill>
                  <a:srgbClr val="000000"/>
                </a:solidFill>
              </a:rPr>
              <a:t>de un promedio de </a:t>
            </a:r>
            <a:r>
              <a:rPr lang="es-ES" sz="1800" b="1" i="0" u="none" strike="noStrike" baseline="0" dirty="0">
                <a:solidFill>
                  <a:srgbClr val="000000"/>
                </a:solidFill>
              </a:rPr>
              <a:t>$1,200 se han disminuido </a:t>
            </a:r>
            <a:r>
              <a:rPr lang="es-ES" sz="1800" i="0" u="none" strike="noStrike" baseline="0" dirty="0">
                <a:solidFill>
                  <a:srgbClr val="000000"/>
                </a:solidFill>
              </a:rPr>
              <a:t>a un monto fijo de </a:t>
            </a:r>
            <a:r>
              <a:rPr lang="es-ES" sz="1800" b="1" i="0" u="none" strike="noStrike" baseline="0" dirty="0">
                <a:solidFill>
                  <a:srgbClr val="000000"/>
                </a:solidFill>
              </a:rPr>
              <a:t>$800</a:t>
            </a:r>
            <a:r>
              <a:rPr lang="es-ES" sz="1800" i="0" u="none" strike="noStrike" baseline="0" dirty="0">
                <a:solidFill>
                  <a:srgbClr val="000000"/>
                </a:solidFill>
              </a:rPr>
              <a:t>.</a:t>
            </a:r>
          </a:p>
          <a:p>
            <a:pPr marL="0" indent="0">
              <a:buNone/>
            </a:pPr>
            <a:r>
              <a:rPr lang="es-ES" sz="1800" b="1" i="0" u="none" strike="noStrike" baseline="0" dirty="0">
                <a:solidFill>
                  <a:srgbClr val="000000"/>
                </a:solidFill>
              </a:rPr>
              <a:t>Saldos mínimos y tarifas más bajas </a:t>
            </a:r>
            <a:r>
              <a:rPr lang="es-ES" sz="1800" i="0" u="none" strike="noStrike" baseline="0" dirty="0">
                <a:solidFill>
                  <a:srgbClr val="000000"/>
                </a:solidFill>
              </a:rPr>
              <a:t>para </a:t>
            </a:r>
            <a:r>
              <a:rPr lang="es-ES" sz="1800" b="1" i="0" u="none" strike="noStrike" baseline="0" dirty="0">
                <a:solidFill>
                  <a:srgbClr val="000000"/>
                </a:solidFill>
              </a:rPr>
              <a:t>cuentas de cheques comerciales regulares </a:t>
            </a:r>
            <a:r>
              <a:rPr lang="es-ES" sz="1800" i="0" u="none" strike="noStrike" baseline="0" dirty="0">
                <a:solidFill>
                  <a:srgbClr val="000000"/>
                </a:solidFill>
              </a:rPr>
              <a:t>de un promedio de </a:t>
            </a:r>
            <a:r>
              <a:rPr lang="es-ES" sz="1800" b="1" i="0" u="none" strike="noStrike" baseline="0" dirty="0">
                <a:solidFill>
                  <a:srgbClr val="000000"/>
                </a:solidFill>
              </a:rPr>
              <a:t>$15,000 </a:t>
            </a:r>
            <a:r>
              <a:rPr lang="es-ES" sz="1800" i="0" u="none" strike="noStrike" baseline="0" dirty="0">
                <a:solidFill>
                  <a:srgbClr val="000000"/>
                </a:solidFill>
              </a:rPr>
              <a:t>a un monto fijo de </a:t>
            </a:r>
            <a:r>
              <a:rPr lang="es-ES" sz="1800" b="1" i="0" u="none" strike="noStrike" baseline="0" dirty="0">
                <a:solidFill>
                  <a:srgbClr val="000000"/>
                </a:solidFill>
              </a:rPr>
              <a:t>$5,000 </a:t>
            </a:r>
            <a:r>
              <a:rPr lang="es-ES" sz="1800" i="0" u="none" strike="noStrike" baseline="0" dirty="0">
                <a:solidFill>
                  <a:srgbClr val="000000"/>
                </a:solidFill>
              </a:rPr>
              <a:t>y una tarifa mensual más baja de </a:t>
            </a:r>
            <a:r>
              <a:rPr lang="es-ES" sz="1800" b="1" i="0" u="none" strike="noStrike" baseline="0" dirty="0">
                <a:solidFill>
                  <a:srgbClr val="000000"/>
                </a:solidFill>
              </a:rPr>
              <a:t>$25 </a:t>
            </a:r>
            <a:r>
              <a:rPr lang="es-ES" sz="1800" i="0" u="none" strike="noStrike" baseline="0" dirty="0">
                <a:solidFill>
                  <a:srgbClr val="000000"/>
                </a:solidFill>
              </a:rPr>
              <a:t>a </a:t>
            </a:r>
            <a:r>
              <a:rPr lang="es-ES" sz="1800" b="1" i="0" u="none" strike="noStrike" baseline="0" dirty="0">
                <a:solidFill>
                  <a:srgbClr val="000000"/>
                </a:solidFill>
              </a:rPr>
              <a:t>$20</a:t>
            </a:r>
            <a:r>
              <a:rPr lang="es-ES" sz="1800" i="0" u="none" strike="noStrike" baseline="0" dirty="0">
                <a:solidFill>
                  <a:srgbClr val="000000"/>
                </a:solidFill>
              </a:rPr>
              <a:t>.</a:t>
            </a:r>
          </a:p>
          <a:p>
            <a:pPr marL="0" indent="0">
              <a:buNone/>
            </a:pPr>
            <a:r>
              <a:rPr lang="es-ES" sz="1800" b="1" i="0" u="none" strike="noStrike" baseline="0" dirty="0">
                <a:solidFill>
                  <a:srgbClr val="000000"/>
                </a:solidFill>
              </a:rPr>
              <a:t>Nuestra cuenta de cheques Business ATM </a:t>
            </a:r>
            <a:r>
              <a:rPr lang="es-ES" sz="1800" b="1" i="0" u="none" strike="noStrike" baseline="0" dirty="0" err="1">
                <a:solidFill>
                  <a:srgbClr val="000000"/>
                </a:solidFill>
              </a:rPr>
              <a:t>Only</a:t>
            </a:r>
            <a:r>
              <a:rPr lang="es-ES" sz="1800" b="1" i="0" u="none" strike="noStrike" baseline="0" dirty="0">
                <a:solidFill>
                  <a:srgbClr val="000000"/>
                </a:solidFill>
              </a:rPr>
              <a:t> </a:t>
            </a:r>
            <a:r>
              <a:rPr lang="es-ES" sz="1800" i="0" u="none" strike="noStrike" baseline="0" dirty="0">
                <a:solidFill>
                  <a:srgbClr val="000000"/>
                </a:solidFill>
              </a:rPr>
              <a:t>se eliminará gradualmente y se reemplazará con </a:t>
            </a:r>
            <a:r>
              <a:rPr lang="es-ES" sz="1800" b="1" i="0" u="none" strike="noStrike" baseline="0" dirty="0">
                <a:solidFill>
                  <a:srgbClr val="000000"/>
                </a:solidFill>
              </a:rPr>
              <a:t>la nueva cuenta de cheques Business Simple</a:t>
            </a:r>
            <a:r>
              <a:rPr lang="es-ES" sz="1800" i="0" u="none" strike="noStrike" baseline="0" dirty="0">
                <a:solidFill>
                  <a:srgbClr val="000000"/>
                </a:solidFill>
              </a:rPr>
              <a:t>. Se pueden emitir cheques desde esta cuenta, pero </a:t>
            </a:r>
            <a:r>
              <a:rPr lang="es-ES" sz="1800" dirty="0">
                <a:solidFill>
                  <a:srgbClr val="000000"/>
                </a:solidFill>
              </a:rPr>
              <a:t>ya no </a:t>
            </a:r>
            <a:r>
              <a:rPr lang="es-ES" sz="1800" i="0" u="none" strike="noStrike" baseline="0" dirty="0">
                <a:solidFill>
                  <a:srgbClr val="000000"/>
                </a:solidFill>
              </a:rPr>
              <a:t>tarjetas de cajero automático. Hay un </a:t>
            </a:r>
            <a:r>
              <a:rPr lang="es-ES" sz="1800" b="1" i="0" u="none" strike="noStrike" baseline="0" dirty="0">
                <a:solidFill>
                  <a:srgbClr val="000000"/>
                </a:solidFill>
              </a:rPr>
              <a:t>saldo mínimo requerido </a:t>
            </a:r>
            <a:r>
              <a:rPr lang="es-ES" sz="1800" i="0" u="none" strike="noStrike" baseline="0" dirty="0">
                <a:solidFill>
                  <a:srgbClr val="000000"/>
                </a:solidFill>
              </a:rPr>
              <a:t>de </a:t>
            </a:r>
            <a:r>
              <a:rPr lang="es-ES" sz="1800" b="1" i="0" u="none" strike="noStrike" baseline="0" dirty="0">
                <a:solidFill>
                  <a:srgbClr val="000000"/>
                </a:solidFill>
              </a:rPr>
              <a:t>$2,500 </a:t>
            </a:r>
            <a:r>
              <a:rPr lang="es-ES" sz="1800" i="0" u="none" strike="noStrike" baseline="0" dirty="0">
                <a:solidFill>
                  <a:srgbClr val="000000"/>
                </a:solidFill>
              </a:rPr>
              <a:t>para evitar un cargo mensual de </a:t>
            </a:r>
            <a:r>
              <a:rPr lang="es-ES" sz="1800" b="1" i="0" u="none" strike="noStrike" baseline="0" dirty="0">
                <a:solidFill>
                  <a:srgbClr val="000000"/>
                </a:solidFill>
              </a:rPr>
              <a:t>$10</a:t>
            </a:r>
            <a:r>
              <a:rPr lang="es-ES" sz="1800" i="0" u="none" strike="noStrike" baseline="0" dirty="0">
                <a:solidFill>
                  <a:srgbClr val="000000"/>
                </a:solidFill>
              </a:rPr>
              <a:t>.</a:t>
            </a:r>
          </a:p>
          <a:p>
            <a:pPr marL="0" indent="0">
              <a:buNone/>
            </a:pPr>
            <a:r>
              <a:rPr lang="es-ES" sz="1800" b="1" i="0" u="none" strike="noStrike" baseline="0" dirty="0">
                <a:solidFill>
                  <a:srgbClr val="000000"/>
                </a:solidFill>
              </a:rPr>
              <a:t>El saldo de su cuenta de ahorros </a:t>
            </a:r>
            <a:r>
              <a:rPr lang="es-ES" sz="1800" i="0" u="none" strike="noStrike" baseline="0" dirty="0">
                <a:solidFill>
                  <a:srgbClr val="000000"/>
                </a:solidFill>
              </a:rPr>
              <a:t>ahora también se toma en cuenta para el saldo del mínimo requerido para </a:t>
            </a:r>
            <a:r>
              <a:rPr lang="es-ES" sz="1800" b="1" i="0" u="none" strike="noStrike" baseline="0" dirty="0">
                <a:solidFill>
                  <a:srgbClr val="000000"/>
                </a:solidFill>
              </a:rPr>
              <a:t>evitar un cargo mensual</a:t>
            </a:r>
            <a:r>
              <a:rPr lang="es-ES" sz="1800" i="0" u="none" strike="noStrike" baseline="0" dirty="0">
                <a:solidFill>
                  <a:srgbClr val="000000"/>
                </a:solidFill>
              </a:rPr>
              <a:t>. </a:t>
            </a:r>
            <a:r>
              <a:rPr lang="es-ES" sz="1800" b="1" i="0" u="none" strike="noStrike" baseline="0" dirty="0">
                <a:solidFill>
                  <a:srgbClr val="000000"/>
                </a:solidFill>
              </a:rPr>
              <a:t>La tarifa mensual no se aplica</a:t>
            </a:r>
            <a:r>
              <a:rPr lang="es-ES" sz="1800" i="0" u="none" strike="noStrike" baseline="0" dirty="0">
                <a:solidFill>
                  <a:srgbClr val="000000"/>
                </a:solidFill>
              </a:rPr>
              <a:t> si </a:t>
            </a:r>
            <a:r>
              <a:rPr lang="es-ES" sz="1800" b="1" i="0" u="none" strike="noStrike" baseline="0" dirty="0">
                <a:solidFill>
                  <a:srgbClr val="000000"/>
                </a:solidFill>
              </a:rPr>
              <a:t>tiene una tarjeta de crédito </a:t>
            </a:r>
            <a:r>
              <a:rPr lang="es-ES" sz="1800" i="0" u="none" strike="noStrike" baseline="0" dirty="0">
                <a:solidFill>
                  <a:srgbClr val="000000"/>
                </a:solidFill>
              </a:rPr>
              <a:t>o </a:t>
            </a:r>
            <a:r>
              <a:rPr lang="es-ES" sz="1800" b="1" i="0" u="none" strike="noStrike" baseline="0" dirty="0">
                <a:solidFill>
                  <a:srgbClr val="000000"/>
                </a:solidFill>
              </a:rPr>
              <a:t>un préstamo activo</a:t>
            </a:r>
            <a:r>
              <a:rPr lang="es-ES" sz="1800" i="0" u="none" strike="noStrike" baseline="0" dirty="0">
                <a:solidFill>
                  <a:srgbClr val="000000"/>
                </a:solidFill>
              </a:rPr>
              <a:t>.</a:t>
            </a:r>
          </a:p>
          <a:p>
            <a:pPr marL="0" indent="0">
              <a:buNone/>
            </a:pPr>
            <a:r>
              <a:rPr lang="es-ES" sz="1800" b="1" i="0" u="none" strike="noStrike" baseline="0" dirty="0">
                <a:solidFill>
                  <a:srgbClr val="000000"/>
                </a:solidFill>
              </a:rPr>
              <a:t>Bill </a:t>
            </a:r>
            <a:r>
              <a:rPr lang="es-ES" sz="1800" b="1" i="0" u="none" strike="noStrike" baseline="0" dirty="0" err="1">
                <a:solidFill>
                  <a:srgbClr val="000000"/>
                </a:solidFill>
              </a:rPr>
              <a:t>Pay</a:t>
            </a:r>
            <a:r>
              <a:rPr lang="es-ES" sz="1800" b="1" i="0" u="none" strike="noStrike" baseline="0" dirty="0">
                <a:solidFill>
                  <a:srgbClr val="000000"/>
                </a:solidFill>
              </a:rPr>
              <a:t> </a:t>
            </a:r>
            <a:r>
              <a:rPr lang="es-ES" sz="1800" i="0" u="none" strike="noStrike" baseline="0" dirty="0">
                <a:solidFill>
                  <a:srgbClr val="000000"/>
                </a:solidFill>
              </a:rPr>
              <a:t>ahora está disponible para </a:t>
            </a:r>
            <a:r>
              <a:rPr lang="es-ES" sz="1800" b="1" i="0" u="none" strike="noStrike" baseline="0" dirty="0">
                <a:solidFill>
                  <a:srgbClr val="000000"/>
                </a:solidFill>
              </a:rPr>
              <a:t>todas las cuentas de ahorro</a:t>
            </a:r>
            <a:r>
              <a:rPr lang="es-ES" sz="1800" i="0" u="none" strike="noStrike" baseline="0" dirty="0">
                <a:solidFill>
                  <a:srgbClr val="000000"/>
                </a:solidFill>
              </a:rPr>
              <a:t>.</a:t>
            </a:r>
          </a:p>
          <a:p>
            <a:pPr marL="0" indent="0">
              <a:buNone/>
            </a:pPr>
            <a:r>
              <a:rPr lang="es-ES" sz="1800" b="1" i="0" u="none" strike="noStrike" baseline="0" dirty="0">
                <a:solidFill>
                  <a:srgbClr val="000000"/>
                </a:solidFill>
              </a:rPr>
              <a:t>La tarifa por uso de retiro en cajero automático </a:t>
            </a:r>
            <a:r>
              <a:rPr lang="es-ES" sz="1800" i="0" u="none" strike="noStrike" baseline="0" dirty="0">
                <a:solidFill>
                  <a:srgbClr val="000000"/>
                </a:solidFill>
              </a:rPr>
              <a:t>aumentará de </a:t>
            </a:r>
            <a:r>
              <a:rPr lang="es-ES" sz="1800" b="1" i="0" u="none" strike="noStrike" baseline="0" dirty="0">
                <a:solidFill>
                  <a:srgbClr val="000000"/>
                </a:solidFill>
              </a:rPr>
              <a:t>$1</a:t>
            </a:r>
            <a:r>
              <a:rPr lang="es-ES" sz="1800" i="0" u="none" strike="noStrike" baseline="0" dirty="0">
                <a:solidFill>
                  <a:srgbClr val="000000"/>
                </a:solidFill>
              </a:rPr>
              <a:t> a </a:t>
            </a:r>
            <a:r>
              <a:rPr lang="es-ES" sz="1800" b="1" i="0" u="none" strike="noStrike" baseline="0" dirty="0">
                <a:solidFill>
                  <a:srgbClr val="000000"/>
                </a:solidFill>
              </a:rPr>
              <a:t>$2</a:t>
            </a:r>
            <a:r>
              <a:rPr lang="es-ES" sz="1800" i="0" u="none" strike="noStrike" baseline="0" dirty="0">
                <a:solidFill>
                  <a:srgbClr val="000000"/>
                </a:solidFill>
              </a:rPr>
              <a:t>. Para socios con </a:t>
            </a:r>
            <a:r>
              <a:rPr lang="es-ES" sz="1800" b="1" i="0" u="none" strike="noStrike" baseline="0" dirty="0">
                <a:solidFill>
                  <a:srgbClr val="000000"/>
                </a:solidFill>
              </a:rPr>
              <a:t>tarjetas de Débito</a:t>
            </a:r>
            <a:r>
              <a:rPr lang="es-ES" sz="1800" i="0" u="none" strike="noStrike" baseline="0" dirty="0">
                <a:solidFill>
                  <a:srgbClr val="000000"/>
                </a:solidFill>
              </a:rPr>
              <a:t>, los primeros </a:t>
            </a:r>
            <a:r>
              <a:rPr lang="es-ES" sz="1800" b="1" i="0" u="none" strike="noStrike" baseline="0" dirty="0">
                <a:solidFill>
                  <a:srgbClr val="000000"/>
                </a:solidFill>
              </a:rPr>
              <a:t>4</a:t>
            </a:r>
            <a:r>
              <a:rPr lang="es-ES" sz="1800" i="0" u="none" strike="noStrike" baseline="0" dirty="0">
                <a:solidFill>
                  <a:srgbClr val="000000"/>
                </a:solidFill>
              </a:rPr>
              <a:t> retiros en cajeros automáticos siguen siendo gratuitos. Para los socios con </a:t>
            </a:r>
            <a:r>
              <a:rPr lang="es-ES" sz="1800" b="1" i="0" u="none" strike="noStrike" baseline="0" dirty="0">
                <a:solidFill>
                  <a:srgbClr val="000000"/>
                </a:solidFill>
              </a:rPr>
              <a:t>tarjetas Solo para cajeros automáticos</a:t>
            </a:r>
            <a:r>
              <a:rPr lang="es-ES" sz="1800" i="0" u="none" strike="noStrike" baseline="0" dirty="0">
                <a:solidFill>
                  <a:srgbClr val="000000"/>
                </a:solidFill>
              </a:rPr>
              <a:t>, se cobra una tarifa por cada retiro en cajero automático.</a:t>
            </a:r>
          </a:p>
          <a:p>
            <a:pPr marL="0" indent="0">
              <a:buNone/>
            </a:pPr>
            <a:r>
              <a:rPr lang="es-ES" sz="1800" b="1" i="0" u="none" strike="noStrike" baseline="0" dirty="0">
                <a:solidFill>
                  <a:srgbClr val="000000"/>
                </a:solidFill>
              </a:rPr>
              <a:t>La tarifa por transacción en efectivo</a:t>
            </a:r>
            <a:r>
              <a:rPr lang="es-ES" sz="1800" i="0" u="none" strike="noStrike" baseline="0" dirty="0">
                <a:solidFill>
                  <a:srgbClr val="000000"/>
                </a:solidFill>
              </a:rPr>
              <a:t> se aplicará a todos los socios que soliciten transacciones en efectivo en persona por un total de más de </a:t>
            </a:r>
            <a:r>
              <a:rPr lang="es-ES" sz="1800" b="1" i="0" u="none" strike="noStrike" baseline="0" dirty="0">
                <a:solidFill>
                  <a:srgbClr val="000000"/>
                </a:solidFill>
              </a:rPr>
              <a:t>$25,000 </a:t>
            </a:r>
            <a:r>
              <a:rPr lang="es-ES" sz="1800" i="0" u="none" strike="noStrike" baseline="0" dirty="0">
                <a:solidFill>
                  <a:srgbClr val="000000"/>
                </a:solidFill>
              </a:rPr>
              <a:t>por mes. A final de mes se contabilizará una comisión del </a:t>
            </a:r>
            <a:r>
              <a:rPr lang="es-ES" sz="1800" b="1" i="0" u="none" strike="noStrike" baseline="0" dirty="0">
                <a:solidFill>
                  <a:srgbClr val="000000"/>
                </a:solidFill>
              </a:rPr>
              <a:t>0.1%</a:t>
            </a:r>
            <a:r>
              <a:rPr lang="es-ES" sz="1800" i="0" u="none" strike="noStrike" baseline="0" dirty="0">
                <a:solidFill>
                  <a:srgbClr val="000000"/>
                </a:solidFill>
              </a:rPr>
              <a:t> del importe total.</a:t>
            </a:r>
            <a:endParaRPr lang="en-US" sz="1800" i="0" u="none" strike="noStrike" baseline="0" dirty="0">
              <a:solidFill>
                <a:srgbClr val="000000"/>
              </a:solidFill>
            </a:endParaRPr>
          </a:p>
          <a:p>
            <a:endParaRPr lang="en-US" sz="1800" dirty="0"/>
          </a:p>
        </p:txBody>
      </p:sp>
    </p:spTree>
    <p:extLst>
      <p:ext uri="{BB962C8B-B14F-4D97-AF65-F5344CB8AC3E}">
        <p14:creationId xmlns:p14="http://schemas.microsoft.com/office/powerpoint/2010/main" val="75091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3D2AED41-CAB9-2447-A26D-B78C92246701}"/>
              </a:ext>
            </a:extLst>
          </p:cNvPr>
          <p:cNvGraphicFramePr>
            <a:graphicFrameLocks noGrp="1"/>
          </p:cNvGraphicFramePr>
          <p:nvPr>
            <p:extLst>
              <p:ext uri="{D42A27DB-BD31-4B8C-83A1-F6EECF244321}">
                <p14:modId xmlns:p14="http://schemas.microsoft.com/office/powerpoint/2010/main" val="1679887971"/>
              </p:ext>
            </p:extLst>
          </p:nvPr>
        </p:nvGraphicFramePr>
        <p:xfrm>
          <a:off x="602900" y="903767"/>
          <a:ext cx="11330482" cy="5581367"/>
        </p:xfrm>
        <a:graphic>
          <a:graphicData uri="http://schemas.openxmlformats.org/drawingml/2006/table">
            <a:tbl>
              <a:tblPr firstRow="1" bandRow="1">
                <a:tableStyleId>{8799B23B-EC83-4686-B30A-512413B5E67A}</a:tableStyleId>
              </a:tblPr>
              <a:tblGrid>
                <a:gridCol w="3298748">
                  <a:extLst>
                    <a:ext uri="{9D8B030D-6E8A-4147-A177-3AD203B41FA5}">
                      <a16:colId xmlns:a16="http://schemas.microsoft.com/office/drawing/2014/main" val="1336066083"/>
                    </a:ext>
                  </a:extLst>
                </a:gridCol>
                <a:gridCol w="1693609">
                  <a:extLst>
                    <a:ext uri="{9D8B030D-6E8A-4147-A177-3AD203B41FA5}">
                      <a16:colId xmlns:a16="http://schemas.microsoft.com/office/drawing/2014/main" val="3672925111"/>
                    </a:ext>
                  </a:extLst>
                </a:gridCol>
                <a:gridCol w="584479">
                  <a:extLst>
                    <a:ext uri="{9D8B030D-6E8A-4147-A177-3AD203B41FA5}">
                      <a16:colId xmlns:a16="http://schemas.microsoft.com/office/drawing/2014/main" val="873273656"/>
                    </a:ext>
                  </a:extLst>
                </a:gridCol>
                <a:gridCol w="3886546">
                  <a:extLst>
                    <a:ext uri="{9D8B030D-6E8A-4147-A177-3AD203B41FA5}">
                      <a16:colId xmlns:a16="http://schemas.microsoft.com/office/drawing/2014/main" val="2406098519"/>
                    </a:ext>
                  </a:extLst>
                </a:gridCol>
                <a:gridCol w="1867100">
                  <a:extLst>
                    <a:ext uri="{9D8B030D-6E8A-4147-A177-3AD203B41FA5}">
                      <a16:colId xmlns:a16="http://schemas.microsoft.com/office/drawing/2014/main" val="2099372469"/>
                    </a:ext>
                  </a:extLst>
                </a:gridCol>
              </a:tblGrid>
              <a:tr h="436717">
                <a:tc>
                  <a:txBody>
                    <a:bodyPr/>
                    <a:lstStyle/>
                    <a:p>
                      <a:pPr algn="l" fontAlgn="b"/>
                      <a:r>
                        <a:rPr lang="en-US" sz="2100" u="sng" strike="noStrike" dirty="0">
                          <a:effectLst/>
                          <a:latin typeface="Calibri" panose="020F0502020204030204" pitchFamily="34" charset="0"/>
                          <a:cs typeface="Calibri" panose="020F0502020204030204" pitchFamily="34" charset="0"/>
                        </a:rPr>
                        <a:t>ASSETS</a:t>
                      </a:r>
                      <a:endParaRPr lang="en-US" sz="2100" b="1" i="0" u="sng"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sng" strike="noStrike" dirty="0">
                          <a:effectLst/>
                          <a:latin typeface="Calibri" panose="020F0502020204030204" pitchFamily="34" charset="0"/>
                          <a:cs typeface="Calibri" panose="020F0502020204030204" pitchFamily="34" charset="0"/>
                        </a:rPr>
                        <a:t>LIABILITIES</a:t>
                      </a:r>
                      <a:endParaRPr lang="en-US" sz="2100" b="1" i="0" u="sng"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1912089812"/>
                  </a:ext>
                </a:extLst>
              </a:tr>
              <a:tr h="464137">
                <a:tc>
                  <a:txBody>
                    <a:bodyPr/>
                    <a:lstStyle/>
                    <a:p>
                      <a:pPr algn="l" fontAlgn="b"/>
                      <a:r>
                        <a:rPr lang="en-US" sz="2100" u="none" strike="noStrike" dirty="0">
                          <a:effectLst/>
                          <a:latin typeface="Calibri" panose="020F0502020204030204" pitchFamily="34" charset="0"/>
                          <a:cs typeface="Calibri" panose="020F0502020204030204" pitchFamily="34" charset="0"/>
                        </a:rPr>
                        <a:t>Cash</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$3,101,987</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Accounts Payable</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$160,238</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2367441669"/>
                  </a:ext>
                </a:extLst>
              </a:tr>
              <a:tr h="430985">
                <a:tc>
                  <a:txBody>
                    <a:bodyPr/>
                    <a:lstStyle/>
                    <a:p>
                      <a:pPr algn="l" fontAlgn="b"/>
                      <a:r>
                        <a:rPr lang="en-US" sz="2100" u="none" strike="noStrike" dirty="0">
                          <a:effectLst/>
                          <a:latin typeface="Calibri" panose="020F0502020204030204" pitchFamily="34" charset="0"/>
                          <a:cs typeface="Calibri" panose="020F0502020204030204" pitchFamily="34" charset="0"/>
                        </a:rPr>
                        <a:t>Loans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$35,549,471</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Notes and Interest Payable</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$1,198,824</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833600779"/>
                  </a:ext>
                </a:extLst>
              </a:tr>
              <a:tr h="442085">
                <a:tc>
                  <a:txBody>
                    <a:bodyPr/>
                    <a:lstStyle/>
                    <a:p>
                      <a:pPr algn="l" fontAlgn="b"/>
                      <a:r>
                        <a:rPr lang="en-US" sz="2100" u="none" strike="noStrike">
                          <a:effectLst/>
                          <a:latin typeface="Calibri" panose="020F0502020204030204" pitchFamily="34" charset="0"/>
                          <a:cs typeface="Calibri" panose="020F0502020204030204" pitchFamily="34" charset="0"/>
                        </a:rPr>
                        <a:t>Allowance for Loan Losses</a:t>
                      </a:r>
                      <a:endParaRPr lang="en-US" sz="2100" b="0" i="0" u="none" strike="noStrike">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-$229,912</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Nonmember Deposits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$100,000</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292434581"/>
                  </a:ext>
                </a:extLst>
              </a:tr>
              <a:tr h="442035">
                <a:tc>
                  <a:txBody>
                    <a:bodyPr/>
                    <a:lstStyle/>
                    <a:p>
                      <a:pPr algn="l" fontAlgn="b"/>
                      <a:r>
                        <a:rPr lang="en-US" sz="2100" u="none" strike="noStrike" dirty="0">
                          <a:effectLst/>
                          <a:latin typeface="Calibri" panose="020F0502020204030204" pitchFamily="34" charset="0"/>
                          <a:cs typeface="Calibri" panose="020F0502020204030204" pitchFamily="34" charset="0"/>
                        </a:rPr>
                        <a:t>Investments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b="0" i="0" u="none" strike="noStrike" dirty="0">
                          <a:effectLst/>
                          <a:latin typeface="Calibri" panose="020F0502020204030204" pitchFamily="34" charset="0"/>
                          <a:cs typeface="Calibri" panose="020F0502020204030204" pitchFamily="34" charset="0"/>
                        </a:rPr>
                        <a:t>$8,715,000</a:t>
                      </a: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Deferred Grants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$1,797,498</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4219633812"/>
                  </a:ext>
                </a:extLst>
              </a:tr>
              <a:tr h="455051">
                <a:tc>
                  <a:txBody>
                    <a:bodyPr/>
                    <a:lstStyle/>
                    <a:p>
                      <a:pPr marL="0" indent="509588" algn="l" fontAlgn="b"/>
                      <a:r>
                        <a:rPr lang="en-US" sz="2100" b="0" i="1" u="none" strike="noStrike" dirty="0">
                          <a:effectLst/>
                          <a:latin typeface="Calibri" panose="020F0502020204030204" pitchFamily="34" charset="0"/>
                          <a:cs typeface="Calibri" panose="020F0502020204030204" pitchFamily="34" charset="0"/>
                        </a:rPr>
                        <a:t>unrealized losses</a:t>
                      </a:r>
                    </a:p>
                  </a:txBody>
                  <a:tcPr marL="84875" marR="9431" marT="9431" marB="0" anchor="b"/>
                </a:tc>
                <a:tc>
                  <a:txBody>
                    <a:bodyPr/>
                    <a:lstStyle/>
                    <a:p>
                      <a:pPr algn="r" fontAlgn="b"/>
                      <a:r>
                        <a:rPr lang="en-US" sz="2100" b="0" i="1" u="none" strike="noStrike" dirty="0">
                          <a:effectLst/>
                          <a:latin typeface="Calibri" panose="020F0502020204030204" pitchFamily="34" charset="0"/>
                          <a:cs typeface="Calibri" panose="020F0502020204030204" pitchFamily="34" charset="0"/>
                        </a:rPr>
                        <a:t>-$912,363</a:t>
                      </a: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Other Liabilities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$114,516</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1690904432"/>
                  </a:ext>
                </a:extLst>
              </a:tr>
              <a:tr h="0">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29449382"/>
                  </a:ext>
                </a:extLst>
              </a:tr>
              <a:tr h="401938">
                <a:tc>
                  <a:txBody>
                    <a:bodyPr/>
                    <a:lstStyle/>
                    <a:p>
                      <a:pPr algn="l" fontAlgn="b"/>
                      <a:r>
                        <a:rPr lang="en-US" sz="2100" u="none" strike="noStrike" dirty="0">
                          <a:effectLst/>
                          <a:latin typeface="Calibri" panose="020F0502020204030204" pitchFamily="34" charset="0"/>
                          <a:cs typeface="Calibri" panose="020F0502020204030204" pitchFamily="34" charset="0"/>
                        </a:rPr>
                        <a:t>Fixed Assets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$1,233,579</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b="1" u="sng" strike="noStrike" dirty="0">
                          <a:effectLst/>
                          <a:latin typeface="Calibri" panose="020F0502020204030204" pitchFamily="34" charset="0"/>
                          <a:cs typeface="Calibri" panose="020F0502020204030204" pitchFamily="34" charset="0"/>
                        </a:rPr>
                        <a:t>SHAREHOLDER EQUITY</a:t>
                      </a:r>
                      <a:endParaRPr lang="en-US" sz="2100" b="1" i="0" u="sng"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3685549900"/>
                  </a:ext>
                </a:extLst>
              </a:tr>
              <a:tr h="480468">
                <a:tc>
                  <a:txBody>
                    <a:bodyPr/>
                    <a:lstStyle/>
                    <a:p>
                      <a:pPr algn="l" fontAlgn="b"/>
                      <a:r>
                        <a:rPr lang="en-US" sz="2100" u="none" strike="noStrike" dirty="0">
                          <a:effectLst/>
                          <a:latin typeface="Calibri" panose="020F0502020204030204" pitchFamily="34" charset="0"/>
                          <a:cs typeface="Calibri" panose="020F0502020204030204" pitchFamily="34" charset="0"/>
                        </a:rPr>
                        <a:t>Accounts Receivable</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$235,000</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Member Deposits, savings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b="0" i="0" u="none" strike="noStrike" dirty="0">
                          <a:effectLst/>
                          <a:latin typeface="Calibri" panose="020F0502020204030204" pitchFamily="34" charset="0"/>
                          <a:cs typeface="Calibri" panose="020F0502020204030204" pitchFamily="34" charset="0"/>
                        </a:rPr>
                        <a:t>$28,031,944</a:t>
                      </a:r>
                    </a:p>
                  </a:txBody>
                  <a:tcPr marL="9431" marR="9431" marT="9431" marB="0" anchor="b"/>
                </a:tc>
                <a:extLst>
                  <a:ext uri="{0D108BD9-81ED-4DB2-BD59-A6C34878D82A}">
                    <a16:rowId xmlns:a16="http://schemas.microsoft.com/office/drawing/2014/main" val="4202939826"/>
                  </a:ext>
                </a:extLst>
              </a:tr>
              <a:tr h="452087">
                <a:tc>
                  <a:txBody>
                    <a:bodyPr/>
                    <a:lstStyle/>
                    <a:p>
                      <a:pPr algn="l" fontAlgn="b"/>
                      <a:r>
                        <a:rPr lang="en-US" sz="2100" u="none" strike="noStrike" dirty="0">
                          <a:effectLst/>
                          <a:latin typeface="Calibri" panose="020F0502020204030204" pitchFamily="34" charset="0"/>
                          <a:cs typeface="Calibri" panose="020F0502020204030204" pitchFamily="34" charset="0"/>
                        </a:rPr>
                        <a:t>Other Assets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$727,119</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Member Deposits, checking</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b="0" i="0" u="none" strike="noStrike" dirty="0">
                          <a:effectLst/>
                          <a:latin typeface="Calibri" panose="020F0502020204030204" pitchFamily="34" charset="0"/>
                          <a:cs typeface="Calibri" panose="020F0502020204030204" pitchFamily="34" charset="0"/>
                        </a:rPr>
                        <a:t>$12,686,096</a:t>
                      </a:r>
                    </a:p>
                  </a:txBody>
                  <a:tcPr marL="9431" marR="9431" marT="9431" marB="0" anchor="b"/>
                </a:tc>
                <a:extLst>
                  <a:ext uri="{0D108BD9-81ED-4DB2-BD59-A6C34878D82A}">
                    <a16:rowId xmlns:a16="http://schemas.microsoft.com/office/drawing/2014/main" val="2353562500"/>
                  </a:ext>
                </a:extLst>
              </a:tr>
              <a:tr h="442600">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u="none" strike="noStrike" dirty="0">
                          <a:effectLst/>
                          <a:latin typeface="Calibri" panose="020F0502020204030204" pitchFamily="34" charset="0"/>
                          <a:cs typeface="Calibri" panose="020F0502020204030204" pitchFamily="34" charset="0"/>
                        </a:rPr>
                        <a:t>Reserves and Undivided Earnings</a:t>
                      </a:r>
                      <a:endParaRPr lang="en-US" sz="2100" b="0" i="0" u="none" strike="noStrike"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$5,243,128</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3075199458"/>
                  </a:ext>
                </a:extLst>
              </a:tr>
              <a:tr h="441451">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marL="0" indent="509588" algn="l" fontAlgn="b"/>
                      <a:r>
                        <a:rPr lang="en-US" sz="2100" b="0" i="1" u="none" strike="noStrike" dirty="0">
                          <a:effectLst/>
                          <a:latin typeface="Calibri" panose="020F0502020204030204" pitchFamily="34" charset="0"/>
                          <a:cs typeface="Calibri" panose="020F0502020204030204" pitchFamily="34" charset="0"/>
                        </a:rPr>
                        <a:t>unrealized losses</a:t>
                      </a:r>
                    </a:p>
                  </a:txBody>
                  <a:tcPr marL="84875" marR="9431" marT="9431" marB="0" anchor="b"/>
                </a:tc>
                <a:tc>
                  <a:txBody>
                    <a:bodyPr/>
                    <a:lstStyle/>
                    <a:p>
                      <a:pPr algn="r" fontAlgn="b"/>
                      <a:r>
                        <a:rPr lang="en-US" sz="2100" b="0" i="1" u="none" strike="noStrike" dirty="0">
                          <a:effectLst/>
                          <a:latin typeface="Calibri" panose="020F0502020204030204" pitchFamily="34" charset="0"/>
                          <a:cs typeface="Calibri" panose="020F0502020204030204" pitchFamily="34" charset="0"/>
                        </a:rPr>
                        <a:t>-$912,363</a:t>
                      </a:r>
                    </a:p>
                  </a:txBody>
                  <a:tcPr marL="9431" marR="9431" marT="9431" marB="0" anchor="b"/>
                </a:tc>
                <a:extLst>
                  <a:ext uri="{0D108BD9-81ED-4DB2-BD59-A6C34878D82A}">
                    <a16:rowId xmlns:a16="http://schemas.microsoft.com/office/drawing/2014/main" val="1662881659"/>
                  </a:ext>
                </a:extLst>
              </a:tr>
              <a:tr h="362342">
                <a:tc>
                  <a:txBody>
                    <a:bodyPr/>
                    <a:lstStyle/>
                    <a:p>
                      <a:pPr algn="l" fontAlgn="b"/>
                      <a:r>
                        <a:rPr lang="en-US" sz="2100" b="1" u="none" strike="noStrike" dirty="0">
                          <a:effectLst/>
                          <a:latin typeface="Calibri" panose="020F0502020204030204" pitchFamily="34" charset="0"/>
                          <a:cs typeface="Calibri" panose="020F0502020204030204" pitchFamily="34" charset="0"/>
                        </a:rPr>
                        <a:t>TOTAL</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r" fontAlgn="b"/>
                      <a:r>
                        <a:rPr lang="en-US" sz="2100" b="1" u="none" strike="noStrike" dirty="0">
                          <a:effectLst/>
                          <a:latin typeface="Calibri" panose="020F0502020204030204" pitchFamily="34" charset="0"/>
                          <a:cs typeface="Calibri" panose="020F0502020204030204" pitchFamily="34" charset="0"/>
                        </a:rPr>
                        <a:t>$48,419,881</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b="1" u="none" strike="noStrike" dirty="0">
                          <a:effectLst/>
                          <a:latin typeface="Calibri" panose="020F0502020204030204" pitchFamily="34" charset="0"/>
                          <a:cs typeface="Calibri" panose="020F0502020204030204" pitchFamily="34" charset="0"/>
                        </a:rPr>
                        <a:t>TOTAL</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r" fontAlgn="b"/>
                      <a:r>
                        <a:rPr lang="en-US" sz="2100" b="1" u="none" strike="noStrike" dirty="0">
                          <a:effectLst/>
                          <a:latin typeface="Calibri" panose="020F0502020204030204" pitchFamily="34" charset="0"/>
                          <a:cs typeface="Calibri" panose="020F0502020204030204" pitchFamily="34" charset="0"/>
                        </a:rPr>
                        <a:t>$48,419,881</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742813475"/>
                  </a:ext>
                </a:extLst>
              </a:tr>
            </a:tbl>
          </a:graphicData>
        </a:graphic>
      </p:graphicFrame>
      <p:graphicFrame>
        <p:nvGraphicFramePr>
          <p:cNvPr id="17" name="Table 16">
            <a:extLst>
              <a:ext uri="{FF2B5EF4-FFF2-40B4-BE49-F238E27FC236}">
                <a16:creationId xmlns:a16="http://schemas.microsoft.com/office/drawing/2014/main" id="{F5909FEB-EA70-404E-8DDC-E1D7617A6E97}"/>
              </a:ext>
            </a:extLst>
          </p:cNvPr>
          <p:cNvGraphicFramePr>
            <a:graphicFrameLocks noGrp="1"/>
          </p:cNvGraphicFramePr>
          <p:nvPr>
            <p:extLst>
              <p:ext uri="{D42A27DB-BD31-4B8C-83A1-F6EECF244321}">
                <p14:modId xmlns:p14="http://schemas.microsoft.com/office/powerpoint/2010/main" val="4094885576"/>
              </p:ext>
            </p:extLst>
          </p:nvPr>
        </p:nvGraphicFramePr>
        <p:xfrm>
          <a:off x="289878" y="240194"/>
          <a:ext cx="8663710" cy="497205"/>
        </p:xfrm>
        <a:graphic>
          <a:graphicData uri="http://schemas.openxmlformats.org/drawingml/2006/table">
            <a:tbl>
              <a:tblPr>
                <a:tableStyleId>{5C22544A-7EE6-4342-B048-85BDC9FD1C3A}</a:tableStyleId>
              </a:tblPr>
              <a:tblGrid>
                <a:gridCol w="8663710">
                  <a:extLst>
                    <a:ext uri="{9D8B030D-6E8A-4147-A177-3AD203B41FA5}">
                      <a16:colId xmlns:a16="http://schemas.microsoft.com/office/drawing/2014/main" val="2083556911"/>
                    </a:ext>
                  </a:extLst>
                </a:gridCol>
              </a:tblGrid>
              <a:tr h="276225">
                <a:tc>
                  <a:txBody>
                    <a:bodyPr/>
                    <a:lstStyle/>
                    <a:p>
                      <a:pPr algn="l" fontAlgn="b"/>
                      <a:r>
                        <a:rPr lang="en-US" sz="3200" b="1" i="0" u="none" strike="noStrike" dirty="0">
                          <a:solidFill>
                            <a:srgbClr val="00B700"/>
                          </a:solidFill>
                          <a:effectLst/>
                          <a:latin typeface="Calibri" panose="020F0502020204030204" pitchFamily="34" charset="0"/>
                          <a:cs typeface="Calibri" panose="020F0502020204030204" pitchFamily="34" charset="0"/>
                        </a:rPr>
                        <a:t>Brooklyn Coop Balance</a:t>
                      </a:r>
                      <a:r>
                        <a:rPr lang="en-US" sz="3200" b="1" i="0" u="none" strike="noStrike" baseline="0" dirty="0">
                          <a:solidFill>
                            <a:srgbClr val="00B700"/>
                          </a:solidFill>
                          <a:effectLst/>
                          <a:latin typeface="Calibri" panose="020F0502020204030204" pitchFamily="34" charset="0"/>
                          <a:cs typeface="Calibri" panose="020F0502020204030204" pitchFamily="34" charset="0"/>
                        </a:rPr>
                        <a:t> Sheet</a:t>
                      </a:r>
                      <a:r>
                        <a:rPr lang="en-US" sz="3200" b="1" i="0" u="none" strike="noStrike" dirty="0">
                          <a:solidFill>
                            <a:srgbClr val="00B700"/>
                          </a:solidFill>
                          <a:effectLst/>
                          <a:latin typeface="Calibri" panose="020F0502020204030204" pitchFamily="34" charset="0"/>
                          <a:cs typeface="Calibri" panose="020F0502020204030204" pitchFamily="34" charset="0"/>
                        </a:rPr>
                        <a:t>, June 30 2023</a:t>
                      </a:r>
                    </a:p>
                  </a:txBody>
                  <a:tcPr marL="9525" marR="9525" marT="9525" marB="0" anchor="b">
                    <a:noFill/>
                  </a:tcPr>
                </a:tc>
                <a:extLst>
                  <a:ext uri="{0D108BD9-81ED-4DB2-BD59-A6C34878D82A}">
                    <a16:rowId xmlns:a16="http://schemas.microsoft.com/office/drawing/2014/main" val="3258183758"/>
                  </a:ext>
                </a:extLst>
              </a:tr>
            </a:tbl>
          </a:graphicData>
        </a:graphic>
      </p:graphicFrame>
    </p:spTree>
    <p:extLst>
      <p:ext uri="{BB962C8B-B14F-4D97-AF65-F5344CB8AC3E}">
        <p14:creationId xmlns:p14="http://schemas.microsoft.com/office/powerpoint/2010/main" val="343920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7DFB90A-A5DE-4934-8513-D3D058FD3207}"/>
              </a:ext>
            </a:extLst>
          </p:cNvPr>
          <p:cNvGraphicFramePr>
            <a:graphicFrameLocks noGrp="1"/>
          </p:cNvGraphicFramePr>
          <p:nvPr>
            <p:extLst>
              <p:ext uri="{D42A27DB-BD31-4B8C-83A1-F6EECF244321}">
                <p14:modId xmlns:p14="http://schemas.microsoft.com/office/powerpoint/2010/main" val="4114161161"/>
              </p:ext>
            </p:extLst>
          </p:nvPr>
        </p:nvGraphicFramePr>
        <p:xfrm>
          <a:off x="360218" y="262362"/>
          <a:ext cx="7336819" cy="497205"/>
        </p:xfrm>
        <a:graphic>
          <a:graphicData uri="http://schemas.openxmlformats.org/drawingml/2006/table">
            <a:tbl>
              <a:tblPr>
                <a:tableStyleId>{5C22544A-7EE6-4342-B048-85BDC9FD1C3A}</a:tableStyleId>
              </a:tblPr>
              <a:tblGrid>
                <a:gridCol w="7336819">
                  <a:extLst>
                    <a:ext uri="{9D8B030D-6E8A-4147-A177-3AD203B41FA5}">
                      <a16:colId xmlns:a16="http://schemas.microsoft.com/office/drawing/2014/main" val="2083556911"/>
                    </a:ext>
                  </a:extLst>
                </a:gridCol>
              </a:tblGrid>
              <a:tr h="276225">
                <a:tc>
                  <a:txBody>
                    <a:bodyPr/>
                    <a:lstStyle/>
                    <a:p>
                      <a:pPr algn="l" fontAlgn="b"/>
                      <a:r>
                        <a:rPr lang="en-US" sz="3200" b="1" i="0" u="none" strike="noStrike" dirty="0">
                          <a:solidFill>
                            <a:srgbClr val="00B700"/>
                          </a:solidFill>
                          <a:effectLst/>
                          <a:latin typeface="Calibri" panose="020F0502020204030204" pitchFamily="34" charset="0"/>
                          <a:cs typeface="Calibri" panose="020F0502020204030204" pitchFamily="34" charset="0"/>
                        </a:rPr>
                        <a:t>Balance General al 30 de Junio del 2023</a:t>
                      </a:r>
                    </a:p>
                  </a:txBody>
                  <a:tcPr marL="9525" marR="9525" marT="9525" marB="0" anchor="b">
                    <a:noFill/>
                  </a:tcPr>
                </a:tc>
                <a:extLst>
                  <a:ext uri="{0D108BD9-81ED-4DB2-BD59-A6C34878D82A}">
                    <a16:rowId xmlns:a16="http://schemas.microsoft.com/office/drawing/2014/main" val="3258183758"/>
                  </a:ext>
                </a:extLst>
              </a:tr>
            </a:tbl>
          </a:graphicData>
        </a:graphic>
      </p:graphicFrame>
      <p:graphicFrame>
        <p:nvGraphicFramePr>
          <p:cNvPr id="5" name="Table 4">
            <a:extLst>
              <a:ext uri="{FF2B5EF4-FFF2-40B4-BE49-F238E27FC236}">
                <a16:creationId xmlns:a16="http://schemas.microsoft.com/office/drawing/2014/main" id="{4009E8AC-E755-4D5C-8115-FAB3CCEBC877}"/>
              </a:ext>
            </a:extLst>
          </p:cNvPr>
          <p:cNvGraphicFramePr>
            <a:graphicFrameLocks noGrp="1"/>
          </p:cNvGraphicFramePr>
          <p:nvPr>
            <p:extLst>
              <p:ext uri="{D42A27DB-BD31-4B8C-83A1-F6EECF244321}">
                <p14:modId xmlns:p14="http://schemas.microsoft.com/office/powerpoint/2010/main" val="929422354"/>
              </p:ext>
            </p:extLst>
          </p:nvPr>
        </p:nvGraphicFramePr>
        <p:xfrm>
          <a:off x="360219" y="910910"/>
          <a:ext cx="11476740" cy="5562665"/>
        </p:xfrm>
        <a:graphic>
          <a:graphicData uri="http://schemas.openxmlformats.org/drawingml/2006/table">
            <a:tbl>
              <a:tblPr firstRow="1" bandRow="1">
                <a:tableStyleId>{8799B23B-EC83-4686-B30A-512413B5E67A}</a:tableStyleId>
              </a:tblPr>
              <a:tblGrid>
                <a:gridCol w="3681749">
                  <a:extLst>
                    <a:ext uri="{9D8B030D-6E8A-4147-A177-3AD203B41FA5}">
                      <a16:colId xmlns:a16="http://schemas.microsoft.com/office/drawing/2014/main" val="1336066083"/>
                    </a:ext>
                  </a:extLst>
                </a:gridCol>
                <a:gridCol w="1496021">
                  <a:extLst>
                    <a:ext uri="{9D8B030D-6E8A-4147-A177-3AD203B41FA5}">
                      <a16:colId xmlns:a16="http://schemas.microsoft.com/office/drawing/2014/main" val="3672925111"/>
                    </a:ext>
                  </a:extLst>
                </a:gridCol>
                <a:gridCol w="339638">
                  <a:extLst>
                    <a:ext uri="{9D8B030D-6E8A-4147-A177-3AD203B41FA5}">
                      <a16:colId xmlns:a16="http://schemas.microsoft.com/office/drawing/2014/main" val="873273656"/>
                    </a:ext>
                  </a:extLst>
                </a:gridCol>
                <a:gridCol w="4246657">
                  <a:extLst>
                    <a:ext uri="{9D8B030D-6E8A-4147-A177-3AD203B41FA5}">
                      <a16:colId xmlns:a16="http://schemas.microsoft.com/office/drawing/2014/main" val="2406098519"/>
                    </a:ext>
                  </a:extLst>
                </a:gridCol>
                <a:gridCol w="1712675">
                  <a:extLst>
                    <a:ext uri="{9D8B030D-6E8A-4147-A177-3AD203B41FA5}">
                      <a16:colId xmlns:a16="http://schemas.microsoft.com/office/drawing/2014/main" val="2594577039"/>
                    </a:ext>
                  </a:extLst>
                </a:gridCol>
              </a:tblGrid>
              <a:tr h="435498">
                <a:tc>
                  <a:txBody>
                    <a:bodyPr/>
                    <a:lstStyle/>
                    <a:p>
                      <a:pPr algn="l" fontAlgn="b"/>
                      <a:r>
                        <a:rPr lang="es-MX" sz="2100" u="sng" strike="noStrike" noProof="0" dirty="0">
                          <a:effectLst/>
                          <a:latin typeface="Calibri" panose="020F0502020204030204" pitchFamily="34" charset="0"/>
                          <a:cs typeface="Calibri" panose="020F0502020204030204" pitchFamily="34" charset="0"/>
                        </a:rPr>
                        <a:t>ACTIVOS</a:t>
                      </a:r>
                      <a:endParaRPr lang="es-MX" sz="2100" b="1" i="0" u="sng" strike="noStrike" noProof="0"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b="1" i="0" u="sng" strike="noStrike" noProof="0" dirty="0">
                          <a:effectLst/>
                          <a:latin typeface="Calibri" panose="020F0502020204030204" pitchFamily="34" charset="0"/>
                          <a:cs typeface="Calibri" panose="020F0502020204030204" pitchFamily="34" charset="0"/>
                        </a:rPr>
                        <a:t>PASIVOS</a:t>
                      </a: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1912089812"/>
                  </a:ext>
                </a:extLst>
              </a:tr>
              <a:tr h="423399">
                <a:tc>
                  <a:txBody>
                    <a:bodyPr/>
                    <a:lstStyle/>
                    <a:p>
                      <a:pPr algn="l" fontAlgn="b"/>
                      <a:r>
                        <a:rPr lang="es-MX" sz="2100" b="0" i="0" u="none" strike="noStrike" noProof="0" dirty="0">
                          <a:effectLst/>
                          <a:latin typeface="Calibri" panose="020F0502020204030204" pitchFamily="34" charset="0"/>
                          <a:cs typeface="Calibri" panose="020F0502020204030204" pitchFamily="34" charset="0"/>
                        </a:rPr>
                        <a:t>Efectivo</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$3,101,987</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b="0" i="0" u="none" strike="noStrike" noProof="0">
                          <a:effectLst/>
                          <a:latin typeface="Calibri" panose="020F0502020204030204" pitchFamily="34" charset="0"/>
                          <a:cs typeface="Calibri" panose="020F0502020204030204" pitchFamily="34" charset="0"/>
                        </a:rPr>
                        <a:t>Cuentas por Pagar </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$160,238</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2367441669"/>
                  </a:ext>
                </a:extLst>
              </a:tr>
              <a:tr h="423013">
                <a:tc>
                  <a:txBody>
                    <a:bodyPr/>
                    <a:lstStyle/>
                    <a:p>
                      <a:pPr algn="l" fontAlgn="b"/>
                      <a:r>
                        <a:rPr lang="es-MX" sz="2100" b="0" i="0" u="none" strike="noStrike" noProof="0" dirty="0">
                          <a:effectLst/>
                          <a:latin typeface="Calibri" panose="020F0502020204030204" pitchFamily="34" charset="0"/>
                          <a:cs typeface="Calibri" panose="020F0502020204030204" pitchFamily="34" charset="0"/>
                        </a:rPr>
                        <a:t>Pr</a:t>
                      </a:r>
                      <a:r>
                        <a:rPr lang="es-MX" sz="2100" u="none" strike="noStrike" noProof="0" dirty="0">
                          <a:solidFill>
                            <a:schemeClr val="tx1">
                              <a:lumMod val="75000"/>
                              <a:lumOff val="25000"/>
                            </a:schemeClr>
                          </a:solidFill>
                          <a:effectLst/>
                          <a:latin typeface="Calibri" panose="020F0502020204030204" pitchFamily="34" charset="0"/>
                          <a:cs typeface="Calibri" panose="020F0502020204030204" pitchFamily="34" charset="0"/>
                        </a:rPr>
                        <a:t>é</a:t>
                      </a:r>
                      <a:r>
                        <a:rPr lang="es-MX" sz="2100" b="0" i="0" u="none" strike="noStrike" noProof="0" dirty="0">
                          <a:effectLst/>
                          <a:latin typeface="Calibri" panose="020F0502020204030204" pitchFamily="34" charset="0"/>
                          <a:cs typeface="Calibri" panose="020F0502020204030204" pitchFamily="34" charset="0"/>
                        </a:rPr>
                        <a:t>stamos </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$35,549,471</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b="0" i="0" u="none" strike="noStrike" noProof="0" dirty="0">
                          <a:effectLst/>
                          <a:latin typeface="Calibri" panose="020F0502020204030204" pitchFamily="34" charset="0"/>
                          <a:cs typeface="Calibri" panose="020F0502020204030204" pitchFamily="34" charset="0"/>
                        </a:rPr>
                        <a:t>Notas e intereses a pagar</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$1,198,824</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833600779"/>
                  </a:ext>
                </a:extLst>
              </a:tr>
              <a:tr h="483628">
                <a:tc>
                  <a:txBody>
                    <a:bodyPr/>
                    <a:lstStyle/>
                    <a:p>
                      <a:pPr algn="l" fontAlgn="b"/>
                      <a:r>
                        <a:rPr lang="es-MX" sz="2100" u="none" strike="noStrike" noProof="0" dirty="0">
                          <a:effectLst/>
                          <a:latin typeface="Calibri" panose="020F0502020204030204" pitchFamily="34" charset="0"/>
                          <a:cs typeface="Calibri" panose="020F0502020204030204" pitchFamily="34" charset="0"/>
                        </a:rPr>
                        <a:t>Reservas contra p</a:t>
                      </a:r>
                      <a:r>
                        <a:rPr lang="es-MX" sz="2100" u="none" strike="noStrike" noProof="0" dirty="0">
                          <a:solidFill>
                            <a:schemeClr val="tx1">
                              <a:lumMod val="75000"/>
                              <a:lumOff val="25000"/>
                            </a:schemeClr>
                          </a:solidFill>
                          <a:effectLst/>
                          <a:latin typeface="Calibri" panose="020F0502020204030204" pitchFamily="34" charset="0"/>
                          <a:cs typeface="Calibri" panose="020F0502020204030204" pitchFamily="34" charset="0"/>
                        </a:rPr>
                        <a:t>é</a:t>
                      </a:r>
                      <a:r>
                        <a:rPr lang="es-MX" sz="2100" u="none" strike="noStrike" noProof="0" dirty="0">
                          <a:effectLst/>
                          <a:latin typeface="Calibri" panose="020F0502020204030204" pitchFamily="34" charset="0"/>
                          <a:cs typeface="Calibri" panose="020F0502020204030204" pitchFamily="34" charset="0"/>
                        </a:rPr>
                        <a:t>rdidas</a:t>
                      </a:r>
                      <a:endParaRPr lang="es-MX" sz="2100" b="0" i="0" u="none" strike="noStrike" noProof="0"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-$229,912</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b="0" i="0" u="none" strike="noStrike" noProof="0" dirty="0">
                          <a:effectLst/>
                          <a:latin typeface="Calibri" panose="020F0502020204030204" pitchFamily="34" charset="0"/>
                          <a:cs typeface="Calibri" panose="020F0502020204030204" pitchFamily="34" charset="0"/>
                        </a:rPr>
                        <a:t>Dep</a:t>
                      </a:r>
                      <a:r>
                        <a:rPr lang="es-MX" sz="2100" u="none" strike="noStrike" noProof="0" dirty="0">
                          <a:effectLst/>
                          <a:latin typeface="Calibri" panose="020F0502020204030204" pitchFamily="34" charset="0"/>
                          <a:cs typeface="Calibri" panose="020F0502020204030204" pitchFamily="34" charset="0"/>
                        </a:rPr>
                        <a:t>ó</a:t>
                      </a:r>
                      <a:r>
                        <a:rPr lang="es-MX" sz="2100" b="0" i="0" u="none" strike="noStrike" noProof="0" dirty="0">
                          <a:effectLst/>
                          <a:latin typeface="Calibri" panose="020F0502020204030204" pitchFamily="34" charset="0"/>
                          <a:cs typeface="Calibri" panose="020F0502020204030204" pitchFamily="34" charset="0"/>
                        </a:rPr>
                        <a:t>sitos de “no socios”</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$100,000</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292434581"/>
                  </a:ext>
                </a:extLst>
              </a:tr>
              <a:tr h="455103">
                <a:tc>
                  <a:txBody>
                    <a:bodyPr/>
                    <a:lstStyle/>
                    <a:p>
                      <a:pPr algn="l" fontAlgn="b"/>
                      <a:r>
                        <a:rPr lang="es-MX" sz="2100" u="none" strike="noStrike" noProof="0" dirty="0">
                          <a:effectLst/>
                          <a:latin typeface="Calibri" panose="020F0502020204030204" pitchFamily="34" charset="0"/>
                          <a:cs typeface="Calibri" panose="020F0502020204030204" pitchFamily="34" charset="0"/>
                        </a:rPr>
                        <a:t>Inversiones</a:t>
                      </a:r>
                      <a:endParaRPr lang="es-MX" sz="2100" b="0" i="0" u="none" strike="noStrike" noProof="0"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b="0" i="0" u="none" strike="noStrike" dirty="0">
                          <a:effectLst/>
                          <a:latin typeface="Calibri" panose="020F0502020204030204" pitchFamily="34" charset="0"/>
                          <a:cs typeface="Calibri" panose="020F0502020204030204" pitchFamily="34" charset="0"/>
                        </a:rPr>
                        <a:t>$8,715,000</a:t>
                      </a: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b="0" i="0" u="none" strike="noStrike" noProof="0">
                          <a:effectLst/>
                          <a:latin typeface="Calibri" panose="020F0502020204030204" pitchFamily="34" charset="0"/>
                          <a:cs typeface="Calibri" panose="020F0502020204030204" pitchFamily="34" charset="0"/>
                        </a:rPr>
                        <a:t>Donativos diferidos</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$1,797,498</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4219633812"/>
                  </a:ext>
                </a:extLst>
              </a:tr>
              <a:tr h="485788">
                <a:tc>
                  <a:txBody>
                    <a:bodyPr/>
                    <a:lstStyle/>
                    <a:p>
                      <a:pPr marL="0" indent="233363" algn="l" fontAlgn="b"/>
                      <a:r>
                        <a:rPr lang="es-MX" sz="2100" b="0" i="1" u="none" strike="noStrike" noProof="0" dirty="0">
                          <a:effectLst/>
                          <a:latin typeface="Calibri" panose="020F0502020204030204" pitchFamily="34" charset="0"/>
                          <a:cs typeface="Calibri" panose="020F0502020204030204" pitchFamily="34" charset="0"/>
                        </a:rPr>
                        <a:t>pérdida/ganancia no realizada</a:t>
                      </a:r>
                    </a:p>
                  </a:txBody>
                  <a:tcPr marL="84875" marR="9431" marT="9431" marB="0" anchor="b"/>
                </a:tc>
                <a:tc>
                  <a:txBody>
                    <a:bodyPr/>
                    <a:lstStyle/>
                    <a:p>
                      <a:pPr algn="r" fontAlgn="b"/>
                      <a:r>
                        <a:rPr lang="en-US" sz="2100" b="0" i="1" u="none" strike="noStrike" dirty="0">
                          <a:effectLst/>
                          <a:latin typeface="Calibri" panose="020F0502020204030204" pitchFamily="34" charset="0"/>
                          <a:cs typeface="Calibri" panose="020F0502020204030204" pitchFamily="34" charset="0"/>
                        </a:rPr>
                        <a:t>-$912,363</a:t>
                      </a: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u="none" strike="noStrike" noProof="0">
                          <a:effectLst/>
                          <a:latin typeface="Calibri" panose="020F0502020204030204" pitchFamily="34" charset="0"/>
                          <a:cs typeface="Calibri" panose="020F0502020204030204" pitchFamily="34" charset="0"/>
                        </a:rPr>
                        <a:t>Otros pasivos</a:t>
                      </a:r>
                      <a:endParaRPr lang="es-MX" sz="2100" b="0" i="0" u="none" strike="noStrike" noProof="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$114,516</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1690904432"/>
                  </a:ext>
                </a:extLst>
              </a:tr>
              <a:tr h="177913">
                <a:tc>
                  <a:txBody>
                    <a:bodyPr/>
                    <a:lstStyle/>
                    <a:p>
                      <a:pPr algn="l" fontAlgn="b"/>
                      <a:endParaRPr lang="es-MX" sz="2100" b="0" i="0" u="none" strike="noStrike" noProof="0"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29449382"/>
                  </a:ext>
                </a:extLst>
              </a:tr>
              <a:tr h="459438">
                <a:tc>
                  <a:txBody>
                    <a:bodyPr/>
                    <a:lstStyle/>
                    <a:p>
                      <a:pPr algn="l" fontAlgn="b"/>
                      <a:r>
                        <a:rPr lang="es-MX" sz="2100" b="0" i="0" u="none" strike="noStrike" noProof="0" dirty="0">
                          <a:effectLst/>
                          <a:latin typeface="Calibri" panose="020F0502020204030204" pitchFamily="34" charset="0"/>
                          <a:cs typeface="Calibri" panose="020F0502020204030204" pitchFamily="34" charset="0"/>
                        </a:rPr>
                        <a:t>Activos Fijos</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$1,233,579</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dirty="0">
                        <a:effectLst/>
                        <a:latin typeface="Calibri" panose="020F0502020204030204" pitchFamily="34" charset="0"/>
                        <a:cs typeface="Calibri" panose="020F0502020204030204" pitchFamily="34" charset="0"/>
                      </a:endParaRPr>
                    </a:p>
                  </a:txBody>
                  <a:tcPr marL="9431" marR="9431" marT="9431" marB="0" anchor="b"/>
                </a:tc>
                <a:tc gridSpan="2">
                  <a:txBody>
                    <a:bodyPr/>
                    <a:lstStyle/>
                    <a:p>
                      <a:pPr algn="l" fontAlgn="b"/>
                      <a:r>
                        <a:rPr lang="es-MX" sz="2100" b="1" i="0" u="sng" strike="noStrike" noProof="0" dirty="0">
                          <a:effectLst/>
                          <a:latin typeface="Calibri" panose="020F0502020204030204" pitchFamily="34" charset="0"/>
                          <a:cs typeface="Calibri" panose="020F0502020204030204" pitchFamily="34" charset="0"/>
                        </a:rPr>
                        <a:t>PATRIMONIO DE LOS ACCIONISTAS</a:t>
                      </a:r>
                    </a:p>
                  </a:txBody>
                  <a:tcPr marL="9431" marR="9431" marT="9431" marB="0" anchor="b"/>
                </a:tc>
                <a:tc hMerge="1">
                  <a:txBody>
                    <a:bodyPr/>
                    <a:lstStyle/>
                    <a:p>
                      <a:pPr algn="l" fontAlgn="b"/>
                      <a:endParaRPr lang="es-MX" sz="2100" b="1" i="0" u="sng" strike="noStrike" noProof="0"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3685549900"/>
                  </a:ext>
                </a:extLst>
              </a:tr>
              <a:tr h="456195">
                <a:tc>
                  <a:txBody>
                    <a:bodyPr/>
                    <a:lstStyle/>
                    <a:p>
                      <a:pPr algn="l" fontAlgn="b"/>
                      <a:r>
                        <a:rPr lang="es-MX" sz="2100" b="0" i="0" u="none" strike="noStrike" noProof="0" dirty="0">
                          <a:effectLst/>
                          <a:latin typeface="Calibri" panose="020F0502020204030204" pitchFamily="34" charset="0"/>
                          <a:cs typeface="Calibri" panose="020F0502020204030204" pitchFamily="34" charset="0"/>
                        </a:rPr>
                        <a:t>Cuentas por cobrar</a:t>
                      </a: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$235,000</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u="none" strike="noStrike" noProof="0" dirty="0">
                          <a:effectLst/>
                          <a:latin typeface="Calibri" panose="020F0502020204030204" pitchFamily="34" charset="0"/>
                          <a:cs typeface="Calibri" panose="020F0502020204030204" pitchFamily="34" charset="0"/>
                        </a:rPr>
                        <a:t>Depósitos de socios, ahorros</a:t>
                      </a:r>
                      <a:endParaRPr lang="es-MX" sz="2100" b="0" i="0" u="none" strike="noStrike" noProof="0"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b="0" i="0" u="none" strike="noStrike" dirty="0">
                          <a:effectLst/>
                          <a:latin typeface="Calibri" panose="020F0502020204030204" pitchFamily="34" charset="0"/>
                          <a:cs typeface="Calibri" panose="020F0502020204030204" pitchFamily="34" charset="0"/>
                        </a:rPr>
                        <a:t>$28,031,944</a:t>
                      </a:r>
                    </a:p>
                  </a:txBody>
                  <a:tcPr marL="9431" marR="9431" marT="9431" marB="0" anchor="b"/>
                </a:tc>
                <a:extLst>
                  <a:ext uri="{0D108BD9-81ED-4DB2-BD59-A6C34878D82A}">
                    <a16:rowId xmlns:a16="http://schemas.microsoft.com/office/drawing/2014/main" val="4202939826"/>
                  </a:ext>
                </a:extLst>
              </a:tr>
              <a:tr h="446977">
                <a:tc>
                  <a:txBody>
                    <a:bodyPr/>
                    <a:lstStyle/>
                    <a:p>
                      <a:pPr algn="l" fontAlgn="b"/>
                      <a:r>
                        <a:rPr lang="es-MX" sz="2100" u="none" strike="noStrike" noProof="0" dirty="0">
                          <a:effectLst/>
                          <a:latin typeface="Calibri" panose="020F0502020204030204" pitchFamily="34" charset="0"/>
                          <a:cs typeface="Calibri" panose="020F0502020204030204" pitchFamily="34" charset="0"/>
                        </a:rPr>
                        <a:t>Otros activos</a:t>
                      </a:r>
                      <a:endParaRPr lang="es-MX" sz="2100" b="0" i="0" u="none" strike="noStrike" noProof="0"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$727,119</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u="none" strike="noStrike" noProof="0" dirty="0">
                          <a:effectLst/>
                          <a:latin typeface="Calibri" panose="020F0502020204030204" pitchFamily="34" charset="0"/>
                          <a:cs typeface="Calibri" panose="020F0502020204030204" pitchFamily="34" charset="0"/>
                        </a:rPr>
                        <a:t>Depósitos de socios , chequeras</a:t>
                      </a:r>
                      <a:endParaRPr lang="es-MX" sz="2100" b="0" i="0" u="none" strike="noStrike" noProof="0"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b="0" i="0" u="none" strike="noStrike" dirty="0">
                          <a:effectLst/>
                          <a:latin typeface="Calibri" panose="020F0502020204030204" pitchFamily="34" charset="0"/>
                          <a:cs typeface="Calibri" panose="020F0502020204030204" pitchFamily="34" charset="0"/>
                        </a:rPr>
                        <a:t>$12,686,096</a:t>
                      </a:r>
                    </a:p>
                  </a:txBody>
                  <a:tcPr marL="9431" marR="9431" marT="9431" marB="0" anchor="b"/>
                </a:tc>
                <a:extLst>
                  <a:ext uri="{0D108BD9-81ED-4DB2-BD59-A6C34878D82A}">
                    <a16:rowId xmlns:a16="http://schemas.microsoft.com/office/drawing/2014/main" val="2353562500"/>
                  </a:ext>
                </a:extLst>
              </a:tr>
              <a:tr h="432424">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s-MX" sz="2100" u="none" strike="noStrike" noProof="0" dirty="0">
                          <a:effectLst/>
                          <a:latin typeface="Calibri" panose="020F0502020204030204" pitchFamily="34" charset="0"/>
                          <a:cs typeface="Calibri" panose="020F0502020204030204" pitchFamily="34" charset="0"/>
                        </a:rPr>
                        <a:t>Reservas e ingresos completos</a:t>
                      </a:r>
                      <a:endParaRPr lang="es-MX" sz="2100" b="0" i="0" u="none" strike="noStrike" noProof="0" dirty="0">
                        <a:effectLst/>
                        <a:latin typeface="Calibri" panose="020F0502020204030204" pitchFamily="34" charset="0"/>
                        <a:cs typeface="Calibri" panose="020F0502020204030204" pitchFamily="34" charset="0"/>
                      </a:endParaRPr>
                    </a:p>
                  </a:txBody>
                  <a:tcPr marL="84875" marR="9431" marT="9431" marB="0" anchor="b"/>
                </a:tc>
                <a:tc>
                  <a:txBody>
                    <a:bodyPr/>
                    <a:lstStyle/>
                    <a:p>
                      <a:pPr algn="r" fontAlgn="b"/>
                      <a:r>
                        <a:rPr lang="en-US" sz="2100" u="none" strike="noStrike" dirty="0">
                          <a:effectLst/>
                          <a:latin typeface="Calibri" panose="020F0502020204030204" pitchFamily="34" charset="0"/>
                          <a:cs typeface="Calibri" panose="020F0502020204030204" pitchFamily="34" charset="0"/>
                        </a:rPr>
                        <a:t>$5,243,128</a:t>
                      </a:r>
                      <a:endParaRPr lang="en-US" sz="2100" b="0" i="0"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3075199458"/>
                  </a:ext>
                </a:extLst>
              </a:tr>
              <a:tr h="402260">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s-MX" sz="2100" b="0" i="0" u="none" strike="noStrike" noProof="0">
                        <a:effectLst/>
                        <a:latin typeface="Calibri" panose="020F0502020204030204" pitchFamily="34" charset="0"/>
                        <a:cs typeface="Calibri" panose="020F0502020204030204" pitchFamily="34" charset="0"/>
                      </a:endParaRPr>
                    </a:p>
                  </a:txBody>
                  <a:tcPr marL="9431" marR="9431" marT="9431" marB="0" anchor="b"/>
                </a:tc>
                <a:tc>
                  <a:txBody>
                    <a:bodyPr/>
                    <a:lstStyle/>
                    <a:p>
                      <a:pPr marL="0" marR="0" lvl="0" indent="339725" algn="l" defTabSz="914400" rtl="0" eaLnBrk="1" fontAlgn="b" latinLnBrk="0" hangingPunct="1">
                        <a:lnSpc>
                          <a:spcPct val="100000"/>
                        </a:lnSpc>
                        <a:spcBef>
                          <a:spcPts val="0"/>
                        </a:spcBef>
                        <a:spcAft>
                          <a:spcPts val="0"/>
                        </a:spcAft>
                        <a:buClrTx/>
                        <a:buSzTx/>
                        <a:buFontTx/>
                        <a:buNone/>
                        <a:tabLst/>
                        <a:defRPr/>
                      </a:pPr>
                      <a:r>
                        <a:rPr lang="es-MX" sz="2100" b="0" i="1" u="none" strike="noStrike" noProof="0" dirty="0">
                          <a:effectLst/>
                          <a:latin typeface="Calibri" panose="020F0502020204030204" pitchFamily="34" charset="0"/>
                          <a:cs typeface="Calibri" panose="020F0502020204030204" pitchFamily="34" charset="0"/>
                        </a:rPr>
                        <a:t>pérdida/ganancia no realizada</a:t>
                      </a:r>
                    </a:p>
                  </a:txBody>
                  <a:tcPr marL="84875" marR="9431" marT="9431" marB="0" anchor="b"/>
                </a:tc>
                <a:tc>
                  <a:txBody>
                    <a:bodyPr/>
                    <a:lstStyle/>
                    <a:p>
                      <a:pPr algn="r" fontAlgn="b"/>
                      <a:r>
                        <a:rPr lang="en-US" sz="2100" b="0" i="1" u="none" strike="noStrike" dirty="0">
                          <a:effectLst/>
                          <a:latin typeface="Calibri" panose="020F0502020204030204" pitchFamily="34" charset="0"/>
                          <a:cs typeface="Calibri" panose="020F0502020204030204" pitchFamily="34" charset="0"/>
                        </a:rPr>
                        <a:t>-$912,363</a:t>
                      </a:r>
                    </a:p>
                  </a:txBody>
                  <a:tcPr marL="9431" marR="9431" marT="9431" marB="0" anchor="b"/>
                </a:tc>
                <a:extLst>
                  <a:ext uri="{0D108BD9-81ED-4DB2-BD59-A6C34878D82A}">
                    <a16:rowId xmlns:a16="http://schemas.microsoft.com/office/drawing/2014/main" val="1662881659"/>
                  </a:ext>
                </a:extLst>
              </a:tr>
              <a:tr h="327346">
                <a:tc>
                  <a:txBody>
                    <a:bodyPr/>
                    <a:lstStyle/>
                    <a:p>
                      <a:pPr algn="l" fontAlgn="b"/>
                      <a:r>
                        <a:rPr lang="en-US" sz="2100" b="1" u="none" strike="noStrike" dirty="0">
                          <a:effectLst/>
                          <a:latin typeface="Calibri" panose="020F0502020204030204" pitchFamily="34" charset="0"/>
                          <a:cs typeface="Calibri" panose="020F0502020204030204" pitchFamily="34" charset="0"/>
                        </a:rPr>
                        <a:t>TOTAL</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r" fontAlgn="b"/>
                      <a:r>
                        <a:rPr lang="en-US" sz="2100" b="1" u="none" strike="noStrike" dirty="0">
                          <a:effectLst/>
                          <a:latin typeface="Calibri" panose="020F0502020204030204" pitchFamily="34" charset="0"/>
                          <a:cs typeface="Calibri" panose="020F0502020204030204" pitchFamily="34" charset="0"/>
                        </a:rPr>
                        <a:t>$48,419,881</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l" fontAlgn="b"/>
                      <a:r>
                        <a:rPr lang="en-US" sz="2100" b="1" u="none" strike="noStrike" dirty="0">
                          <a:effectLst/>
                          <a:latin typeface="Calibri" panose="020F0502020204030204" pitchFamily="34" charset="0"/>
                          <a:cs typeface="Calibri" panose="020F0502020204030204" pitchFamily="34" charset="0"/>
                        </a:rPr>
                        <a:t>TOTAL</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tc>
                  <a:txBody>
                    <a:bodyPr/>
                    <a:lstStyle/>
                    <a:p>
                      <a:pPr algn="r" fontAlgn="b"/>
                      <a:r>
                        <a:rPr lang="en-US" sz="2100" b="1" u="none" strike="noStrike" dirty="0">
                          <a:effectLst/>
                          <a:latin typeface="Calibri" panose="020F0502020204030204" pitchFamily="34" charset="0"/>
                          <a:cs typeface="Calibri" panose="020F0502020204030204" pitchFamily="34" charset="0"/>
                        </a:rPr>
                        <a:t>$48,419,881</a:t>
                      </a:r>
                      <a:endParaRPr lang="en-US" sz="2100" b="1" i="1" u="none" strike="noStrike" dirty="0">
                        <a:effectLst/>
                        <a:latin typeface="Calibri" panose="020F0502020204030204" pitchFamily="34" charset="0"/>
                        <a:cs typeface="Calibri" panose="020F0502020204030204" pitchFamily="34" charset="0"/>
                      </a:endParaRPr>
                    </a:p>
                  </a:txBody>
                  <a:tcPr marL="9431" marR="9431" marT="9431" marB="0" anchor="b"/>
                </a:tc>
                <a:extLst>
                  <a:ext uri="{0D108BD9-81ED-4DB2-BD59-A6C34878D82A}">
                    <a16:rowId xmlns:a16="http://schemas.microsoft.com/office/drawing/2014/main" val="742813475"/>
                  </a:ext>
                </a:extLst>
              </a:tr>
            </a:tbl>
          </a:graphicData>
        </a:graphic>
      </p:graphicFrame>
    </p:spTree>
    <p:extLst>
      <p:ext uri="{BB962C8B-B14F-4D97-AF65-F5344CB8AC3E}">
        <p14:creationId xmlns:p14="http://schemas.microsoft.com/office/powerpoint/2010/main" val="311791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8594B5-3943-2040-8DCB-BF6E76D6D48D}"/>
              </a:ext>
            </a:extLst>
          </p:cNvPr>
          <p:cNvSpPr txBox="1"/>
          <p:nvPr/>
        </p:nvSpPr>
        <p:spPr>
          <a:xfrm>
            <a:off x="4286250" y="1428750"/>
            <a:ext cx="184731" cy="369332"/>
          </a:xfrm>
          <a:prstGeom prst="rect">
            <a:avLst/>
          </a:prstGeom>
          <a:noFill/>
        </p:spPr>
        <p:txBody>
          <a:bodyPr wrap="none" rtlCol="0">
            <a:spAutoFit/>
          </a:bodyPr>
          <a:lstStyle/>
          <a:p>
            <a:endParaRPr lang="en-US" dirty="0"/>
          </a:p>
        </p:txBody>
      </p:sp>
      <p:graphicFrame>
        <p:nvGraphicFramePr>
          <p:cNvPr id="20" name="Table 19">
            <a:extLst>
              <a:ext uri="{FF2B5EF4-FFF2-40B4-BE49-F238E27FC236}">
                <a16:creationId xmlns:a16="http://schemas.microsoft.com/office/drawing/2014/main" id="{A3E683EE-FE34-9647-8680-09FA7AB5E52D}"/>
              </a:ext>
            </a:extLst>
          </p:cNvPr>
          <p:cNvGraphicFramePr>
            <a:graphicFrameLocks noGrp="1"/>
          </p:cNvGraphicFramePr>
          <p:nvPr>
            <p:extLst>
              <p:ext uri="{D42A27DB-BD31-4B8C-83A1-F6EECF244321}">
                <p14:modId xmlns:p14="http://schemas.microsoft.com/office/powerpoint/2010/main" val="1378301384"/>
              </p:ext>
            </p:extLst>
          </p:nvPr>
        </p:nvGraphicFramePr>
        <p:xfrm>
          <a:off x="457200" y="152106"/>
          <a:ext cx="11277599" cy="6373271"/>
        </p:xfrm>
        <a:graphic>
          <a:graphicData uri="http://schemas.openxmlformats.org/drawingml/2006/table">
            <a:tbl>
              <a:tblPr/>
              <a:tblGrid>
                <a:gridCol w="4014383">
                  <a:extLst>
                    <a:ext uri="{9D8B030D-6E8A-4147-A177-3AD203B41FA5}">
                      <a16:colId xmlns:a16="http://schemas.microsoft.com/office/drawing/2014/main" val="2401521199"/>
                    </a:ext>
                  </a:extLst>
                </a:gridCol>
                <a:gridCol w="1298216">
                  <a:extLst>
                    <a:ext uri="{9D8B030D-6E8A-4147-A177-3AD203B41FA5}">
                      <a16:colId xmlns:a16="http://schemas.microsoft.com/office/drawing/2014/main" val="1963481297"/>
                    </a:ext>
                  </a:extLst>
                </a:gridCol>
                <a:gridCol w="328610">
                  <a:extLst>
                    <a:ext uri="{9D8B030D-6E8A-4147-A177-3AD203B41FA5}">
                      <a16:colId xmlns:a16="http://schemas.microsoft.com/office/drawing/2014/main" val="3721821017"/>
                    </a:ext>
                  </a:extLst>
                </a:gridCol>
                <a:gridCol w="4530367">
                  <a:extLst>
                    <a:ext uri="{9D8B030D-6E8A-4147-A177-3AD203B41FA5}">
                      <a16:colId xmlns:a16="http://schemas.microsoft.com/office/drawing/2014/main" val="4023827968"/>
                    </a:ext>
                  </a:extLst>
                </a:gridCol>
                <a:gridCol w="1106023">
                  <a:extLst>
                    <a:ext uri="{9D8B030D-6E8A-4147-A177-3AD203B41FA5}">
                      <a16:colId xmlns:a16="http://schemas.microsoft.com/office/drawing/2014/main" val="3624188725"/>
                    </a:ext>
                  </a:extLst>
                </a:gridCol>
              </a:tblGrid>
              <a:tr h="490602">
                <a:tc gridSpan="4">
                  <a:txBody>
                    <a:bodyPr/>
                    <a:lstStyle/>
                    <a:p>
                      <a:pPr marL="0" indent="0" algn="l" fontAlgn="b">
                        <a:spcBef>
                          <a:spcPts val="0"/>
                        </a:spcBef>
                        <a:spcAft>
                          <a:spcPts val="0"/>
                        </a:spcAft>
                      </a:pPr>
                      <a:r>
                        <a:rPr lang="en-US" sz="2800" b="1" i="0" u="none" strike="noStrike" dirty="0">
                          <a:solidFill>
                            <a:srgbClr val="00B700"/>
                          </a:solidFill>
                          <a:effectLst/>
                          <a:latin typeface="+mn-lt"/>
                          <a:cs typeface="Calibri" panose="020F0502020204030204" pitchFamily="34" charset="0"/>
                        </a:rPr>
                        <a:t>Income and Expenses, January 1 - June 30, 2023</a:t>
                      </a:r>
                      <a:endParaRPr lang="en-US" sz="2800" b="0" i="0" u="none" strike="noStrike" dirty="0">
                        <a:solidFill>
                          <a:srgbClr val="00B700"/>
                        </a:solidFill>
                        <a:effectLst/>
                        <a:latin typeface="+mn-lt"/>
                        <a:cs typeface="Calibri" panose="020F0502020204030204" pitchFamily="34" charset="0"/>
                      </a:endParaRPr>
                    </a:p>
                  </a:txBody>
                  <a:tcPr marL="106029" marR="106029" marT="53015" marB="53015">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spcBef>
                          <a:spcPts val="0"/>
                        </a:spcBef>
                        <a:spcAft>
                          <a:spcPts val="0"/>
                        </a:spcAft>
                      </a:pPr>
                      <a:endParaRPr lang="en-US" sz="1300" b="0" i="0" u="none" strike="noStrike">
                        <a:effectLst/>
                        <a:latin typeface="+mn-lt"/>
                      </a:endParaRPr>
                    </a:p>
                  </a:txBody>
                  <a:tcPr marL="11045" marR="11045" marT="11045" marB="0" anchor="b">
                    <a:lnL>
                      <a:noFill/>
                    </a:lnL>
                    <a:lnR>
                      <a:noFill/>
                    </a:lnR>
                    <a:lnT>
                      <a:noFill/>
                    </a:lnT>
                    <a:lnB>
                      <a:noFill/>
                    </a:lnB>
                  </a:tcPr>
                </a:tc>
                <a:extLst>
                  <a:ext uri="{0D108BD9-81ED-4DB2-BD59-A6C34878D82A}">
                    <a16:rowId xmlns:a16="http://schemas.microsoft.com/office/drawing/2014/main" val="130299439"/>
                  </a:ext>
                </a:extLst>
              </a:tr>
              <a:tr h="514853">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Interest Income (housing loans)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$560,712</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Employee Salaries and Benefits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$887,496</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1138442442"/>
                  </a:ext>
                </a:extLst>
              </a:tr>
              <a:tr h="571543">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Interest Income (non-housing loans)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$283,972</a:t>
                      </a: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Occupancy (rent, utilities … )</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$284,105</a:t>
                      </a:r>
                    </a:p>
                  </a:txBody>
                  <a:tcPr marL="11045" marR="11045" marT="11045" marB="0">
                    <a:lnL>
                      <a:noFill/>
                    </a:lnL>
                    <a:lnR>
                      <a:noFill/>
                    </a:lnR>
                    <a:lnT>
                      <a:noFill/>
                    </a:lnT>
                    <a:lnB>
                      <a:noFill/>
                    </a:lnB>
                  </a:tcPr>
                </a:tc>
                <a:extLst>
                  <a:ext uri="{0D108BD9-81ED-4DB2-BD59-A6C34878D82A}">
                    <a16:rowId xmlns:a16="http://schemas.microsoft.com/office/drawing/2014/main" val="2648558085"/>
                  </a:ext>
                </a:extLst>
              </a:tr>
              <a:tr h="536013">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Fee Income (for account-related services)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$192,949</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Data Processing and Software Subscriptions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$286,832</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2024742061"/>
                  </a:ext>
                </a:extLst>
              </a:tr>
              <a:tr h="514853">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Interchange (from Visa and merchants)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$115,870</a:t>
                      </a: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Contracted Services (IT, collection agencies …)</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$178,514</a:t>
                      </a:r>
                    </a:p>
                  </a:txBody>
                  <a:tcPr marL="11045" marR="11045" marT="11045" marB="0">
                    <a:lnL>
                      <a:noFill/>
                    </a:lnL>
                    <a:lnR>
                      <a:noFill/>
                    </a:lnR>
                    <a:lnT>
                      <a:noFill/>
                    </a:lnT>
                    <a:lnB>
                      <a:noFill/>
                    </a:lnB>
                  </a:tcPr>
                </a:tc>
                <a:extLst>
                  <a:ext uri="{0D108BD9-81ED-4DB2-BD59-A6C34878D82A}">
                    <a16:rowId xmlns:a16="http://schemas.microsoft.com/office/drawing/2014/main" val="2406488251"/>
                  </a:ext>
                </a:extLst>
              </a:tr>
              <a:tr h="514853">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Interest Income (from investments)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$48,549</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n-US" sz="1800" b="0" i="0" u="none" strike="noStrike">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Office Operations (supplies, insurance, … )</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$127,133</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1274085207"/>
                  </a:ext>
                </a:extLst>
              </a:tr>
              <a:tr h="514853">
                <a:tc>
                  <a:txBody>
                    <a:bodyPr/>
                    <a:lstStyle/>
                    <a:p>
                      <a:pPr algn="l" fontAlgn="b">
                        <a:spcBef>
                          <a:spcPts val="0"/>
                        </a:spcBef>
                        <a:spcAft>
                          <a:spcPts val="0"/>
                        </a:spcAft>
                      </a:pPr>
                      <a:r>
                        <a:rPr lang="en-US" sz="1800" b="0" i="0" u="none" strike="noStrike">
                          <a:effectLst/>
                          <a:latin typeface="+mn-lt"/>
                          <a:cs typeface="Calibri" panose="020F0502020204030204" pitchFamily="34" charset="0"/>
                        </a:rPr>
                        <a:t>Small Business Tax Program</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$40,016</a:t>
                      </a: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Interest on Borrowed Funds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$8,249</a:t>
                      </a:r>
                    </a:p>
                  </a:txBody>
                  <a:tcPr marL="11045" marR="11045" marT="11045" marB="0">
                    <a:lnL>
                      <a:noFill/>
                    </a:lnL>
                    <a:lnR>
                      <a:noFill/>
                    </a:lnR>
                    <a:lnT>
                      <a:noFill/>
                    </a:lnT>
                    <a:lnB>
                      <a:noFill/>
                    </a:lnB>
                  </a:tcPr>
                </a:tc>
                <a:extLst>
                  <a:ext uri="{0D108BD9-81ED-4DB2-BD59-A6C34878D82A}">
                    <a16:rowId xmlns:a16="http://schemas.microsoft.com/office/drawing/2014/main" val="4206842743"/>
                  </a:ext>
                </a:extLst>
              </a:tr>
              <a:tr h="483958">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Other Income</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$41,156</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n-US" sz="1800" b="0" i="0" u="none" strike="noStrike">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Losses Due to Fraud and Bounced Checks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$21,025</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2933396534"/>
                  </a:ext>
                </a:extLst>
              </a:tr>
              <a:tr h="499730">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Dividends to Members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$35,677</a:t>
                      </a:r>
                    </a:p>
                  </a:txBody>
                  <a:tcPr marL="11045" marR="11045" marT="11045" marB="0">
                    <a:lnL>
                      <a:noFill/>
                    </a:lnL>
                    <a:lnR>
                      <a:noFill/>
                    </a:lnR>
                    <a:lnT>
                      <a:noFill/>
                    </a:lnT>
                    <a:lnB>
                      <a:noFill/>
                    </a:lnB>
                  </a:tcPr>
                </a:tc>
                <a:extLst>
                  <a:ext uri="{0D108BD9-81ED-4DB2-BD59-A6C34878D82A}">
                    <a16:rowId xmlns:a16="http://schemas.microsoft.com/office/drawing/2014/main" val="2868322443"/>
                  </a:ext>
                </a:extLst>
              </a:tr>
              <a:tr h="446568">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Other Expenses (marketing, staff training ..)</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$28,423</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3591409196"/>
                  </a:ext>
                </a:extLst>
              </a:tr>
              <a:tr h="489097">
                <a:tc>
                  <a:txBody>
                    <a:bodyPr/>
                    <a:lstStyle/>
                    <a:p>
                      <a:pPr algn="l" fontAlgn="b">
                        <a:spcBef>
                          <a:spcPts val="0"/>
                        </a:spcBef>
                        <a:spcAft>
                          <a:spcPts val="0"/>
                        </a:spcAft>
                      </a:pPr>
                      <a:r>
                        <a:rPr lang="en-US" sz="1800" b="1" i="0" u="sng" strike="noStrike" dirty="0">
                          <a:effectLst/>
                          <a:latin typeface="+mn-lt"/>
                          <a:cs typeface="Calibri" panose="020F0502020204030204" pitchFamily="34" charset="0"/>
                        </a:rPr>
                        <a:t>Total Operating Income</a:t>
                      </a: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r" fontAlgn="b">
                        <a:spcBef>
                          <a:spcPts val="0"/>
                        </a:spcBef>
                        <a:spcAft>
                          <a:spcPts val="0"/>
                        </a:spcAft>
                      </a:pPr>
                      <a:r>
                        <a:rPr lang="en-US" sz="1800" b="1" i="0" u="sng" strike="noStrike" dirty="0">
                          <a:effectLst/>
                          <a:latin typeface="+mn-lt"/>
                          <a:cs typeface="Calibri" panose="020F0502020204030204" pitchFamily="34" charset="0"/>
                        </a:rPr>
                        <a:t>$1,283,224</a:t>
                      </a: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1" i="0" u="sng" strike="noStrike" dirty="0">
                          <a:effectLst/>
                          <a:latin typeface="+mn-lt"/>
                          <a:cs typeface="Calibri" panose="020F0502020204030204" pitchFamily="34" charset="0"/>
                        </a:rPr>
                        <a:t>Total Operating Expense</a:t>
                      </a: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r" fontAlgn="b">
                        <a:spcBef>
                          <a:spcPts val="0"/>
                        </a:spcBef>
                        <a:spcAft>
                          <a:spcPts val="0"/>
                        </a:spcAft>
                      </a:pPr>
                      <a:r>
                        <a:rPr lang="en-US" sz="1800" b="1" i="0" u="sng" strike="noStrike" dirty="0">
                          <a:effectLst/>
                          <a:latin typeface="+mn-lt"/>
                          <a:cs typeface="Calibri" panose="020F0502020204030204" pitchFamily="34" charset="0"/>
                        </a:rPr>
                        <a:t>$1,880,583</a:t>
                      </a: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extLst>
                  <a:ext uri="{0D108BD9-81ED-4DB2-BD59-A6C34878D82A}">
                    <a16:rowId xmlns:a16="http://schemas.microsoft.com/office/drawing/2014/main" val="1343625806"/>
                  </a:ext>
                </a:extLst>
              </a:tr>
              <a:tr h="463342">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Grant Income</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$362,424</a:t>
                      </a: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n-US" sz="1800" b="0" i="0" u="none" strike="noStrike" dirty="0">
                          <a:effectLst/>
                          <a:latin typeface="+mn-lt"/>
                          <a:cs typeface="Calibri" panose="020F0502020204030204" pitchFamily="34" charset="0"/>
                        </a:rPr>
                        <a:t>Losses on Investments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$55,784</a:t>
                      </a:r>
                    </a:p>
                  </a:txBody>
                  <a:tcPr marL="11045" marR="11045" marT="11045" marB="0">
                    <a:lnL>
                      <a:noFill/>
                    </a:lnL>
                    <a:lnR>
                      <a:noFill/>
                    </a:lnR>
                    <a:lnT>
                      <a:noFill/>
                    </a:lnT>
                    <a:lnB>
                      <a:noFill/>
                    </a:lnB>
                  </a:tcPr>
                </a:tc>
                <a:extLst>
                  <a:ext uri="{0D108BD9-81ED-4DB2-BD59-A6C34878D82A}">
                    <a16:rowId xmlns:a16="http://schemas.microsoft.com/office/drawing/2014/main" val="185633662"/>
                  </a:ext>
                </a:extLst>
              </a:tr>
              <a:tr h="290858">
                <a:tc>
                  <a:txBody>
                    <a:bodyPr/>
                    <a:lstStyle/>
                    <a:p>
                      <a:pPr algn="l" fontAlgn="b">
                        <a:spcBef>
                          <a:spcPts val="0"/>
                        </a:spcBef>
                        <a:spcAft>
                          <a:spcPts val="0"/>
                        </a:spcAft>
                      </a:pPr>
                      <a:endParaRPr lang="en-US" sz="1800" b="0" i="1"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r" fontAlgn="b">
                        <a:spcBef>
                          <a:spcPts val="0"/>
                        </a:spcBef>
                        <a:spcAft>
                          <a:spcPts val="0"/>
                        </a:spcAft>
                      </a:pPr>
                      <a:endParaRPr lang="en-US" sz="1800" b="0" i="1"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1" i="1" u="sng" strike="noStrike" dirty="0">
                          <a:effectLst/>
                          <a:latin typeface="+mn-lt"/>
                          <a:cs typeface="Calibri" panose="020F0502020204030204" pitchFamily="34" charset="0"/>
                        </a:rPr>
                        <a:t>Net Loss</a:t>
                      </a:r>
                      <a:endParaRPr lang="en-US" sz="1800" b="0" i="1"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800" b="1" i="1" u="sng" strike="noStrike" dirty="0">
                          <a:effectLst/>
                          <a:latin typeface="+mn-lt"/>
                          <a:cs typeface="Calibri" panose="020F0502020204030204" pitchFamily="34" charset="0"/>
                        </a:rPr>
                        <a:t>$290,719</a:t>
                      </a:r>
                      <a:endParaRPr lang="en-US" sz="1800" b="0" i="1" u="none" strike="noStrike" dirty="0">
                        <a:effectLst/>
                        <a:latin typeface="+mn-lt"/>
                        <a:cs typeface="Calibri" panose="020F0502020204030204" pitchFamily="34" charset="0"/>
                      </a:endParaRPr>
                    </a:p>
                  </a:txBody>
                  <a:tcPr marL="11045" marR="11045" marT="11045" marB="0">
                    <a:lnL>
                      <a:noFill/>
                    </a:lnL>
                    <a:lnR>
                      <a:noFill/>
                    </a:lnR>
                    <a:lnT>
                      <a:noFill/>
                    </a:lnT>
                    <a:lnB>
                      <a:noFill/>
                    </a:lnB>
                  </a:tcPr>
                </a:tc>
                <a:extLst>
                  <a:ext uri="{0D108BD9-81ED-4DB2-BD59-A6C34878D82A}">
                    <a16:rowId xmlns:a16="http://schemas.microsoft.com/office/drawing/2014/main" val="4108181840"/>
                  </a:ext>
                </a:extLst>
              </a:tr>
            </a:tbl>
          </a:graphicData>
        </a:graphic>
      </p:graphicFrame>
    </p:spTree>
    <p:extLst>
      <p:ext uri="{BB962C8B-B14F-4D97-AF65-F5344CB8AC3E}">
        <p14:creationId xmlns:p14="http://schemas.microsoft.com/office/powerpoint/2010/main" val="3601745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5368868-5FD0-4CD7-80A8-D4C478B9D7D1}"/>
              </a:ext>
            </a:extLst>
          </p:cNvPr>
          <p:cNvGraphicFramePr>
            <a:graphicFrameLocks noGrp="1"/>
          </p:cNvGraphicFramePr>
          <p:nvPr>
            <p:extLst>
              <p:ext uri="{D42A27DB-BD31-4B8C-83A1-F6EECF244321}">
                <p14:modId xmlns:p14="http://schemas.microsoft.com/office/powerpoint/2010/main" val="199252430"/>
              </p:ext>
            </p:extLst>
          </p:nvPr>
        </p:nvGraphicFramePr>
        <p:xfrm>
          <a:off x="492368" y="123775"/>
          <a:ext cx="11384785" cy="6495600"/>
        </p:xfrm>
        <a:graphic>
          <a:graphicData uri="http://schemas.openxmlformats.org/drawingml/2006/table">
            <a:tbl>
              <a:tblPr/>
              <a:tblGrid>
                <a:gridCol w="3808867">
                  <a:extLst>
                    <a:ext uri="{9D8B030D-6E8A-4147-A177-3AD203B41FA5}">
                      <a16:colId xmlns:a16="http://schemas.microsoft.com/office/drawing/2014/main" val="2401521199"/>
                    </a:ext>
                  </a:extLst>
                </a:gridCol>
                <a:gridCol w="1538829">
                  <a:extLst>
                    <a:ext uri="{9D8B030D-6E8A-4147-A177-3AD203B41FA5}">
                      <a16:colId xmlns:a16="http://schemas.microsoft.com/office/drawing/2014/main" val="1963481297"/>
                    </a:ext>
                  </a:extLst>
                </a:gridCol>
                <a:gridCol w="217592">
                  <a:extLst>
                    <a:ext uri="{9D8B030D-6E8A-4147-A177-3AD203B41FA5}">
                      <a16:colId xmlns:a16="http://schemas.microsoft.com/office/drawing/2014/main" val="3721821017"/>
                    </a:ext>
                  </a:extLst>
                </a:gridCol>
                <a:gridCol w="4700108">
                  <a:extLst>
                    <a:ext uri="{9D8B030D-6E8A-4147-A177-3AD203B41FA5}">
                      <a16:colId xmlns:a16="http://schemas.microsoft.com/office/drawing/2014/main" val="4023827968"/>
                    </a:ext>
                  </a:extLst>
                </a:gridCol>
                <a:gridCol w="1119389">
                  <a:extLst>
                    <a:ext uri="{9D8B030D-6E8A-4147-A177-3AD203B41FA5}">
                      <a16:colId xmlns:a16="http://schemas.microsoft.com/office/drawing/2014/main" val="3624188725"/>
                    </a:ext>
                  </a:extLst>
                </a:gridCol>
              </a:tblGrid>
              <a:tr h="581195">
                <a:tc gridSpan="4">
                  <a:txBody>
                    <a:bodyPr/>
                    <a:lstStyle/>
                    <a:p>
                      <a:pPr algn="l" fontAlgn="b">
                        <a:spcBef>
                          <a:spcPts val="0"/>
                        </a:spcBef>
                        <a:spcAft>
                          <a:spcPts val="0"/>
                        </a:spcAft>
                      </a:pPr>
                      <a:r>
                        <a:rPr lang="en-US" sz="2800" b="1" i="0" u="none" strike="noStrike" dirty="0">
                          <a:solidFill>
                            <a:srgbClr val="00B700"/>
                          </a:solidFill>
                          <a:effectLst/>
                          <a:latin typeface="Calibri" panose="020F0502020204030204" pitchFamily="34" charset="0"/>
                          <a:cs typeface="Calibri" panose="020F0502020204030204" pitchFamily="34" charset="0"/>
                        </a:rPr>
                        <a:t>Estado </a:t>
                      </a:r>
                      <a:r>
                        <a:rPr lang="es-MX" sz="2800" b="1" i="0" u="none" strike="noStrike" noProof="0" dirty="0">
                          <a:solidFill>
                            <a:srgbClr val="00B700"/>
                          </a:solidFill>
                          <a:effectLst/>
                          <a:latin typeface="Calibri" panose="020F0502020204030204" pitchFamily="34" charset="0"/>
                          <a:cs typeface="Calibri" panose="020F0502020204030204" pitchFamily="34" charset="0"/>
                        </a:rPr>
                        <a:t>de Resultados, Enero 1 - Junio 30, 2023</a:t>
                      </a:r>
                      <a:endParaRPr lang="es-MX" sz="2800" b="0" i="0" u="none" strike="noStrike" noProof="0" dirty="0">
                        <a:solidFill>
                          <a:srgbClr val="00B700"/>
                        </a:solidFill>
                        <a:effectLst/>
                        <a:latin typeface="Calibri" panose="020F0502020204030204" pitchFamily="34" charset="0"/>
                        <a:cs typeface="Calibri" panose="020F0502020204030204" pitchFamily="34" charset="0"/>
                      </a:endParaRPr>
                    </a:p>
                  </a:txBody>
                  <a:tcPr marL="106029" marR="106029" marT="53015" marB="53015">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spcBef>
                          <a:spcPts val="0"/>
                        </a:spcBef>
                        <a:spcAft>
                          <a:spcPts val="0"/>
                        </a:spcAft>
                      </a:pPr>
                      <a:endParaRPr lang="en-US" sz="2000" b="0" i="0" u="none" strike="noStrike">
                        <a:effectLst/>
                        <a:latin typeface="Arial" panose="020B0604020202020204" pitchFamily="34" charset="0"/>
                      </a:endParaRPr>
                    </a:p>
                  </a:txBody>
                  <a:tcPr marL="11045" marR="11045" marT="11045" marB="0" anchor="b">
                    <a:lnL>
                      <a:noFill/>
                    </a:lnL>
                    <a:lnR>
                      <a:noFill/>
                    </a:lnR>
                    <a:lnT>
                      <a:noFill/>
                    </a:lnT>
                    <a:lnB>
                      <a:noFill/>
                    </a:lnB>
                  </a:tcPr>
                </a:tc>
                <a:extLst>
                  <a:ext uri="{0D108BD9-81ED-4DB2-BD59-A6C34878D82A}">
                    <a16:rowId xmlns:a16="http://schemas.microsoft.com/office/drawing/2014/main" val="130299439"/>
                  </a:ext>
                </a:extLst>
              </a:tr>
              <a:tr h="408591">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Ingreso por intereses (de préstamos)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$560,712</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Salarios a empleados y beneficios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$887,496</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1138442442"/>
                  </a:ext>
                </a:extLst>
              </a:tr>
              <a:tr h="390774">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Ingreso por intereses (de préstamos)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$283,972</a:t>
                      </a: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Renta y otros costos de las sucursales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$284,105</a:t>
                      </a:r>
                    </a:p>
                  </a:txBody>
                  <a:tcPr marL="11045" marR="11045" marT="11045" marB="0">
                    <a:lnL>
                      <a:noFill/>
                    </a:lnL>
                    <a:lnR>
                      <a:noFill/>
                    </a:lnR>
                    <a:lnT>
                      <a:noFill/>
                    </a:lnT>
                    <a:lnB>
                      <a:noFill/>
                    </a:lnB>
                  </a:tcPr>
                </a:tc>
                <a:extLst>
                  <a:ext uri="{0D108BD9-81ED-4DB2-BD59-A6C34878D82A}">
                    <a16:rowId xmlns:a16="http://schemas.microsoft.com/office/drawing/2014/main" val="2648558085"/>
                  </a:ext>
                </a:extLst>
              </a:tr>
              <a:tr h="689374">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Ingreso por cuotas (servicios relacionados con las cuentas)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$192,949</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Procesamiento de datos (incluyendo los servicios para las tarjetas ATM débito, y crédito)</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$286,832</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2024742061"/>
                  </a:ext>
                </a:extLst>
              </a:tr>
              <a:tr h="610579">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Ingresos por intercambio (de Visa y otros establecimientos)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$115,870</a:t>
                      </a: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Servicios externos contratados (tecnología, agencias de colección, etc.)</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$178,514</a:t>
                      </a:r>
                    </a:p>
                  </a:txBody>
                  <a:tcPr marL="11045" marR="11045" marT="11045" marB="0">
                    <a:lnL>
                      <a:noFill/>
                    </a:lnL>
                    <a:lnR>
                      <a:noFill/>
                    </a:lnR>
                    <a:lnT>
                      <a:noFill/>
                    </a:lnT>
                    <a:lnB>
                      <a:noFill/>
                    </a:lnB>
                  </a:tcPr>
                </a:tc>
                <a:extLst>
                  <a:ext uri="{0D108BD9-81ED-4DB2-BD59-A6C34878D82A}">
                    <a16:rowId xmlns:a16="http://schemas.microsoft.com/office/drawing/2014/main" val="2406488251"/>
                  </a:ext>
                </a:extLst>
              </a:tr>
              <a:tr h="386834">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Ingreso por intereses (de inversiones)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$48,549</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a:effectLst/>
                          <a:latin typeface="+mn-lt"/>
                          <a:cs typeface="Calibri" panose="020F0502020204030204" pitchFamily="34" charset="0"/>
                        </a:rPr>
                        <a:t>Gastos de oficina (materiales de oficina, seguro)</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$127,133</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1274085207"/>
                  </a:ext>
                </a:extLst>
              </a:tr>
              <a:tr h="469055">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Programa de impuestos para pequeños negocios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$40,016</a:t>
                      </a: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Intereses pagados por fondos prestados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$8,249</a:t>
                      </a:r>
                    </a:p>
                  </a:txBody>
                  <a:tcPr marL="11045" marR="11045" marT="11045" marB="0">
                    <a:lnL>
                      <a:noFill/>
                    </a:lnL>
                    <a:lnR>
                      <a:noFill/>
                    </a:lnR>
                    <a:lnT>
                      <a:noFill/>
                    </a:lnT>
                    <a:lnB>
                      <a:noFill/>
                    </a:lnB>
                  </a:tcPr>
                </a:tc>
                <a:extLst>
                  <a:ext uri="{0D108BD9-81ED-4DB2-BD59-A6C34878D82A}">
                    <a16:rowId xmlns:a16="http://schemas.microsoft.com/office/drawing/2014/main" val="4206842743"/>
                  </a:ext>
                </a:extLst>
              </a:tr>
              <a:tr h="41027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MX" sz="1800" b="0" i="0" u="none" strike="noStrike" noProof="0" dirty="0">
                          <a:effectLst/>
                          <a:latin typeface="+mn-lt"/>
                          <a:cs typeface="Calibri" panose="020F0502020204030204" pitchFamily="34" charset="0"/>
                        </a:rPr>
                        <a:t>Otros ingresos (</a:t>
                      </a:r>
                      <a:r>
                        <a:rPr lang="es-MX" sz="1800" b="0" i="0" u="none" strike="noStrike" noProof="0" dirty="0" err="1">
                          <a:effectLst/>
                          <a:latin typeface="+mn-lt"/>
                          <a:cs typeface="Calibri" panose="020F0502020204030204" pitchFamily="34" charset="0"/>
                        </a:rPr>
                        <a:t>misc</a:t>
                      </a:r>
                      <a:r>
                        <a:rPr lang="es-MX" sz="1800" b="0" i="0" u="none" strike="noStrike" noProof="0" dirty="0">
                          <a:effectLst/>
                          <a:latin typeface="+mn-lt"/>
                          <a:cs typeface="Calibri" panose="020F0502020204030204" pitchFamily="34" charset="0"/>
                        </a:rPr>
                        <a:t>)</a:t>
                      </a:r>
                    </a:p>
                    <a:p>
                      <a:pPr algn="l" fontAlgn="b">
                        <a:spcBef>
                          <a:spcPts val="0"/>
                        </a:spcBef>
                        <a:spcAft>
                          <a:spcPts val="0"/>
                        </a:spcAft>
                      </a:pP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$41,156</a:t>
                      </a:r>
                    </a:p>
                  </a:txBody>
                  <a:tcPr marL="11045" marR="11045" marT="11045" marB="0">
                    <a:lnL>
                      <a:noFill/>
                    </a:lnL>
                    <a:lnR>
                      <a:noFill/>
                    </a:lnR>
                    <a:lnT>
                      <a:noFill/>
                    </a:lnT>
                    <a:lnB>
                      <a:noFill/>
                    </a:lnB>
                    <a:solidFill>
                      <a:srgbClr val="F2F2F2"/>
                    </a:solidFill>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Pérdidas debidas a fraude y cheques sin fondos</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$21,025</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2933396534"/>
                  </a:ext>
                </a:extLst>
              </a:tr>
              <a:tr h="398556">
                <a:tc>
                  <a:txBody>
                    <a:bodyPr/>
                    <a:lstStyle/>
                    <a:p>
                      <a:pPr algn="l" fontAlgn="b">
                        <a:spcBef>
                          <a:spcPts val="0"/>
                        </a:spcBef>
                        <a:spcAft>
                          <a:spcPts val="0"/>
                        </a:spcAft>
                      </a:pP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Dividendos a los socios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$35,677</a:t>
                      </a:r>
                    </a:p>
                  </a:txBody>
                  <a:tcPr marL="11045" marR="11045" marT="11045" marB="0">
                    <a:lnL>
                      <a:noFill/>
                    </a:lnL>
                    <a:lnR>
                      <a:noFill/>
                    </a:lnR>
                    <a:lnT>
                      <a:noFill/>
                    </a:lnT>
                    <a:lnB>
                      <a:noFill/>
                    </a:lnB>
                  </a:tcPr>
                </a:tc>
                <a:extLst>
                  <a:ext uri="{0D108BD9-81ED-4DB2-BD59-A6C34878D82A}">
                    <a16:rowId xmlns:a16="http://schemas.microsoft.com/office/drawing/2014/main" val="2868322443"/>
                  </a:ext>
                </a:extLst>
              </a:tr>
              <a:tr h="610579">
                <a:tc>
                  <a:txBody>
                    <a:bodyPr/>
                    <a:lstStyle/>
                    <a:p>
                      <a:pPr algn="l" fontAlgn="b">
                        <a:spcBef>
                          <a:spcPts val="0"/>
                        </a:spcBef>
                        <a:spcAft>
                          <a:spcPts val="0"/>
                        </a:spcAft>
                      </a:pP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Otros gastos (mercadotecnia, entrenamiento a empleados, etc.)</a:t>
                      </a:r>
                    </a:p>
                  </a:txBody>
                  <a:tcPr marL="11045" marR="11045" marT="11045" marB="0">
                    <a:lnL>
                      <a:noFill/>
                    </a:lnL>
                    <a:lnR>
                      <a:noFill/>
                    </a:lnR>
                    <a:lnT>
                      <a:noFill/>
                    </a:lnT>
                    <a:lnB>
                      <a:noFill/>
                    </a:lnB>
                    <a:solidFill>
                      <a:srgbClr val="F2F2F2"/>
                    </a:solidFill>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$28,423</a:t>
                      </a:r>
                    </a:p>
                  </a:txBody>
                  <a:tcPr marL="11045" marR="11045" marT="11045" marB="0">
                    <a:lnL>
                      <a:noFill/>
                    </a:lnL>
                    <a:lnR>
                      <a:noFill/>
                    </a:lnR>
                    <a:lnT>
                      <a:noFill/>
                    </a:lnT>
                    <a:lnB>
                      <a:noFill/>
                    </a:lnB>
                    <a:solidFill>
                      <a:srgbClr val="F2F2F2"/>
                    </a:solidFill>
                  </a:tcPr>
                </a:tc>
                <a:extLst>
                  <a:ext uri="{0D108BD9-81ED-4DB2-BD59-A6C34878D82A}">
                    <a16:rowId xmlns:a16="http://schemas.microsoft.com/office/drawing/2014/main" val="3591409196"/>
                  </a:ext>
                </a:extLst>
              </a:tr>
              <a:tr h="428749">
                <a:tc>
                  <a:txBody>
                    <a:bodyPr/>
                    <a:lstStyle/>
                    <a:p>
                      <a:pPr algn="l" fontAlgn="b">
                        <a:spcBef>
                          <a:spcPts val="0"/>
                        </a:spcBef>
                        <a:spcAft>
                          <a:spcPts val="0"/>
                        </a:spcAft>
                      </a:pPr>
                      <a:r>
                        <a:rPr lang="es-MX" sz="1800" b="1" i="0" u="sng" strike="noStrike" noProof="0" dirty="0">
                          <a:effectLst/>
                          <a:latin typeface="+mn-lt"/>
                          <a:cs typeface="Calibri" panose="020F0502020204030204" pitchFamily="34" charset="0"/>
                        </a:rPr>
                        <a:t>Total del ingreso de operaciones</a:t>
                      </a: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r" fontAlgn="b">
                        <a:spcBef>
                          <a:spcPts val="0"/>
                        </a:spcBef>
                        <a:spcAft>
                          <a:spcPts val="0"/>
                        </a:spcAft>
                      </a:pPr>
                      <a:r>
                        <a:rPr lang="en-US" sz="1800" b="1" i="0" u="sng" strike="noStrike" dirty="0">
                          <a:effectLst/>
                          <a:latin typeface="+mn-lt"/>
                          <a:cs typeface="Calibri" panose="020F0502020204030204" pitchFamily="34" charset="0"/>
                        </a:rPr>
                        <a:t>$1,283,224</a:t>
                      </a: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1" i="0" u="sng" strike="noStrike" noProof="0" dirty="0">
                          <a:effectLst/>
                          <a:latin typeface="+mn-lt"/>
                          <a:cs typeface="Calibri" panose="020F0502020204030204" pitchFamily="34" charset="0"/>
                        </a:rPr>
                        <a:t>Total de gastos de operaciones</a:t>
                      </a:r>
                      <a:endParaRPr lang="es-MX" sz="1800" b="0" i="0"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r" fontAlgn="b">
                        <a:spcBef>
                          <a:spcPts val="0"/>
                        </a:spcBef>
                        <a:spcAft>
                          <a:spcPts val="0"/>
                        </a:spcAft>
                      </a:pPr>
                      <a:r>
                        <a:rPr lang="en-US" sz="1800" b="1" i="0" u="sng" strike="noStrike" dirty="0">
                          <a:effectLst/>
                          <a:latin typeface="+mn-lt"/>
                          <a:cs typeface="Calibri" panose="020F0502020204030204" pitchFamily="34" charset="0"/>
                        </a:rPr>
                        <a:t>$1,880,583</a:t>
                      </a:r>
                      <a:endParaRPr lang="en-US" sz="1800" b="0" i="0" u="none" strike="noStrike" dirty="0">
                        <a:effectLst/>
                        <a:latin typeface="+mn-lt"/>
                        <a:cs typeface="Calibri" panose="020F0502020204030204" pitchFamily="34" charset="0"/>
                      </a:endParaRPr>
                    </a:p>
                  </a:txBody>
                  <a:tcPr marL="11045" marR="11045" marT="11045" marB="0">
                    <a:lnL>
                      <a:noFill/>
                    </a:lnL>
                    <a:lnR>
                      <a:noFill/>
                    </a:lnR>
                    <a:lnT>
                      <a:noFill/>
                    </a:lnT>
                    <a:lnB>
                      <a:noFill/>
                    </a:lnB>
                  </a:tcPr>
                </a:tc>
                <a:extLst>
                  <a:ext uri="{0D108BD9-81ED-4DB2-BD59-A6C34878D82A}">
                    <a16:rowId xmlns:a16="http://schemas.microsoft.com/office/drawing/2014/main" val="1343625806"/>
                  </a:ext>
                </a:extLst>
              </a:tr>
              <a:tr h="524605">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Ingreso proveniente de otras fuentes (donativos/subsidios)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$362,424</a:t>
                      </a: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r>
                        <a:rPr lang="es-MX" sz="1800" b="0" i="0" u="none" strike="noStrike" noProof="0" dirty="0">
                          <a:effectLst/>
                          <a:latin typeface="+mn-lt"/>
                          <a:cs typeface="Calibri" panose="020F0502020204030204" pitchFamily="34" charset="0"/>
                        </a:rPr>
                        <a:t>Pérdidas en inversiones</a:t>
                      </a:r>
                    </a:p>
                  </a:txBody>
                  <a:tcPr marL="11045" marR="11045" marT="11045" marB="0">
                    <a:lnL>
                      <a:noFill/>
                    </a:lnL>
                    <a:lnR>
                      <a:noFill/>
                    </a:lnR>
                    <a:lnT>
                      <a:noFill/>
                    </a:lnT>
                    <a:lnB>
                      <a:noFill/>
                    </a:lnB>
                  </a:tcPr>
                </a:tc>
                <a:tc>
                  <a:txBody>
                    <a:bodyPr/>
                    <a:lstStyle/>
                    <a:p>
                      <a:pPr algn="r" fontAlgn="b">
                        <a:spcBef>
                          <a:spcPts val="0"/>
                        </a:spcBef>
                        <a:spcAft>
                          <a:spcPts val="0"/>
                        </a:spcAft>
                      </a:pPr>
                      <a:r>
                        <a:rPr lang="en-US" sz="1800" b="0" i="0" u="none" strike="noStrike" dirty="0">
                          <a:effectLst/>
                          <a:latin typeface="+mn-lt"/>
                          <a:cs typeface="Calibri" panose="020F0502020204030204" pitchFamily="34" charset="0"/>
                        </a:rPr>
                        <a:t>$55,784</a:t>
                      </a:r>
                    </a:p>
                  </a:txBody>
                  <a:tcPr marL="11045" marR="11045" marT="11045" marB="0">
                    <a:lnL>
                      <a:noFill/>
                    </a:lnL>
                    <a:lnR>
                      <a:noFill/>
                    </a:lnR>
                    <a:lnT>
                      <a:noFill/>
                    </a:lnT>
                    <a:lnB>
                      <a:noFill/>
                    </a:lnB>
                  </a:tcPr>
                </a:tc>
                <a:extLst>
                  <a:ext uri="{0D108BD9-81ED-4DB2-BD59-A6C34878D82A}">
                    <a16:rowId xmlns:a16="http://schemas.microsoft.com/office/drawing/2014/main" val="185633662"/>
                  </a:ext>
                </a:extLst>
              </a:tr>
              <a:tr h="311314">
                <a:tc>
                  <a:txBody>
                    <a:bodyPr/>
                    <a:lstStyle/>
                    <a:p>
                      <a:pPr algn="l" fontAlgn="b">
                        <a:spcBef>
                          <a:spcPts val="0"/>
                        </a:spcBef>
                        <a:spcAft>
                          <a:spcPts val="0"/>
                        </a:spcAft>
                      </a:pPr>
                      <a:endParaRPr lang="es-MX" sz="1800" b="0" i="1"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r" fontAlgn="b">
                        <a:spcBef>
                          <a:spcPts val="0"/>
                        </a:spcBef>
                        <a:spcAft>
                          <a:spcPts val="0"/>
                        </a:spcAft>
                      </a:pPr>
                      <a:endParaRPr lang="en-US" sz="1800" b="0" i="1" u="none" strike="noStrike"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algn="l" fontAlgn="b">
                        <a:spcBef>
                          <a:spcPts val="0"/>
                        </a:spcBef>
                        <a:spcAft>
                          <a:spcPts val="0"/>
                        </a:spcAft>
                      </a:pPr>
                      <a:endParaRPr lang="es-MX" sz="1800" b="0" i="0" u="none" strike="noStrike" noProof="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MX" sz="1800" b="1" i="1" u="sng" strike="noStrike" noProof="0" dirty="0">
                          <a:effectLst/>
                          <a:latin typeface="+mn-lt"/>
                          <a:cs typeface="Calibri" panose="020F0502020204030204" pitchFamily="34" charset="0"/>
                        </a:rPr>
                        <a:t>Ingreso neto</a:t>
                      </a:r>
                      <a:endParaRPr lang="es-MX" sz="1800" b="0" i="1" u="none" strike="noStrike" noProof="0" dirty="0">
                        <a:effectLst/>
                        <a:latin typeface="+mn-lt"/>
                        <a:cs typeface="Calibri" panose="020F0502020204030204" pitchFamily="34" charset="0"/>
                      </a:endParaRPr>
                    </a:p>
                  </a:txBody>
                  <a:tcPr marL="11045" marR="11045" marT="11045" marB="0">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800" b="1" i="1" u="sng" strike="noStrike" dirty="0">
                          <a:effectLst/>
                          <a:latin typeface="+mn-lt"/>
                          <a:cs typeface="Calibri" panose="020F0502020204030204" pitchFamily="34" charset="0"/>
                        </a:rPr>
                        <a:t>$290,719</a:t>
                      </a:r>
                      <a:endParaRPr lang="en-US" sz="1800" b="0" i="1" u="none" strike="noStrike" dirty="0">
                        <a:effectLst/>
                        <a:latin typeface="+mn-lt"/>
                        <a:cs typeface="Calibri" panose="020F0502020204030204" pitchFamily="34" charset="0"/>
                      </a:endParaRPr>
                    </a:p>
                  </a:txBody>
                  <a:tcPr marL="11045" marR="11045" marT="11045" marB="0">
                    <a:lnL>
                      <a:noFill/>
                    </a:lnL>
                    <a:lnR>
                      <a:noFill/>
                    </a:lnR>
                    <a:lnT>
                      <a:noFill/>
                    </a:lnT>
                    <a:lnB>
                      <a:noFill/>
                    </a:lnB>
                  </a:tcPr>
                </a:tc>
                <a:extLst>
                  <a:ext uri="{0D108BD9-81ED-4DB2-BD59-A6C34878D82A}">
                    <a16:rowId xmlns:a16="http://schemas.microsoft.com/office/drawing/2014/main" val="4108181840"/>
                  </a:ext>
                </a:extLst>
              </a:tr>
            </a:tbl>
          </a:graphicData>
        </a:graphic>
      </p:graphicFrame>
    </p:spTree>
    <p:extLst>
      <p:ext uri="{BB962C8B-B14F-4D97-AF65-F5344CB8AC3E}">
        <p14:creationId xmlns:p14="http://schemas.microsoft.com/office/powerpoint/2010/main" val="1636452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2623</TotalTime>
  <Words>2352</Words>
  <Application>Microsoft Office PowerPoint</Application>
  <PresentationFormat>Widescreen</PresentationFormat>
  <Paragraphs>313</Paragraphs>
  <Slides>14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inherit</vt:lpstr>
      <vt:lpstr>Open Sans</vt:lpstr>
      <vt:lpstr>Roboto</vt:lpstr>
      <vt:lpstr>Office Theme</vt:lpstr>
      <vt:lpstr>PowerPoint Presentation</vt:lpstr>
      <vt:lpstr>Agenda / Agenda</vt:lpstr>
      <vt:lpstr>Recent Highlights</vt:lpstr>
      <vt:lpstr>Changes in Account Fees</vt:lpstr>
      <vt:lpstr>Cambios en cuotas de las cuentas</vt:lpstr>
      <vt:lpstr>PowerPoint Presentation</vt:lpstr>
      <vt:lpstr>PowerPoint Presentation</vt:lpstr>
      <vt:lpstr>PowerPoint Presentation</vt:lpstr>
      <vt:lpstr>PowerPoint Presentation</vt:lpstr>
      <vt:lpstr>Supervisory Committee Report</vt:lpstr>
      <vt:lpstr>Elections      Elecciones</vt:lpstr>
      <vt:lpstr>Update from Grow Brooklyn/Noticias de Grow Brooklyn</vt:lpstr>
      <vt:lpstr>Impact of Our Work/El Impacto De Nuestro Trabajo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Azra Samiee</dc:creator>
  <cp:lastModifiedBy>Claudia Fernandez</cp:lastModifiedBy>
  <cp:revision>137</cp:revision>
  <dcterms:created xsi:type="dcterms:W3CDTF">2020-10-03T04:18:05Z</dcterms:created>
  <dcterms:modified xsi:type="dcterms:W3CDTF">2023-09-30T14:33:06Z</dcterms:modified>
</cp:coreProperties>
</file>