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85" r:id="rId2"/>
    <p:sldId id="263" r:id="rId3"/>
    <p:sldId id="261" r:id="rId4"/>
    <p:sldId id="264" r:id="rId5"/>
    <p:sldId id="258" r:id="rId6"/>
    <p:sldId id="282" r:id="rId7"/>
    <p:sldId id="283" r:id="rId8"/>
    <p:sldId id="278" r:id="rId9"/>
    <p:sldId id="267" r:id="rId10"/>
    <p:sldId id="275" r:id="rId11"/>
    <p:sldId id="268" r:id="rId12"/>
    <p:sldId id="276" r:id="rId13"/>
    <p:sldId id="279" r:id="rId14"/>
    <p:sldId id="274" r:id="rId15"/>
    <p:sldId id="280" r:id="rId16"/>
    <p:sldId id="277" r:id="rId17"/>
    <p:sldId id="265" r:id="rId18"/>
    <p:sldId id="273" r:id="rId19"/>
    <p:sldId id="271" r:id="rId20"/>
    <p:sldId id="262" r:id="rId21"/>
    <p:sldId id="257" r:id="rId22"/>
    <p:sldId id="284" r:id="rId23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84"/>
    <p:restoredTop sz="94170"/>
  </p:normalViewPr>
  <p:slideViewPr>
    <p:cSldViewPr snapToGrid="0" snapToObjects="1">
      <p:cViewPr>
        <p:scale>
          <a:sx n="70" d="100"/>
          <a:sy n="70" d="100"/>
        </p:scale>
        <p:origin x="-366" y="-5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014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8D0E6-B00E-48E1-B8EC-123CF33F5140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014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0A8670-CD10-4DD6-BFE7-F59B4A7D9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465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84FFC6F-0D81-F34C-8DA7-7F7D6307E9BC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5"/>
            <a:ext cx="7437120" cy="276034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5AB5FFE-A509-7F40-A224-51C91A78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632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AB5FFE-A509-7F40-A224-51C91A78A15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562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AB5FFE-A509-7F40-A224-51C91A78A15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247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AB5FFE-A509-7F40-A224-51C91A78A15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157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1519E4-D09D-3242-A960-907538136F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F039269-5C3B-664F-9094-D537EACBD3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3CBBF61-3E03-1348-8BDF-360006350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D3EEF-9CB8-544E-BC51-2AC2C4A5CE90}" type="datetimeFigureOut">
              <a:rPr lang="en-US" smtClean="0"/>
              <a:t>9/5/2019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1E753E-456E-874C-B05F-1A4040FAB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AD3A3A6-7626-FA43-8688-B37C2B650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5CBC-443D-8E4B-BC09-2744316DDB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96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DEA057-275E-8E4E-B345-0728096BF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0E685B6-1FFE-B947-8772-C555A321A6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DD0B401-247D-334F-BB73-1D93FD22B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D3EEF-9CB8-544E-BC51-2AC2C4A5CE90}" type="datetimeFigureOut">
              <a:rPr lang="en-US" smtClean="0"/>
              <a:t>9/5/2019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1668168-E5AB-634B-93AA-DE900F540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C928285-6C64-D645-B54A-22D9B9674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5CBC-443D-8E4B-BC09-2744316DDB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415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37E3BA9-6CF4-1C49-B008-EFD68129C7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C773E31-23E0-3347-97A1-F706031B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7D43469-6382-494D-97AB-2B92CAAEA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D3EEF-9CB8-544E-BC51-2AC2C4A5CE90}" type="datetimeFigureOut">
              <a:rPr lang="en-US" smtClean="0"/>
              <a:t>9/5/2019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8D268F5-7E04-6B40-9AF1-A73442A60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6A3F885-A889-2A4B-B0C5-DECFF5EC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5CBC-443D-8E4B-BC09-2744316DDB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793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8609A2-B219-C641-B515-EA3760DC7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B0BCB1C-37A2-5F48-852C-E35DAA2E8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5213011-D76D-5E42-B3A7-64DC4DAAE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D3EEF-9CB8-544E-BC51-2AC2C4A5CE90}" type="datetimeFigureOut">
              <a:rPr lang="en-US" smtClean="0"/>
              <a:t>9/5/2019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3EFDC57-E714-B040-82A8-5F89AD4E3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703E717-3264-7D4F-B672-56BCE3A78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5CBC-443D-8E4B-BC09-2744316DDB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291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B4A082-B61D-7B48-B0ED-A0A3363B6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48D11DD-0D33-764F-9C2E-5BB6E8573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8D2278-50BA-4846-8041-09881AA99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D3EEF-9CB8-544E-BC51-2AC2C4A5CE90}" type="datetimeFigureOut">
              <a:rPr lang="en-US" smtClean="0"/>
              <a:t>9/5/2019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9AE8963-80AB-654E-B98A-AA423D1C2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CEF1A4A-D342-B24B-8141-26BED3A0B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5CBC-443D-8E4B-BC09-2744316DDB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030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16619C-5B26-954E-9387-28CA588F9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B2EEC7-57A8-9748-9B9F-8A5B603E8C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AD12F39-117E-4546-A37C-0E086FA6A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2A4CC3B-3D4C-FB47-8E43-E879108B2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D3EEF-9CB8-544E-BC51-2AC2C4A5CE90}" type="datetimeFigureOut">
              <a:rPr lang="en-US" smtClean="0"/>
              <a:t>9/5/2019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5B3FEB6-29DA-3047-9239-F2E5164E7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48C4926-74AC-5C41-9502-F35D4DD28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5CBC-443D-8E4B-BC09-2744316DDB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903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66037D-22CC-DA4C-B0D9-E0E7EF4F0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86E4A94-8B23-844E-A6F0-CA8393CEE1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BD5D48C-2720-CA44-8F04-56057435DC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0CDF638-073F-EB43-8D19-A61EA627BD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670DF23-24EF-9145-BB84-5D7E05E3FF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4E04A72-3BA7-464E-BD01-1AB4B316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D3EEF-9CB8-544E-BC51-2AC2C4A5CE90}" type="datetimeFigureOut">
              <a:rPr lang="en-US" smtClean="0"/>
              <a:t>9/5/2019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ECF219E-07D1-E044-9F66-C25476428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F8BB333-161F-AF40-AA04-2C073ED04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5CBC-443D-8E4B-BC09-2744316DDB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125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4030AD-FAC1-5F4D-AE88-745C52DC4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627291A-B75E-3F4D-B122-CB1365621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D3EEF-9CB8-544E-BC51-2AC2C4A5CE90}" type="datetimeFigureOut">
              <a:rPr lang="en-US" smtClean="0"/>
              <a:t>9/5/2019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E31E7F4-1785-6345-9CDD-0F4AC9DCC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825C1DE-7AB8-3D48-940E-4F61CC4E1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5CBC-443D-8E4B-BC09-2744316DDB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31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39DCD83-3EC4-8047-A9DC-65A245E9B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D3EEF-9CB8-544E-BC51-2AC2C4A5CE90}" type="datetimeFigureOut">
              <a:rPr lang="en-US" smtClean="0"/>
              <a:t>9/5/2019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1832E1B-58F9-9E41-8DA5-B10C886E7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4B7ED71-CBF0-BB4B-B15B-82D1ABDE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5CBC-443D-8E4B-BC09-2744316DDB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699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081EFD-329D-4647-91E6-B275EA714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6F7C1E2-FB26-7B4E-8597-F2B57776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A729CFF-0743-4846-8CB2-09AF77F3C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96BA9B5-DA0D-5F4F-8FD7-41E96C3A0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D3EEF-9CB8-544E-BC51-2AC2C4A5CE90}" type="datetimeFigureOut">
              <a:rPr lang="en-US" smtClean="0"/>
              <a:t>9/5/2019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CBEA82F-F680-5340-AD62-C069130B9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6DE0BD6-7AC2-0A4C-9143-9F89F6BDD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5CBC-443D-8E4B-BC09-2744316DDB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414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2505E4-87AC-A54A-9EF3-7FB48AB9A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B0D6204-1951-FE44-8803-BC37C2AC64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691E607-62C3-F241-9822-88AA49A3AD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B7B5E02-FA2B-814B-B3BC-E10C6E480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D3EEF-9CB8-544E-BC51-2AC2C4A5CE90}" type="datetimeFigureOut">
              <a:rPr lang="en-US" smtClean="0"/>
              <a:t>9/5/2019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1D0B145-3DFC-C447-835A-30AAA5580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FF5E5D8-3293-EE47-AE02-4339D1C12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5CBC-443D-8E4B-BC09-2744316DDB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289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881AB28-AD18-2C49-BFAD-1F68FFD76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83F926E-7262-084F-A29F-38A472574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6664CCE-ED96-E245-B970-5D6B9A09FC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D3EEF-9CB8-544E-BC51-2AC2C4A5CE90}" type="datetimeFigureOut">
              <a:rPr lang="en-US" smtClean="0"/>
              <a:t>9/5/2019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B6E552D-6563-0749-9124-1F4E1A161E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C596CF5-8A1A-FD41-BD1B-BCADFA9314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C5CBC-443D-8E4B-BC09-2744316DDB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255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17E4921C-22F2-E54E-9E4A-5894BF1BB3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51094" y="4309456"/>
            <a:ext cx="5456421" cy="170112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315BB84-7E52-DB46-93CC-8A65764CA85D}"/>
              </a:ext>
            </a:extLst>
          </p:cNvPr>
          <p:cNvSpPr/>
          <p:nvPr/>
        </p:nvSpPr>
        <p:spPr>
          <a:xfrm>
            <a:off x="509665" y="847424"/>
            <a:ext cx="11172669" cy="186204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rgbClr val="00B700"/>
                </a:solidFill>
                <a:latin typeface="+mj-lt"/>
              </a:rPr>
              <a:t>Breaking Down the Balance Sheet</a:t>
            </a:r>
            <a:br>
              <a:rPr lang="en-US" sz="6000" b="1" dirty="0">
                <a:solidFill>
                  <a:srgbClr val="00B700"/>
                </a:solidFill>
                <a:latin typeface="+mj-lt"/>
              </a:rPr>
            </a:br>
            <a:r>
              <a:rPr lang="en-US" sz="5500" i="1" dirty="0">
                <a:solidFill>
                  <a:srgbClr val="00B700"/>
                </a:solidFill>
                <a:latin typeface="+mj-lt"/>
              </a:rPr>
              <a:t>Town Hall – Sept 5 2019</a:t>
            </a:r>
          </a:p>
        </p:txBody>
      </p:sp>
    </p:spTree>
    <p:extLst>
      <p:ext uri="{BB962C8B-B14F-4D97-AF65-F5344CB8AC3E}">
        <p14:creationId xmlns:p14="http://schemas.microsoft.com/office/powerpoint/2010/main" val="373110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DD9CF9-89E9-FA41-B9ED-7C6D94A37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2484" y="230214"/>
            <a:ext cx="4603230" cy="1325563"/>
          </a:xfrm>
        </p:spPr>
        <p:txBody>
          <a:bodyPr/>
          <a:lstStyle/>
          <a:p>
            <a:r>
              <a:rPr lang="en-US" b="1" dirty="0">
                <a:solidFill>
                  <a:srgbClr val="00B700"/>
                </a:solidFill>
              </a:rPr>
              <a:t>Loans/ Deposits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EB57D0EF-6504-964C-8DE1-0DBB340FA2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214808"/>
              </p:ext>
            </p:extLst>
          </p:nvPr>
        </p:nvGraphicFramePr>
        <p:xfrm>
          <a:off x="3223198" y="1732387"/>
          <a:ext cx="6301802" cy="4200525"/>
        </p:xfrm>
        <a:graphic>
          <a:graphicData uri="http://schemas.openxmlformats.org/drawingml/2006/table">
            <a:tbl>
              <a:tblPr>
                <a:tableStyleId>{68D230F3-CF80-4859-8CE7-A43EE81993B5}</a:tableStyleId>
              </a:tblPr>
              <a:tblGrid>
                <a:gridCol w="2168636">
                  <a:extLst>
                    <a:ext uri="{9D8B030D-6E8A-4147-A177-3AD203B41FA5}">
                      <a16:colId xmlns:a16="http://schemas.microsoft.com/office/drawing/2014/main" xmlns="" val="1174294126"/>
                    </a:ext>
                  </a:extLst>
                </a:gridCol>
                <a:gridCol w="4133166">
                  <a:extLst>
                    <a:ext uri="{9D8B030D-6E8A-4147-A177-3AD203B41FA5}">
                      <a16:colId xmlns:a16="http://schemas.microsoft.com/office/drawing/2014/main" xmlns="" val="171857204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2011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84%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607856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2012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>
                          <a:effectLst/>
                        </a:rPr>
                        <a:t>80%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006376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2013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>
                          <a:effectLst/>
                        </a:rPr>
                        <a:t>86%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3158718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2014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>
                          <a:effectLst/>
                        </a:rPr>
                        <a:t>81%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22341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2015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86%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5130296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2016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84%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9651287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2017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>
                          <a:effectLst/>
                        </a:rPr>
                        <a:t>80%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5432003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2018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>
                          <a:effectLst/>
                        </a:rPr>
                        <a:t>83%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25821221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i="1" u="none" strike="noStrike" dirty="0">
                          <a:effectLst/>
                        </a:rPr>
                        <a:t>peer avg</a:t>
                      </a:r>
                      <a:endParaRPr lang="en-US" sz="3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i="1" u="none" strike="noStrike" dirty="0">
                          <a:effectLst/>
                        </a:rPr>
                        <a:t>62%</a:t>
                      </a:r>
                      <a:endParaRPr lang="en-US" sz="3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170134345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5E35F66-0E5C-AD48-86B7-89AF2CDB76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64" y="6171812"/>
            <a:ext cx="1908766" cy="59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39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3DA1BD-0CDA-4E46-AAB0-09FCE423A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700"/>
                </a:solidFill>
              </a:rPr>
              <a:t>Loan Loss Ratio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95E188D-BD08-1A4F-BBB4-C9003DA62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To calculate this ratio, add up all lost loans over the past 12 months and then divide that by the current total loans outstanding.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0C9F6FF-B471-AA46-A302-0E9AC300A9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3" y="6176963"/>
            <a:ext cx="1908766" cy="59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26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163C95-826C-254F-8CF4-0C93986E7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9800" y="305164"/>
            <a:ext cx="460323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kern="1200" dirty="0">
                <a:solidFill>
                  <a:srgbClr val="00B700"/>
                </a:solidFill>
                <a:latin typeface="+mj-lt"/>
                <a:ea typeface="+mj-ea"/>
                <a:cs typeface="+mj-cs"/>
              </a:rPr>
              <a:t>Loan Losses / Loans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292E5F83-9F4E-5B4B-BEB1-311290BAD8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1694446"/>
              </p:ext>
            </p:extLst>
          </p:nvPr>
        </p:nvGraphicFramePr>
        <p:xfrm>
          <a:off x="3313738" y="1630726"/>
          <a:ext cx="5275355" cy="4541085"/>
        </p:xfrm>
        <a:graphic>
          <a:graphicData uri="http://schemas.openxmlformats.org/drawingml/2006/table">
            <a:tbl>
              <a:tblPr>
                <a:tableStyleId>{68D230F3-CF80-4859-8CE7-A43EE81993B5}</a:tableStyleId>
              </a:tblPr>
              <a:tblGrid>
                <a:gridCol w="1815967">
                  <a:extLst>
                    <a:ext uri="{9D8B030D-6E8A-4147-A177-3AD203B41FA5}">
                      <a16:colId xmlns:a16="http://schemas.microsoft.com/office/drawing/2014/main" xmlns="" val="3622757476"/>
                    </a:ext>
                  </a:extLst>
                </a:gridCol>
                <a:gridCol w="3459388">
                  <a:extLst>
                    <a:ext uri="{9D8B030D-6E8A-4147-A177-3AD203B41FA5}">
                      <a16:colId xmlns:a16="http://schemas.microsoft.com/office/drawing/2014/main" xmlns="" val="2280814272"/>
                    </a:ext>
                  </a:extLst>
                </a:gridCol>
              </a:tblGrid>
              <a:tr h="5045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2011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038" marR="16038" marT="1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1.8%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038" marR="16038" marT="16038" marB="0" anchor="ctr"/>
                </a:tc>
                <a:extLst>
                  <a:ext uri="{0D108BD9-81ED-4DB2-BD59-A6C34878D82A}">
                    <a16:rowId xmlns:a16="http://schemas.microsoft.com/office/drawing/2014/main" xmlns="" val="4285670057"/>
                  </a:ext>
                </a:extLst>
              </a:tr>
              <a:tr h="5045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2012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038" marR="16038" marT="1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1.1%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038" marR="16038" marT="16038" marB="0" anchor="ctr"/>
                </a:tc>
                <a:extLst>
                  <a:ext uri="{0D108BD9-81ED-4DB2-BD59-A6C34878D82A}">
                    <a16:rowId xmlns:a16="http://schemas.microsoft.com/office/drawing/2014/main" xmlns="" val="1149897911"/>
                  </a:ext>
                </a:extLst>
              </a:tr>
              <a:tr h="5045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2013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038" marR="16038" marT="1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0.9%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038" marR="16038" marT="16038" marB="0" anchor="ctr"/>
                </a:tc>
                <a:extLst>
                  <a:ext uri="{0D108BD9-81ED-4DB2-BD59-A6C34878D82A}">
                    <a16:rowId xmlns:a16="http://schemas.microsoft.com/office/drawing/2014/main" xmlns="" val="1336782722"/>
                  </a:ext>
                </a:extLst>
              </a:tr>
              <a:tr h="5045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2014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038" marR="16038" marT="1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0.5%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038" marR="16038" marT="16038" marB="0" anchor="ctr"/>
                </a:tc>
                <a:extLst>
                  <a:ext uri="{0D108BD9-81ED-4DB2-BD59-A6C34878D82A}">
                    <a16:rowId xmlns:a16="http://schemas.microsoft.com/office/drawing/2014/main" xmlns="" val="2196677007"/>
                  </a:ext>
                </a:extLst>
              </a:tr>
              <a:tr h="5045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2015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038" marR="16038" marT="1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0.6%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038" marR="16038" marT="16038" marB="0" anchor="ctr"/>
                </a:tc>
                <a:extLst>
                  <a:ext uri="{0D108BD9-81ED-4DB2-BD59-A6C34878D82A}">
                    <a16:rowId xmlns:a16="http://schemas.microsoft.com/office/drawing/2014/main" xmlns="" val="2033370399"/>
                  </a:ext>
                </a:extLst>
              </a:tr>
              <a:tr h="5045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2016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038" marR="16038" marT="1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0.7%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038" marR="16038" marT="16038" marB="0" anchor="ctr"/>
                </a:tc>
                <a:extLst>
                  <a:ext uri="{0D108BD9-81ED-4DB2-BD59-A6C34878D82A}">
                    <a16:rowId xmlns:a16="http://schemas.microsoft.com/office/drawing/2014/main" xmlns="" val="2008241953"/>
                  </a:ext>
                </a:extLst>
              </a:tr>
              <a:tr h="5045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2017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038" marR="16038" marT="1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0.7%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038" marR="16038" marT="16038" marB="0" anchor="ctr"/>
                </a:tc>
                <a:extLst>
                  <a:ext uri="{0D108BD9-81ED-4DB2-BD59-A6C34878D82A}">
                    <a16:rowId xmlns:a16="http://schemas.microsoft.com/office/drawing/2014/main" xmlns="" val="2418468498"/>
                  </a:ext>
                </a:extLst>
              </a:tr>
              <a:tr h="5045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2018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038" marR="16038" marT="1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0" u="none" strike="noStrike" dirty="0">
                          <a:effectLst/>
                        </a:rPr>
                        <a:t>0.8%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3038" marR="16038" marT="16038" marB="0" anchor="ctr"/>
                </a:tc>
                <a:extLst>
                  <a:ext uri="{0D108BD9-81ED-4DB2-BD59-A6C34878D82A}">
                    <a16:rowId xmlns:a16="http://schemas.microsoft.com/office/drawing/2014/main" xmlns="" val="252821175"/>
                  </a:ext>
                </a:extLst>
              </a:tr>
              <a:tr h="504565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i="1" u="none" strike="noStrike" dirty="0">
                          <a:effectLst/>
                        </a:rPr>
                        <a:t>peer </a:t>
                      </a:r>
                      <a:r>
                        <a:rPr lang="en-US" sz="3000" i="1" u="none" strike="noStrike" dirty="0" err="1">
                          <a:effectLst/>
                        </a:rPr>
                        <a:t>avg</a:t>
                      </a:r>
                      <a:endParaRPr lang="en-US" sz="3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038" marR="16038" marT="1603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i="1" u="none" strike="noStrike" dirty="0">
                          <a:effectLst/>
                        </a:rPr>
                        <a:t>     0.5%</a:t>
                      </a:r>
                      <a:endParaRPr lang="en-US" sz="3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038" marR="16038" marT="16038" marB="0" anchor="b"/>
                </a:tc>
                <a:extLst>
                  <a:ext uri="{0D108BD9-81ED-4DB2-BD59-A6C34878D82A}">
                    <a16:rowId xmlns:a16="http://schemas.microsoft.com/office/drawing/2014/main" xmlns="" val="1239685846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7356A70B-ACE5-EE4F-B163-69D1EFA0AF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64" y="6171812"/>
            <a:ext cx="1908766" cy="59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84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4ECF5B-523A-F544-BC5B-2625F1DD2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700"/>
                </a:solidFill>
              </a:rPr>
              <a:t>Return on Assets (ROA)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86039D-772F-D04B-846E-9CFD9B211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To get ROA, divide the net income by total assets.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2A66DF9-084D-7645-B3E4-C029978E7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64" y="6171812"/>
            <a:ext cx="1908766" cy="59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17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752E47-9CC7-9343-8A6F-4E7062DDA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3281" y="262507"/>
            <a:ext cx="4372680" cy="898871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B700"/>
                </a:solidFill>
              </a:rPr>
              <a:t>Return on Assets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FF3FF34B-DE07-7A4B-828D-A06C52D313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5457907"/>
              </p:ext>
            </p:extLst>
          </p:nvPr>
        </p:nvGraphicFramePr>
        <p:xfrm>
          <a:off x="3078052" y="1285487"/>
          <a:ext cx="5223246" cy="4886325"/>
        </p:xfrm>
        <a:graphic>
          <a:graphicData uri="http://schemas.openxmlformats.org/drawingml/2006/table">
            <a:tbl>
              <a:tblPr>
                <a:tableStyleId>{68D230F3-CF80-4859-8CE7-A43EE81993B5}</a:tableStyleId>
              </a:tblPr>
              <a:tblGrid>
                <a:gridCol w="1943533">
                  <a:extLst>
                    <a:ext uri="{9D8B030D-6E8A-4147-A177-3AD203B41FA5}">
                      <a16:colId xmlns:a16="http://schemas.microsoft.com/office/drawing/2014/main" xmlns="" val="2884548163"/>
                    </a:ext>
                  </a:extLst>
                </a:gridCol>
                <a:gridCol w="3279713">
                  <a:extLst>
                    <a:ext uri="{9D8B030D-6E8A-4147-A177-3AD203B41FA5}">
                      <a16:colId xmlns:a16="http://schemas.microsoft.com/office/drawing/2014/main" xmlns="" val="110435874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500" u="none" strike="noStrike" dirty="0">
                          <a:effectLst/>
                        </a:rPr>
                        <a:t>2011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500" u="none" strike="noStrike" dirty="0">
                          <a:effectLst/>
                        </a:rPr>
                        <a:t>0.00%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8750583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500" u="none" strike="noStrike" dirty="0">
                          <a:effectLst/>
                        </a:rPr>
                        <a:t>2012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500" u="none" strike="noStrike" dirty="0">
                          <a:effectLst/>
                        </a:rPr>
                        <a:t>1.06%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3616823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500" u="none" strike="noStrike" dirty="0">
                          <a:effectLst/>
                        </a:rPr>
                        <a:t>2013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500" u="none" strike="noStrike" dirty="0">
                          <a:effectLst/>
                        </a:rPr>
                        <a:t>0.69%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3556085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500" u="none" strike="noStrike" dirty="0">
                          <a:effectLst/>
                        </a:rPr>
                        <a:t>2014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500" u="none" strike="noStrike" dirty="0">
                          <a:effectLst/>
                        </a:rPr>
                        <a:t>0.44%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5008424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500" u="none" strike="noStrike" dirty="0">
                          <a:effectLst/>
                        </a:rPr>
                        <a:t>2015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500" u="none" strike="noStrike" dirty="0">
                          <a:effectLst/>
                        </a:rPr>
                        <a:t>3.27%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7116363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500" u="none" strike="noStrike" dirty="0">
                          <a:effectLst/>
                        </a:rPr>
                        <a:t>2016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500" u="none" strike="noStrike" dirty="0">
                          <a:effectLst/>
                        </a:rPr>
                        <a:t>-0.45%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284504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500" u="none" strike="noStrike" dirty="0">
                          <a:effectLst/>
                        </a:rPr>
                        <a:t>2017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500" u="none" strike="noStrike" dirty="0">
                          <a:effectLst/>
                        </a:rPr>
                        <a:t>0.04%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143125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500" u="none" strike="noStrike" dirty="0">
                          <a:effectLst/>
                        </a:rPr>
                        <a:t>2018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500" u="none" strike="noStrike" dirty="0">
                          <a:effectLst/>
                        </a:rPr>
                        <a:t>0.05%</a:t>
                      </a:r>
                      <a:endParaRPr lang="en-US" sz="3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68615630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3500" i="1" u="none" strike="noStrike" dirty="0">
                          <a:effectLst/>
                        </a:rPr>
                        <a:t>peer avg</a:t>
                      </a:r>
                      <a:endParaRPr lang="en-US" sz="35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500" i="1" u="none" strike="noStrike" dirty="0">
                          <a:effectLst/>
                        </a:rPr>
                        <a:t>0.49%</a:t>
                      </a:r>
                      <a:endParaRPr lang="en-US" sz="35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683821284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C29BCB2-AD0A-2A49-8972-03FB919794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64" y="6171812"/>
            <a:ext cx="1908766" cy="59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5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C6D170-FC09-3B43-B4CA-BBD03F43B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700"/>
                </a:solidFill>
              </a:rPr>
              <a:t>Can Brooklyn Coop pay its Bills?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EF2CEF-19BD-E449-87DA-E75F2CC07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This ratio – operating  income divided by operating expenses – answers that question.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138873B-2175-0E42-867B-BA3EDD24A5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64" y="6171812"/>
            <a:ext cx="1908766" cy="59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94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0DF8B4-3374-0040-A90F-3D814F575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9708" y="365125"/>
            <a:ext cx="8525814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b="1" kern="1200" dirty="0">
                <a:solidFill>
                  <a:srgbClr val="00B700"/>
                </a:solidFill>
                <a:latin typeface="+mj-lt"/>
                <a:ea typeface="+mj-ea"/>
                <a:cs typeface="+mj-cs"/>
              </a:rPr>
              <a:t>Operating Income as % of Operating Expenses</a:t>
            </a:r>
          </a:p>
        </p:txBody>
      </p:sp>
      <p:graphicFrame>
        <p:nvGraphicFramePr>
          <p:cNvPr id="16" name="Content Placeholder 15">
            <a:extLst>
              <a:ext uri="{FF2B5EF4-FFF2-40B4-BE49-F238E27FC236}">
                <a16:creationId xmlns:a16="http://schemas.microsoft.com/office/drawing/2014/main" xmlns="" id="{1A3E8ECC-5241-1641-AD17-4B031EF9B3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6367860"/>
              </p:ext>
            </p:extLst>
          </p:nvPr>
        </p:nvGraphicFramePr>
        <p:xfrm>
          <a:off x="3419629" y="1488453"/>
          <a:ext cx="4573161" cy="4544248"/>
        </p:xfrm>
        <a:graphic>
          <a:graphicData uri="http://schemas.openxmlformats.org/drawingml/2006/table">
            <a:tbl>
              <a:tblPr>
                <a:tableStyleId>{68D230F3-CF80-4859-8CE7-A43EE81993B5}</a:tableStyleId>
              </a:tblPr>
              <a:tblGrid>
                <a:gridCol w="1637337">
                  <a:extLst>
                    <a:ext uri="{9D8B030D-6E8A-4147-A177-3AD203B41FA5}">
                      <a16:colId xmlns:a16="http://schemas.microsoft.com/office/drawing/2014/main" xmlns="" val="340687046"/>
                    </a:ext>
                  </a:extLst>
                </a:gridCol>
                <a:gridCol w="2935824">
                  <a:extLst>
                    <a:ext uri="{9D8B030D-6E8A-4147-A177-3AD203B41FA5}">
                      <a16:colId xmlns:a16="http://schemas.microsoft.com/office/drawing/2014/main" xmlns="" val="3464258019"/>
                    </a:ext>
                  </a:extLst>
                </a:gridCol>
              </a:tblGrid>
              <a:tr h="435134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 dirty="0">
                          <a:effectLst/>
                        </a:rPr>
                        <a:t>2011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1" marR="19391" marT="193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61%</a:t>
                      </a:r>
                      <a:endParaRPr lang="en-US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3557" marR="19391" marT="19391" marB="0" anchor="ctr"/>
                </a:tc>
                <a:extLst>
                  <a:ext uri="{0D108BD9-81ED-4DB2-BD59-A6C34878D82A}">
                    <a16:rowId xmlns:a16="http://schemas.microsoft.com/office/drawing/2014/main" xmlns="" val="1287390363"/>
                  </a:ext>
                </a:extLst>
              </a:tr>
              <a:tr h="435134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>
                          <a:effectLst/>
                        </a:rPr>
                        <a:t>2012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1" marR="19391" marT="193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68%</a:t>
                      </a:r>
                      <a:endParaRPr lang="en-US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3557" marR="19391" marT="19391" marB="0" anchor="ctr"/>
                </a:tc>
                <a:extLst>
                  <a:ext uri="{0D108BD9-81ED-4DB2-BD59-A6C34878D82A}">
                    <a16:rowId xmlns:a16="http://schemas.microsoft.com/office/drawing/2014/main" xmlns="" val="624065781"/>
                  </a:ext>
                </a:extLst>
              </a:tr>
              <a:tr h="435134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 dirty="0">
                          <a:effectLst/>
                        </a:rPr>
                        <a:t>2013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1" marR="19391" marT="193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74%</a:t>
                      </a:r>
                      <a:endParaRPr lang="en-US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3557" marR="19391" marT="19391" marB="0" anchor="ctr"/>
                </a:tc>
                <a:extLst>
                  <a:ext uri="{0D108BD9-81ED-4DB2-BD59-A6C34878D82A}">
                    <a16:rowId xmlns:a16="http://schemas.microsoft.com/office/drawing/2014/main" xmlns="" val="2324332614"/>
                  </a:ext>
                </a:extLst>
              </a:tr>
              <a:tr h="435134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>
                          <a:effectLst/>
                        </a:rPr>
                        <a:t>2014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1" marR="19391" marT="193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82%</a:t>
                      </a:r>
                      <a:endParaRPr lang="en-US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3557" marR="19391" marT="19391" marB="0" anchor="ctr"/>
                </a:tc>
                <a:extLst>
                  <a:ext uri="{0D108BD9-81ED-4DB2-BD59-A6C34878D82A}">
                    <a16:rowId xmlns:a16="http://schemas.microsoft.com/office/drawing/2014/main" xmlns="" val="857411719"/>
                  </a:ext>
                </a:extLst>
              </a:tr>
              <a:tr h="435134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>
                          <a:effectLst/>
                        </a:rPr>
                        <a:t>2015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1" marR="19391" marT="193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90%</a:t>
                      </a:r>
                      <a:endParaRPr lang="en-US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3557" marR="19391" marT="19391" marB="0" anchor="ctr"/>
                </a:tc>
                <a:extLst>
                  <a:ext uri="{0D108BD9-81ED-4DB2-BD59-A6C34878D82A}">
                    <a16:rowId xmlns:a16="http://schemas.microsoft.com/office/drawing/2014/main" xmlns="" val="4051529111"/>
                  </a:ext>
                </a:extLst>
              </a:tr>
              <a:tr h="435134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>
                          <a:effectLst/>
                        </a:rPr>
                        <a:t>2016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1" marR="19391" marT="193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86%</a:t>
                      </a:r>
                      <a:endParaRPr lang="en-US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3557" marR="19391" marT="19391" marB="0" anchor="ctr"/>
                </a:tc>
                <a:extLst>
                  <a:ext uri="{0D108BD9-81ED-4DB2-BD59-A6C34878D82A}">
                    <a16:rowId xmlns:a16="http://schemas.microsoft.com/office/drawing/2014/main" xmlns="" val="4065322152"/>
                  </a:ext>
                </a:extLst>
              </a:tr>
              <a:tr h="435134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 dirty="0">
                          <a:effectLst/>
                        </a:rPr>
                        <a:t>2017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1" marR="19391" marT="193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91%</a:t>
                      </a:r>
                      <a:endParaRPr lang="en-US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3557" marR="19391" marT="19391" marB="0" anchor="ctr"/>
                </a:tc>
                <a:extLst>
                  <a:ext uri="{0D108BD9-81ED-4DB2-BD59-A6C34878D82A}">
                    <a16:rowId xmlns:a16="http://schemas.microsoft.com/office/drawing/2014/main" xmlns="" val="3320332171"/>
                  </a:ext>
                </a:extLst>
              </a:tr>
              <a:tr h="435134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>
                          <a:effectLst/>
                        </a:rPr>
                        <a:t>2018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91" marR="19391" marT="193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97%</a:t>
                      </a:r>
                      <a:endParaRPr lang="en-US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3557" marR="19391" marT="19391" marB="0" anchor="ctr"/>
                </a:tc>
                <a:extLst>
                  <a:ext uri="{0D108BD9-81ED-4DB2-BD59-A6C34878D82A}">
                    <a16:rowId xmlns:a16="http://schemas.microsoft.com/office/drawing/2014/main" xmlns="" val="2323760061"/>
                  </a:ext>
                </a:extLst>
              </a:tr>
            </a:tbl>
          </a:graphicData>
        </a:graphic>
      </p:graphicFrame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F2716B31-6593-314E-AF82-6A1618BD81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64" y="6201792"/>
            <a:ext cx="1908766" cy="59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59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C32F75-5BDC-FA4C-8C6F-189AE9710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700"/>
                </a:solidFill>
              </a:rPr>
              <a:t>Net Worth Ratio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51852D-8F9D-8B41-BEE8-4F9595E6F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/>
              <a:t>To calculate the net worth ratio, you add up Reserves + Undivided Earnings + Secondary Capital (this is the total net worth) and divide it by Assets.</a:t>
            </a:r>
          </a:p>
          <a:p>
            <a:endParaRPr lang="en-US" sz="36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FAF4C482-0D0C-804A-B23A-07E2604C8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495" y="6176963"/>
            <a:ext cx="1908766" cy="59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82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3081F2-08F4-8646-82A5-885ABF4CE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0417" y="373488"/>
            <a:ext cx="4359520" cy="1080864"/>
          </a:xfrm>
        </p:spPr>
        <p:txBody>
          <a:bodyPr/>
          <a:lstStyle/>
          <a:p>
            <a:r>
              <a:rPr lang="en-US" b="1" dirty="0">
                <a:solidFill>
                  <a:srgbClr val="00B700"/>
                </a:solidFill>
              </a:rPr>
              <a:t>Net Worth/ Assets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xmlns="" id="{9256E4FE-2C05-0A4E-8582-009798BA42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2096237"/>
              </p:ext>
            </p:extLst>
          </p:nvPr>
        </p:nvGraphicFramePr>
        <p:xfrm>
          <a:off x="2616745" y="1407450"/>
          <a:ext cx="5281690" cy="5023485"/>
        </p:xfrm>
        <a:graphic>
          <a:graphicData uri="http://schemas.openxmlformats.org/drawingml/2006/table">
            <a:tbl>
              <a:tblPr>
                <a:tableStyleId>{68D230F3-CF80-4859-8CE7-A43EE81993B5}</a:tableStyleId>
              </a:tblPr>
              <a:tblGrid>
                <a:gridCol w="1996229">
                  <a:extLst>
                    <a:ext uri="{9D8B030D-6E8A-4147-A177-3AD203B41FA5}">
                      <a16:colId xmlns:a16="http://schemas.microsoft.com/office/drawing/2014/main" xmlns="" val="929424203"/>
                    </a:ext>
                  </a:extLst>
                </a:gridCol>
                <a:gridCol w="3285461">
                  <a:extLst>
                    <a:ext uri="{9D8B030D-6E8A-4147-A177-3AD203B41FA5}">
                      <a16:colId xmlns:a16="http://schemas.microsoft.com/office/drawing/2014/main" xmlns="" val="960319137"/>
                    </a:ext>
                  </a:extLst>
                </a:gridCol>
              </a:tblGrid>
              <a:tr h="446852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 dirty="0">
                          <a:effectLst/>
                        </a:rPr>
                        <a:t>2011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8.6%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172385495"/>
                  </a:ext>
                </a:extLst>
              </a:tr>
              <a:tr h="446852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 dirty="0">
                          <a:effectLst/>
                        </a:rPr>
                        <a:t>2012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8.4%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11435517"/>
                  </a:ext>
                </a:extLst>
              </a:tr>
              <a:tr h="446852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 dirty="0">
                          <a:effectLst/>
                        </a:rPr>
                        <a:t>2013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7.9%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876692036"/>
                  </a:ext>
                </a:extLst>
              </a:tr>
              <a:tr h="446852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 dirty="0">
                          <a:effectLst/>
                        </a:rPr>
                        <a:t>2014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8.3%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192478190"/>
                  </a:ext>
                </a:extLst>
              </a:tr>
              <a:tr h="446852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>
                          <a:effectLst/>
                        </a:rPr>
                        <a:t>2015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10.9%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805839042"/>
                  </a:ext>
                </a:extLst>
              </a:tr>
              <a:tr h="446852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>
                          <a:effectLst/>
                        </a:rPr>
                        <a:t>2016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9.8%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284118949"/>
                  </a:ext>
                </a:extLst>
              </a:tr>
              <a:tr h="446852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>
                          <a:effectLst/>
                        </a:rPr>
                        <a:t>2017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8.8%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5721029"/>
                  </a:ext>
                </a:extLst>
              </a:tr>
              <a:tr h="446852">
                <a:tc>
                  <a:txBody>
                    <a:bodyPr/>
                    <a:lstStyle/>
                    <a:p>
                      <a:pPr algn="r" fontAlgn="ctr"/>
                      <a:r>
                        <a:rPr lang="en-US" sz="3600" u="none" strike="noStrike">
                          <a:effectLst/>
                        </a:rPr>
                        <a:t>2018</a:t>
                      </a:r>
                      <a:endParaRPr lang="en-US" sz="3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7.4%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11175451"/>
                  </a:ext>
                </a:extLst>
              </a:tr>
              <a:tr h="446852">
                <a:tc>
                  <a:txBody>
                    <a:bodyPr/>
                    <a:lstStyle/>
                    <a:p>
                      <a:pPr algn="r" fontAlgn="b"/>
                      <a:r>
                        <a:rPr lang="en-US" sz="3600" i="1" u="none" strike="noStrike" dirty="0">
                          <a:effectLst/>
                        </a:rPr>
                        <a:t>peer </a:t>
                      </a:r>
                      <a:r>
                        <a:rPr lang="en-US" sz="3600" i="1" u="none" strike="noStrike" dirty="0" err="1">
                          <a:effectLst/>
                        </a:rPr>
                        <a:t>avg</a:t>
                      </a:r>
                      <a:endParaRPr lang="en-US" sz="3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600" i="1" u="none" strike="noStrike" dirty="0">
                          <a:effectLst/>
                        </a:rPr>
                        <a:t>13.2%</a:t>
                      </a:r>
                      <a:endParaRPr lang="en-US" sz="3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199227936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A7675F4A-2D55-5C4B-885C-1B5AFE8DE0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64" y="6171812"/>
            <a:ext cx="1908766" cy="59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97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B75DFF-39B1-DC44-B089-7B3E9627B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6682" y="489397"/>
            <a:ext cx="7160653" cy="820646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rgbClr val="00B700"/>
                </a:solidFill>
              </a:rPr>
              <a:t>BCoop</a:t>
            </a:r>
            <a:r>
              <a:rPr lang="en-US" b="1" dirty="0">
                <a:solidFill>
                  <a:srgbClr val="00B700"/>
                </a:solidFill>
              </a:rPr>
              <a:t> Membership and Assets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xmlns="" id="{05912CE0-2C4D-BC41-9AE4-856FE18340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1902832"/>
              </p:ext>
            </p:extLst>
          </p:nvPr>
        </p:nvGraphicFramePr>
        <p:xfrm>
          <a:off x="2524261" y="1708790"/>
          <a:ext cx="6619739" cy="4465320"/>
        </p:xfrm>
        <a:graphic>
          <a:graphicData uri="http://schemas.openxmlformats.org/drawingml/2006/table">
            <a:tbl>
              <a:tblPr>
                <a:tableStyleId>{68D230F3-CF80-4859-8CE7-A43EE81993B5}</a:tableStyleId>
              </a:tblPr>
              <a:tblGrid>
                <a:gridCol w="2070235">
                  <a:extLst>
                    <a:ext uri="{9D8B030D-6E8A-4147-A177-3AD203B41FA5}">
                      <a16:colId xmlns:a16="http://schemas.microsoft.com/office/drawing/2014/main" xmlns="" val="426743658"/>
                    </a:ext>
                  </a:extLst>
                </a:gridCol>
                <a:gridCol w="2274752">
                  <a:extLst>
                    <a:ext uri="{9D8B030D-6E8A-4147-A177-3AD203B41FA5}">
                      <a16:colId xmlns:a16="http://schemas.microsoft.com/office/drawing/2014/main" xmlns="" val="2242323508"/>
                    </a:ext>
                  </a:extLst>
                </a:gridCol>
                <a:gridCol w="22747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882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3600" u="none" strike="noStrike" dirty="0">
                          <a:effectLst/>
                        </a:rPr>
                        <a:t>2011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11" marR="6511" marT="65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6,895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11" marR="6511" marT="65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$14.25 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220459191"/>
                  </a:ext>
                </a:extLst>
              </a:tr>
              <a:tr h="3882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3600" u="none" strike="noStrike" dirty="0">
                          <a:effectLst/>
                        </a:rPr>
                        <a:t>2012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11" marR="6511" marT="65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6,850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11" marR="6511" marT="65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$15.36 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637416130"/>
                  </a:ext>
                </a:extLst>
              </a:tr>
              <a:tr h="3882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3600" u="none" strike="noStrike" dirty="0">
                          <a:effectLst/>
                        </a:rPr>
                        <a:t>2013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11" marR="6511" marT="65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5,776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11" marR="6511" marT="65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$17.10 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46403524"/>
                  </a:ext>
                </a:extLst>
              </a:tr>
              <a:tr h="3882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3600" u="none" strike="noStrike" dirty="0">
                          <a:effectLst/>
                        </a:rPr>
                        <a:t>2014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11" marR="6511" marT="65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5,763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11" marR="6511" marT="65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$18.62 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160660418"/>
                  </a:ext>
                </a:extLst>
              </a:tr>
              <a:tr h="3882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3600" u="none" strike="noStrike" dirty="0">
                          <a:effectLst/>
                        </a:rPr>
                        <a:t>2015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11" marR="6511" marT="65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5,739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11" marR="6511" marT="65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$20.44 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757375867"/>
                  </a:ext>
                </a:extLst>
              </a:tr>
              <a:tr h="3882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3600" u="none" strike="noStrike" dirty="0">
                          <a:effectLst/>
                        </a:rPr>
                        <a:t>2016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11" marR="6511" marT="65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5,882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11" marR="6511" marT="65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$21.70 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89094167"/>
                  </a:ext>
                </a:extLst>
              </a:tr>
              <a:tr h="3882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3600" u="none" strike="noStrike" dirty="0">
                          <a:effectLst/>
                        </a:rPr>
                        <a:t>2017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11" marR="6511" marT="65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6,782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11" marR="6511" marT="65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$23.40 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85133860"/>
                  </a:ext>
                </a:extLst>
              </a:tr>
              <a:tr h="3882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3600" u="none" strike="noStrike" dirty="0">
                          <a:effectLst/>
                        </a:rPr>
                        <a:t>2018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11" marR="6511" marT="65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7,009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11" marR="6511" marT="65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u="none" strike="noStrike" dirty="0">
                          <a:effectLst/>
                        </a:rPr>
                        <a:t>$25.00 </a:t>
                      </a: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218447906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F52A8D22-6151-9644-BDEB-66B6EB1DEA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64" y="6171812"/>
            <a:ext cx="1908766" cy="59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96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C07513-AF68-A449-968E-55B653CCD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700"/>
                </a:solidFill>
              </a:rPr>
              <a:t>What does a financial statement tell me?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5535794-AD65-1742-988F-34B845B52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925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000" dirty="0"/>
              <a:t>Most companies has two types of financial statements.</a:t>
            </a:r>
          </a:p>
          <a:p>
            <a:pPr marL="0" indent="0">
              <a:buNone/>
            </a:pPr>
            <a:endParaRPr lang="en-US" sz="3000" dirty="0"/>
          </a:p>
          <a:p>
            <a:pPr marL="514350" indent="-514350">
              <a:buAutoNum type="arabicPeriod"/>
            </a:pPr>
            <a:r>
              <a:rPr lang="en-US" sz="3000" dirty="0"/>
              <a:t>An </a:t>
            </a:r>
            <a:r>
              <a:rPr lang="en-US" sz="3000" b="1" dirty="0"/>
              <a:t>income statement </a:t>
            </a:r>
            <a:r>
              <a:rPr lang="en-US" sz="3000" dirty="0"/>
              <a:t>shows income and expenses and tells us if the organization can pay its bills.  It has a beginning date and an end date.</a:t>
            </a:r>
          </a:p>
          <a:p>
            <a:pPr marL="514350" indent="-514350">
              <a:buAutoNum type="arabicPeriod"/>
            </a:pPr>
            <a:endParaRPr lang="en-US" sz="3000" dirty="0"/>
          </a:p>
          <a:p>
            <a:pPr marL="514350" indent="-514350">
              <a:buAutoNum type="arabicPeriod"/>
            </a:pPr>
            <a:r>
              <a:rPr lang="en-US" sz="3000" dirty="0"/>
              <a:t>A </a:t>
            </a:r>
            <a:r>
              <a:rPr lang="en-US" sz="3000" b="1" dirty="0"/>
              <a:t>balance sheet </a:t>
            </a:r>
            <a:r>
              <a:rPr lang="en-US" sz="3000" dirty="0"/>
              <a:t>shows the fundamentals of an organization: how healthy it is, what are its strengths and its vulnerabilities.  It has just the end date.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73E99B4-6491-2A4B-9928-82C50D1B89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585" y="6176963"/>
            <a:ext cx="1908766" cy="59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66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65FA6B-449C-2A4A-8C0A-A55E08351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B700"/>
                </a:solidFill>
              </a:rPr>
              <a:t/>
            </a:r>
            <a:br>
              <a:rPr lang="en-US" dirty="0">
                <a:solidFill>
                  <a:srgbClr val="00B700"/>
                </a:solidFill>
              </a:rPr>
            </a:br>
            <a:r>
              <a:rPr lang="en-US" b="1" dirty="0" smtClean="0">
                <a:solidFill>
                  <a:srgbClr val="00B700"/>
                </a:solidFill>
              </a:rPr>
              <a:t>Group </a:t>
            </a:r>
            <a:r>
              <a:rPr lang="en-US" b="1" dirty="0">
                <a:solidFill>
                  <a:srgbClr val="00B700"/>
                </a:solidFill>
              </a:rPr>
              <a:t>Exercise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0F8ABE6-353F-6E48-BDC2-A13D67F83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92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Evaluate the balance sheet of this small credit union and tell us what its </a:t>
            </a:r>
            <a:r>
              <a:rPr lang="en-US" sz="4000" b="1" dirty="0"/>
              <a:t>critical ratios </a:t>
            </a:r>
            <a:r>
              <a:rPr lang="en-US" sz="3600" dirty="0" smtClean="0"/>
              <a:t>are,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 smtClean="0"/>
              <a:t>and </a:t>
            </a:r>
            <a:r>
              <a:rPr lang="en-US" sz="3600" dirty="0"/>
              <a:t>whether you think </a:t>
            </a:r>
            <a:r>
              <a:rPr lang="en-US" sz="3600" dirty="0" smtClean="0"/>
              <a:t>it has any </a:t>
            </a:r>
            <a:r>
              <a:rPr lang="en-US" sz="3600" dirty="0"/>
              <a:t>particular strengths or vulnerabilities</a:t>
            </a:r>
            <a:r>
              <a:rPr lang="en-US" sz="3600" dirty="0" smtClean="0"/>
              <a:t>.</a:t>
            </a:r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65BEE8-18B2-5848-8B84-557DB2B953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764" y="6019412"/>
            <a:ext cx="1908766" cy="59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13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FE699A6-BC19-C944-8871-25ACD5502D85}"/>
              </a:ext>
            </a:extLst>
          </p:cNvPr>
          <p:cNvSpPr txBox="1"/>
          <p:nvPr/>
        </p:nvSpPr>
        <p:spPr>
          <a:xfrm>
            <a:off x="173181" y="150021"/>
            <a:ext cx="4745182" cy="6972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500" b="1" kern="1200" dirty="0">
                <a:solidFill>
                  <a:srgbClr val="00B700"/>
                </a:solidFill>
                <a:latin typeface="+mj-lt"/>
                <a:ea typeface="+mj-ea"/>
                <a:cs typeface="+mj-cs"/>
              </a:rPr>
              <a:t>Sample Credit Union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8D48520-792D-D04A-A592-0C53DF156C8F}"/>
              </a:ext>
            </a:extLst>
          </p:cNvPr>
          <p:cNvSpPr txBox="1"/>
          <p:nvPr/>
        </p:nvSpPr>
        <p:spPr>
          <a:xfrm>
            <a:off x="3962400" y="81741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C5A2203-86EE-2642-95D3-FBB49297359E}"/>
              </a:ext>
            </a:extLst>
          </p:cNvPr>
          <p:cNvSpPr txBox="1"/>
          <p:nvPr/>
        </p:nvSpPr>
        <p:spPr>
          <a:xfrm>
            <a:off x="914400" y="1233055"/>
            <a:ext cx="0" cy="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xmlns="" id="{49AAFA10-7158-0146-AF85-39E8730D40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638642"/>
              </p:ext>
            </p:extLst>
          </p:nvPr>
        </p:nvGraphicFramePr>
        <p:xfrm>
          <a:off x="545912" y="858359"/>
          <a:ext cx="10822673" cy="559703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3242655">
                  <a:extLst>
                    <a:ext uri="{9D8B030D-6E8A-4147-A177-3AD203B41FA5}">
                      <a16:colId xmlns:a16="http://schemas.microsoft.com/office/drawing/2014/main" xmlns="" val="218101677"/>
                    </a:ext>
                  </a:extLst>
                </a:gridCol>
                <a:gridCol w="2066572">
                  <a:extLst>
                    <a:ext uri="{9D8B030D-6E8A-4147-A177-3AD203B41FA5}">
                      <a16:colId xmlns:a16="http://schemas.microsoft.com/office/drawing/2014/main" xmlns="" val="3984791068"/>
                    </a:ext>
                  </a:extLst>
                </a:gridCol>
                <a:gridCol w="658786">
                  <a:extLst>
                    <a:ext uri="{9D8B030D-6E8A-4147-A177-3AD203B41FA5}">
                      <a16:colId xmlns:a16="http://schemas.microsoft.com/office/drawing/2014/main" xmlns="" val="4214960277"/>
                    </a:ext>
                  </a:extLst>
                </a:gridCol>
                <a:gridCol w="3407598">
                  <a:extLst>
                    <a:ext uri="{9D8B030D-6E8A-4147-A177-3AD203B41FA5}">
                      <a16:colId xmlns:a16="http://schemas.microsoft.com/office/drawing/2014/main" xmlns="" val="4042048518"/>
                    </a:ext>
                  </a:extLst>
                </a:gridCol>
                <a:gridCol w="1447062">
                  <a:extLst>
                    <a:ext uri="{9D8B030D-6E8A-4147-A177-3AD203B41FA5}">
                      <a16:colId xmlns:a16="http://schemas.microsoft.com/office/drawing/2014/main" xmlns="" val="689567635"/>
                    </a:ext>
                  </a:extLst>
                </a:gridCol>
              </a:tblGrid>
              <a:tr h="3845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strike="noStrike" dirty="0">
                          <a:effectLst/>
                        </a:rPr>
                        <a:t>Balance Sheet</a:t>
                      </a:r>
                      <a:endParaRPr lang="en-US" sz="1800" b="1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1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18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sng" strike="noStrike" dirty="0">
                          <a:effectLst/>
                        </a:rPr>
                        <a:t>ASSETS</a:t>
                      </a:r>
                      <a:endParaRPr lang="en-US" sz="2000" b="1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sng" strike="noStrike" dirty="0">
                          <a:effectLst/>
                        </a:rPr>
                        <a:t>LIABILITIES</a:t>
                      </a:r>
                      <a:endParaRPr lang="en-US" sz="2000" b="1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extLst>
                  <a:ext uri="{0D108BD9-81ED-4DB2-BD59-A6C34878D82A}">
                    <a16:rowId xmlns:a16="http://schemas.microsoft.com/office/drawing/2014/main" xmlns="" val="3997281463"/>
                  </a:ext>
                </a:extLst>
              </a:tr>
              <a:tr h="3218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Cash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902" marR="8212" marT="82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$409,185</a:t>
                      </a:r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Accounts Payable</a:t>
                      </a:r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902" marR="8212" marT="82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$5,590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extLst>
                  <a:ext uri="{0D108BD9-81ED-4DB2-BD59-A6C34878D82A}">
                    <a16:rowId xmlns:a16="http://schemas.microsoft.com/office/drawing/2014/main" xmlns="" val="2340637346"/>
                  </a:ext>
                </a:extLst>
              </a:tr>
              <a:tr h="3218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Loans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902" marR="8212" marT="82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$1,850</a:t>
                      </a:r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extLst>
                  <a:ext uri="{0D108BD9-81ED-4DB2-BD59-A6C34878D82A}">
                    <a16:rowId xmlns:a16="http://schemas.microsoft.com/office/drawing/2014/main" xmlns="" val="589298143"/>
                  </a:ext>
                </a:extLst>
              </a:tr>
              <a:tr h="3218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Allowance for Loan Losses</a:t>
                      </a:r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902" marR="8212" marT="82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-$396</a:t>
                      </a:r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sng" strike="noStrike" dirty="0">
                          <a:effectLst/>
                        </a:rPr>
                        <a:t>SHAREHOLDER EQUITY</a:t>
                      </a:r>
                      <a:endParaRPr lang="en-US" sz="2000" b="1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extLst>
                  <a:ext uri="{0D108BD9-81ED-4DB2-BD59-A6C34878D82A}">
                    <a16:rowId xmlns:a16="http://schemas.microsoft.com/office/drawing/2014/main" xmlns="" val="4144189423"/>
                  </a:ext>
                </a:extLst>
              </a:tr>
              <a:tr h="3218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NCUSIF Investment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902" marR="8212" marT="82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$3,792</a:t>
                      </a:r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Member Deposits, savings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902" marR="8212" marT="82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$148,023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extLst>
                  <a:ext uri="{0D108BD9-81ED-4DB2-BD59-A6C34878D82A}">
                    <a16:rowId xmlns:a16="http://schemas.microsoft.com/office/drawing/2014/main" xmlns="" val="4283698054"/>
                  </a:ext>
                </a:extLst>
              </a:tr>
              <a:tr h="3218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Fixed Assets</a:t>
                      </a:r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902" marR="8212" marT="82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$3,492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Member Deposits, checking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902" marR="8212" marT="82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$215,697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extLst>
                  <a:ext uri="{0D108BD9-81ED-4DB2-BD59-A6C34878D82A}">
                    <a16:rowId xmlns:a16="http://schemas.microsoft.com/office/drawing/2014/main" xmlns="" val="1290189524"/>
                  </a:ext>
                </a:extLst>
              </a:tr>
              <a:tr h="321863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Reserves</a:t>
                      </a:r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902" marR="8212" marT="82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$48,613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extLst>
                  <a:ext uri="{0D108BD9-81ED-4DB2-BD59-A6C34878D82A}">
                    <a16:rowId xmlns:a16="http://schemas.microsoft.com/office/drawing/2014/main" xmlns="" val="2443098259"/>
                  </a:ext>
                </a:extLst>
              </a:tr>
              <a:tr h="321863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8212" marR="8212" marT="8212" marB="0" anchor="b"/>
                </a:tc>
                <a:extLst>
                  <a:ext uri="{0D108BD9-81ED-4DB2-BD59-A6C34878D82A}">
                    <a16:rowId xmlns:a16="http://schemas.microsoft.com/office/drawing/2014/main" xmlns="" val="1836561816"/>
                  </a:ext>
                </a:extLst>
              </a:tr>
              <a:tr h="3218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1" u="none" strike="noStrike" dirty="0">
                          <a:effectLst/>
                        </a:rPr>
                        <a:t>TOTAL</a:t>
                      </a:r>
                      <a:endParaRPr lang="en-US" sz="2000" b="1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$417,923</a:t>
                      </a:r>
                      <a:endParaRPr lang="en-US" sz="2000" b="1" i="1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1" i="1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1" u="none" strike="noStrike" dirty="0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$417,923</a:t>
                      </a:r>
                      <a:endParaRPr lang="en-US" sz="2000" b="1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extLst>
                  <a:ext uri="{0D108BD9-81ED-4DB2-BD59-A6C34878D82A}">
                    <a16:rowId xmlns:a16="http://schemas.microsoft.com/office/drawing/2014/main" xmlns="" val="1149677018"/>
                  </a:ext>
                </a:extLst>
              </a:tr>
              <a:tr h="3218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extLst>
                  <a:ext uri="{0D108BD9-81ED-4DB2-BD59-A6C34878D82A}">
                    <a16:rowId xmlns:a16="http://schemas.microsoft.com/office/drawing/2014/main" xmlns="" val="3587650145"/>
                  </a:ext>
                </a:extLst>
              </a:tr>
              <a:tr h="38454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u="sng" strike="noStrike" dirty="0">
                          <a:effectLst/>
                        </a:rPr>
                        <a:t>Income Statement</a:t>
                      </a:r>
                      <a:endParaRPr lang="en-US" sz="2400" b="1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extLst>
                  <a:ext uri="{0D108BD9-81ED-4DB2-BD59-A6C34878D82A}">
                    <a16:rowId xmlns:a16="http://schemas.microsoft.com/office/drawing/2014/main" xmlns="" val="4018617195"/>
                  </a:ext>
                </a:extLst>
              </a:tr>
              <a:tr h="3218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Interest Income</a:t>
                      </a:r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$530</a:t>
                      </a:r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extLst>
                  <a:ext uri="{0D108BD9-81ED-4DB2-BD59-A6C34878D82A}">
                    <a16:rowId xmlns:a16="http://schemas.microsoft.com/office/drawing/2014/main" xmlns="" val="2370487894"/>
                  </a:ext>
                </a:extLst>
              </a:tr>
              <a:tr h="3218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Investment Income</a:t>
                      </a:r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$2,260</a:t>
                      </a:r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8212" marR="8212" marT="8212" marB="0" anchor="b"/>
                </a:tc>
                <a:extLst>
                  <a:ext uri="{0D108BD9-81ED-4DB2-BD59-A6C34878D82A}">
                    <a16:rowId xmlns:a16="http://schemas.microsoft.com/office/drawing/2014/main" xmlns="" val="4111801834"/>
                  </a:ext>
                </a:extLst>
              </a:tr>
              <a:tr h="3218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sng" strike="noStrike">
                          <a:effectLst/>
                        </a:rPr>
                        <a:t>Total Operating Income</a:t>
                      </a:r>
                      <a:endParaRPr lang="en-US" sz="2000" b="1" i="0" u="sng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sng" strike="noStrike">
                          <a:effectLst/>
                        </a:rPr>
                        <a:t>$2,790</a:t>
                      </a:r>
                      <a:endParaRPr lang="en-US" sz="2000" b="1" i="0" u="sng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sng" strike="noStrike" dirty="0">
                          <a:effectLst/>
                        </a:rPr>
                        <a:t>Total Operating Expense</a:t>
                      </a:r>
                      <a:endParaRPr lang="en-US" sz="2000" b="1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sng" strike="noStrike" dirty="0">
                          <a:effectLst/>
                        </a:rPr>
                        <a:t>$3,960</a:t>
                      </a:r>
                      <a:endParaRPr lang="en-US" sz="2000" b="1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extLst>
                  <a:ext uri="{0D108BD9-81ED-4DB2-BD59-A6C34878D82A}">
                    <a16:rowId xmlns:a16="http://schemas.microsoft.com/office/drawing/2014/main" xmlns="" val="328711146"/>
                  </a:ext>
                </a:extLst>
              </a:tr>
              <a:tr h="321863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8212" marR="8212" marT="8212" marB="0" anchor="b"/>
                </a:tc>
                <a:extLst>
                  <a:ext uri="{0D108BD9-81ED-4DB2-BD59-A6C34878D82A}">
                    <a16:rowId xmlns:a16="http://schemas.microsoft.com/office/drawing/2014/main" xmlns="" val="492780410"/>
                  </a:ext>
                </a:extLst>
              </a:tr>
              <a:tr h="3218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sng" strike="noStrike" dirty="0">
                          <a:effectLst/>
                        </a:rPr>
                        <a:t>Net Income</a:t>
                      </a:r>
                      <a:endParaRPr lang="en-US" sz="2000" b="1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sng" strike="noStrike" dirty="0">
                          <a:effectLst/>
                        </a:rPr>
                        <a:t>-$1,170</a:t>
                      </a:r>
                      <a:endParaRPr lang="en-US" sz="2000" b="1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 dirty="0">
                          <a:effectLst/>
                        </a:rPr>
                        <a:t>*Loan Losses in 2018</a:t>
                      </a:r>
                      <a:endParaRPr lang="en-US" sz="2000" b="0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i="1" u="none" strike="noStrike" dirty="0">
                          <a:effectLst/>
                        </a:rPr>
                        <a:t>$0.00</a:t>
                      </a:r>
                      <a:endParaRPr lang="en-US" sz="2000" b="0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2" marR="8212" marT="8212" marB="0" anchor="b"/>
                </a:tc>
                <a:extLst>
                  <a:ext uri="{0D108BD9-81ED-4DB2-BD59-A6C34878D82A}">
                    <a16:rowId xmlns:a16="http://schemas.microsoft.com/office/drawing/2014/main" xmlns="" val="515174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918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4D302C-D633-1E48-83FC-3071C43E1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471" y="265898"/>
            <a:ext cx="8512631" cy="1325563"/>
          </a:xfrm>
        </p:spPr>
        <p:txBody>
          <a:bodyPr>
            <a:normAutofit fontScale="90000"/>
          </a:bodyPr>
          <a:lstStyle/>
          <a:p>
            <a:pPr fontAlgn="b"/>
            <a:r>
              <a:rPr lang="en-US" sz="5000" b="1" dirty="0">
                <a:solidFill>
                  <a:srgbClr val="00B700"/>
                </a:solidFill>
              </a:rPr>
              <a:t/>
            </a:r>
            <a:br>
              <a:rPr lang="en-US" sz="5000" b="1" dirty="0">
                <a:solidFill>
                  <a:srgbClr val="00B700"/>
                </a:solidFill>
              </a:rPr>
            </a:br>
            <a:r>
              <a:rPr lang="en-US" sz="5000" b="1" dirty="0">
                <a:solidFill>
                  <a:srgbClr val="00B700"/>
                </a:solidFill>
              </a:rPr>
              <a:t>Sample Credit Union Critical Ratios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5568959-45FD-BE45-A13B-BF7FFE1532F4}"/>
              </a:ext>
            </a:extLst>
          </p:cNvPr>
          <p:cNvSpPr/>
          <p:nvPr/>
        </p:nvSpPr>
        <p:spPr>
          <a:xfrm>
            <a:off x="859809" y="2344737"/>
            <a:ext cx="9539785" cy="2766788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fontAlgn="b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</a:rPr>
              <a:t>Loans / Deposits </a:t>
            </a:r>
            <a:r>
              <a:rPr lang="en-US" sz="3500" dirty="0" smtClean="0">
                <a:solidFill>
                  <a:schemeClr val="tx1"/>
                </a:solidFill>
              </a:rPr>
              <a:t>				0.5</a:t>
            </a:r>
            <a:r>
              <a:rPr lang="en-US" sz="3500" dirty="0">
                <a:solidFill>
                  <a:schemeClr val="tx1"/>
                </a:solidFill>
              </a:rPr>
              <a:t>%</a:t>
            </a:r>
          </a:p>
          <a:p>
            <a:pPr marL="457200" indent="-457200" fontAlgn="b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</a:rPr>
              <a:t>Loan </a:t>
            </a:r>
            <a:r>
              <a:rPr lang="en-US" sz="3500" dirty="0" smtClean="0">
                <a:solidFill>
                  <a:schemeClr val="tx1"/>
                </a:solidFill>
              </a:rPr>
              <a:t>Losses </a:t>
            </a:r>
            <a:r>
              <a:rPr lang="en-US" sz="3500" dirty="0">
                <a:solidFill>
                  <a:schemeClr val="tx1"/>
                </a:solidFill>
              </a:rPr>
              <a:t>/ Loans </a:t>
            </a:r>
            <a:r>
              <a:rPr lang="en-US" sz="3500" dirty="0" smtClean="0">
                <a:solidFill>
                  <a:schemeClr val="tx1"/>
                </a:solidFill>
              </a:rPr>
              <a:t>			0.0</a:t>
            </a:r>
            <a:r>
              <a:rPr lang="en-US" sz="3500" dirty="0">
                <a:solidFill>
                  <a:schemeClr val="tx1"/>
                </a:solidFill>
              </a:rPr>
              <a:t>%</a:t>
            </a:r>
          </a:p>
          <a:p>
            <a:pPr marL="457200" indent="-457200" fontAlgn="b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</a:rPr>
              <a:t>Return on </a:t>
            </a:r>
            <a:r>
              <a:rPr lang="en-US" sz="3500" dirty="0" smtClean="0">
                <a:solidFill>
                  <a:schemeClr val="tx1"/>
                </a:solidFill>
              </a:rPr>
              <a:t>Assets 				- 0.27%	</a:t>
            </a:r>
            <a:endParaRPr lang="en-US" sz="3500" dirty="0">
              <a:solidFill>
                <a:schemeClr val="tx1"/>
              </a:solidFill>
            </a:endParaRPr>
          </a:p>
          <a:p>
            <a:pPr marL="457200" indent="-457200" fontAlgn="b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</a:rPr>
              <a:t>Net </a:t>
            </a:r>
            <a:r>
              <a:rPr lang="en-US" sz="3500" dirty="0" smtClean="0">
                <a:solidFill>
                  <a:schemeClr val="tx1"/>
                </a:solidFill>
              </a:rPr>
              <a:t>Worth </a:t>
            </a:r>
            <a:r>
              <a:rPr lang="en-US" sz="3500" dirty="0">
                <a:solidFill>
                  <a:schemeClr val="tx1"/>
                </a:solidFill>
              </a:rPr>
              <a:t>/ Assets </a:t>
            </a:r>
            <a:r>
              <a:rPr lang="en-US" sz="3500" dirty="0" smtClean="0">
                <a:solidFill>
                  <a:schemeClr val="tx1"/>
                </a:solidFill>
              </a:rPr>
              <a:t>			11.6%</a:t>
            </a:r>
            <a:endParaRPr lang="en-US" sz="3500" dirty="0">
              <a:solidFill>
                <a:schemeClr val="tx1"/>
              </a:solidFill>
            </a:endParaRPr>
          </a:p>
          <a:p>
            <a:pPr marL="457200" indent="-457200" fontAlgn="b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</a:rPr>
              <a:t>Op income / Op expenses </a:t>
            </a:r>
            <a:r>
              <a:rPr lang="en-US" sz="3500" dirty="0" smtClean="0">
                <a:solidFill>
                  <a:schemeClr val="tx1"/>
                </a:solidFill>
              </a:rPr>
              <a:t>		70.5</a:t>
            </a:r>
            <a:r>
              <a:rPr lang="en-US" sz="3500" dirty="0">
                <a:solidFill>
                  <a:schemeClr val="tx1"/>
                </a:solidFill>
              </a:rPr>
              <a:t>%</a:t>
            </a:r>
            <a:r>
              <a:rPr lang="en-US" sz="3500" dirty="0"/>
              <a:t>%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7254C27-F75F-514B-8CDA-EA648CCF14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364" y="5997016"/>
            <a:ext cx="1908766" cy="59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92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28594B5-3943-2040-8DCB-BF6E76D6D48D}"/>
              </a:ext>
            </a:extLst>
          </p:cNvPr>
          <p:cNvSpPr txBox="1"/>
          <p:nvPr/>
        </p:nvSpPr>
        <p:spPr>
          <a:xfrm>
            <a:off x="4286250" y="14287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xmlns="" id="{A3E683EE-FE34-9647-8680-09FA7AB5E5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444959"/>
              </p:ext>
            </p:extLst>
          </p:nvPr>
        </p:nvGraphicFramePr>
        <p:xfrm>
          <a:off x="69954" y="273605"/>
          <a:ext cx="12052091" cy="6472805"/>
        </p:xfrm>
        <a:graphic>
          <a:graphicData uri="http://schemas.openxmlformats.org/drawingml/2006/table">
            <a:tbl>
              <a:tblPr/>
              <a:tblGrid>
                <a:gridCol w="4270226">
                  <a:extLst>
                    <a:ext uri="{9D8B030D-6E8A-4147-A177-3AD203B41FA5}">
                      <a16:colId xmlns:a16="http://schemas.microsoft.com/office/drawing/2014/main" xmlns="" val="2401521199"/>
                    </a:ext>
                  </a:extLst>
                </a:gridCol>
                <a:gridCol w="1390919">
                  <a:extLst>
                    <a:ext uri="{9D8B030D-6E8A-4147-A177-3AD203B41FA5}">
                      <a16:colId xmlns:a16="http://schemas.microsoft.com/office/drawing/2014/main" xmlns="" val="1963481297"/>
                    </a:ext>
                  </a:extLst>
                </a:gridCol>
                <a:gridCol w="352077">
                  <a:extLst>
                    <a:ext uri="{9D8B030D-6E8A-4147-A177-3AD203B41FA5}">
                      <a16:colId xmlns:a16="http://schemas.microsoft.com/office/drawing/2014/main" xmlns="" val="3721821017"/>
                    </a:ext>
                  </a:extLst>
                </a:gridCol>
                <a:gridCol w="4853868">
                  <a:extLst>
                    <a:ext uri="{9D8B030D-6E8A-4147-A177-3AD203B41FA5}">
                      <a16:colId xmlns:a16="http://schemas.microsoft.com/office/drawing/2014/main" xmlns="" val="4023827968"/>
                    </a:ext>
                  </a:extLst>
                </a:gridCol>
                <a:gridCol w="1185001">
                  <a:extLst>
                    <a:ext uri="{9D8B030D-6E8A-4147-A177-3AD203B41FA5}">
                      <a16:colId xmlns:a16="http://schemas.microsoft.com/office/drawing/2014/main" xmlns="" val="3624188725"/>
                    </a:ext>
                  </a:extLst>
                </a:gridCol>
              </a:tblGrid>
              <a:tr h="395263">
                <a:tc gridSpan="4"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solidFill>
                            <a:srgbClr val="00B7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Brooklyn Coop Income and Expenses, Jan 1 - Jun 30, 2019</a:t>
                      </a:r>
                      <a:endParaRPr lang="en-US" sz="2800" b="0" i="0" u="none" strike="noStrike" dirty="0">
                        <a:solidFill>
                          <a:srgbClr val="00B7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6029" marR="106029" marT="53015" marB="530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045" marR="11045" marT="110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299439"/>
                  </a:ext>
                </a:extLst>
              </a:tr>
              <a:tr h="44890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Interest Income (from loans)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$621,456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Employee Salaries and Benefits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$522,364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38442442"/>
                  </a:ext>
                </a:extLst>
              </a:tr>
              <a:tr h="28298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Fee Income (for account-related services)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$227,320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Occupancy (rent, utilities … )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effectLst/>
                          <a:latin typeface="+mn-lt"/>
                          <a:cs typeface="Calibri" panose="020F0502020204030204" pitchFamily="34" charset="0"/>
                        </a:rPr>
                        <a:t>$141,178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48558085"/>
                  </a:ext>
                </a:extLst>
              </a:tr>
              <a:tr h="75739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Interchange Income (from Visa and merchants)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effectLst/>
                          <a:latin typeface="+mn-lt"/>
                          <a:cs typeface="Calibri" panose="020F0502020204030204" pitchFamily="34" charset="0"/>
                        </a:rPr>
                        <a:t>$113,980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Data Processing (to Visa for card services)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effectLst/>
                          <a:latin typeface="+mn-lt"/>
                          <a:cs typeface="Calibri" panose="020F0502020204030204" pitchFamily="34" charset="0"/>
                        </a:rPr>
                        <a:t>$127,692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24742061"/>
                  </a:ext>
                </a:extLst>
              </a:tr>
              <a:tr h="450760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Interest Income (from investments)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$65,417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Contracted Services (IT, collection agencies …)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effectLst/>
                          <a:latin typeface="+mn-lt"/>
                          <a:cs typeface="Calibri" panose="020F0502020204030204" pitchFamily="34" charset="0"/>
                        </a:rPr>
                        <a:t>$100,758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06488251"/>
                  </a:ext>
                </a:extLst>
              </a:tr>
              <a:tr h="42500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Contribution from Grow Brooklyn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effectLst/>
                          <a:latin typeface="+mn-lt"/>
                          <a:cs typeface="Calibri" panose="020F0502020204030204" pitchFamily="34" charset="0"/>
                        </a:rPr>
                        <a:t>$44,254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Office Operations (supplies, insurance, … )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effectLst/>
                          <a:latin typeface="+mn-lt"/>
                          <a:cs typeface="Calibri" panose="020F0502020204030204" pitchFamily="34" charset="0"/>
                        </a:rPr>
                        <a:t>$91,438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74085207"/>
                  </a:ext>
                </a:extLst>
              </a:tr>
              <a:tr h="45076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effectLst/>
                          <a:latin typeface="+mn-lt"/>
                          <a:cs typeface="Calibri" panose="020F0502020204030204" pitchFamily="34" charset="0"/>
                        </a:rPr>
                        <a:t>Small Business Tax Program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effectLst/>
                          <a:latin typeface="+mn-lt"/>
                          <a:cs typeface="Calibri" panose="020F0502020204030204" pitchFamily="34" charset="0"/>
                        </a:rPr>
                        <a:t>$43,363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Loan Loss Expense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effectLst/>
                          <a:latin typeface="+mn-lt"/>
                          <a:cs typeface="Calibri" panose="020F0502020204030204" pitchFamily="34" charset="0"/>
                        </a:rPr>
                        <a:t>$98,750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06842743"/>
                  </a:ext>
                </a:extLst>
              </a:tr>
              <a:tr h="450760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Other Income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$52,555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Losses Due to Fraud and Bounced Checks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effectLst/>
                          <a:latin typeface="+mn-lt"/>
                          <a:cs typeface="Calibri" panose="020F0502020204030204" pitchFamily="34" charset="0"/>
                        </a:rPr>
                        <a:t>$32,872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33396534"/>
                  </a:ext>
                </a:extLst>
              </a:tr>
              <a:tr h="437882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Dividends to Members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effectLst/>
                          <a:latin typeface="+mn-lt"/>
                          <a:cs typeface="Calibri" panose="020F0502020204030204" pitchFamily="34" charset="0"/>
                        </a:rPr>
                        <a:t>$20,271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68322443"/>
                  </a:ext>
                </a:extLst>
              </a:tr>
              <a:tr h="405372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Other Expenses (marketing, staff training ..)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$70,733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91409196"/>
                  </a:ext>
                </a:extLst>
              </a:tr>
              <a:tr h="55608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sng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Total Operating Income</a:t>
                      </a:r>
                      <a:endParaRPr lang="en-US" sz="2000" b="0" i="0" u="none" strike="noStrike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sng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$1,168,345</a:t>
                      </a:r>
                      <a:endParaRPr lang="en-US" sz="2000" b="0" i="0" u="none" strike="noStrike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sng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Total Operating Expense</a:t>
                      </a:r>
                      <a:endParaRPr lang="en-US" sz="2000" b="0" i="0" u="none" strike="noStrike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sng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$1,206,056</a:t>
                      </a:r>
                      <a:endParaRPr lang="en-US" sz="2000" b="0" i="0" u="none" strike="noStrike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43625806"/>
                  </a:ext>
                </a:extLst>
              </a:tr>
              <a:tr h="55608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Non-Operating Income (grants)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$65,322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Non-Operating Expense (loss on foreclosed asset)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$22,326</a:t>
                      </a: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5633662"/>
                  </a:ext>
                </a:extLst>
              </a:tr>
              <a:tr h="28298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u="sng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Net Income</a:t>
                      </a:r>
                      <a:endParaRPr lang="en-US" sz="2000" b="0" i="1" u="none" strike="noStrike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u="sng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$5,285</a:t>
                      </a:r>
                      <a:endParaRPr lang="en-US" sz="2000" b="0" i="1" u="none" strike="noStrike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i="0" u="none" strike="noStrike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45" marR="11045" marT="110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08181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174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3F3F2B-0848-1B45-82C0-F56784FA7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974" y="66371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>
                <a:solidFill>
                  <a:srgbClr val="00B700"/>
                </a:solidFill>
              </a:rPr>
              <a:t>What is on a balance sheet?</a:t>
            </a:r>
            <a:r>
              <a:rPr lang="en-US" sz="6000" dirty="0"/>
              <a:t/>
            </a:r>
            <a:br>
              <a:rPr lang="en-US" sz="6000" dirty="0"/>
            </a:b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4AD8B31-818E-EE4C-A788-A8E9A074B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0631" y="1642366"/>
            <a:ext cx="6049297" cy="1213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Asset - Liabilities = Equity </a:t>
            </a:r>
          </a:p>
          <a:p>
            <a:endParaRPr lang="en-US" sz="6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C552FA1-25EF-594D-B6A2-C99B13BF37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5237" y="6042052"/>
            <a:ext cx="1908766" cy="59508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A2B6D81-FE7B-F443-95DB-8D0F005A9225}"/>
              </a:ext>
            </a:extLst>
          </p:cNvPr>
          <p:cNvSpPr/>
          <p:nvPr/>
        </p:nvSpPr>
        <p:spPr>
          <a:xfrm>
            <a:off x="1472380" y="2502622"/>
            <a:ext cx="966019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Assets </a:t>
            </a:r>
            <a:r>
              <a:rPr lang="en-US" sz="3200" dirty="0"/>
              <a:t>are everything the organization owns that can earn revenue, including items we can sell for cash.</a:t>
            </a:r>
          </a:p>
          <a:p>
            <a:endParaRPr lang="en-US" sz="3200" dirty="0"/>
          </a:p>
          <a:p>
            <a:r>
              <a:rPr lang="en-US" sz="3200" b="1" dirty="0"/>
              <a:t>Liabilities</a:t>
            </a:r>
            <a:r>
              <a:rPr lang="en-US" sz="3200" dirty="0"/>
              <a:t> are everything that can reduce assets.</a:t>
            </a:r>
          </a:p>
          <a:p>
            <a:endParaRPr lang="en-US" sz="3200" dirty="0"/>
          </a:p>
          <a:p>
            <a:r>
              <a:rPr lang="en-US" sz="3200" b="1" dirty="0"/>
              <a:t>Equity</a:t>
            </a:r>
            <a:r>
              <a:rPr lang="en-US" sz="3200" dirty="0"/>
              <a:t> is the difference between the two. It is also called Net Assets. </a:t>
            </a:r>
          </a:p>
        </p:txBody>
      </p:sp>
    </p:spTree>
    <p:extLst>
      <p:ext uri="{BB962C8B-B14F-4D97-AF65-F5344CB8AC3E}">
        <p14:creationId xmlns:p14="http://schemas.microsoft.com/office/powerpoint/2010/main" val="363530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3D2AED41-CAB9-2447-A26D-B78C922467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86222"/>
              </p:ext>
            </p:extLst>
          </p:nvPr>
        </p:nvGraphicFramePr>
        <p:xfrm>
          <a:off x="360218" y="1041610"/>
          <a:ext cx="11142518" cy="519109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298777">
                  <a:extLst>
                    <a:ext uri="{9D8B030D-6E8A-4147-A177-3AD203B41FA5}">
                      <a16:colId xmlns:a16="http://schemas.microsoft.com/office/drawing/2014/main" xmlns="" val="1336066083"/>
                    </a:ext>
                  </a:extLst>
                </a:gridCol>
                <a:gridCol w="1804768">
                  <a:extLst>
                    <a:ext uri="{9D8B030D-6E8A-4147-A177-3AD203B41FA5}">
                      <a16:colId xmlns:a16="http://schemas.microsoft.com/office/drawing/2014/main" xmlns="" val="3672925111"/>
                    </a:ext>
                  </a:extLst>
                </a:gridCol>
                <a:gridCol w="600767">
                  <a:extLst>
                    <a:ext uri="{9D8B030D-6E8A-4147-A177-3AD203B41FA5}">
                      <a16:colId xmlns:a16="http://schemas.microsoft.com/office/drawing/2014/main" xmlns="" val="873273656"/>
                    </a:ext>
                  </a:extLst>
                </a:gridCol>
                <a:gridCol w="3812720">
                  <a:extLst>
                    <a:ext uri="{9D8B030D-6E8A-4147-A177-3AD203B41FA5}">
                      <a16:colId xmlns:a16="http://schemas.microsoft.com/office/drawing/2014/main" xmlns="" val="2406098519"/>
                    </a:ext>
                  </a:extLst>
                </a:gridCol>
                <a:gridCol w="1625486">
                  <a:extLst>
                    <a:ext uri="{9D8B030D-6E8A-4147-A177-3AD203B41FA5}">
                      <a16:colId xmlns:a16="http://schemas.microsoft.com/office/drawing/2014/main" xmlns="" val="2099372469"/>
                    </a:ext>
                  </a:extLst>
                </a:gridCol>
              </a:tblGrid>
              <a:tr h="591708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sng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ASSETS</a:t>
                      </a:r>
                      <a:endParaRPr lang="en-US" sz="2100" b="1" i="0" u="sng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sng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LIABILITIES</a:t>
                      </a:r>
                      <a:endParaRPr lang="en-US" sz="2100" b="1" i="0" u="sng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extLst>
                  <a:ext uri="{0D108BD9-81ED-4DB2-BD59-A6C34878D82A}">
                    <a16:rowId xmlns:a16="http://schemas.microsoft.com/office/drawing/2014/main" xmlns="" val="1912089812"/>
                  </a:ext>
                </a:extLst>
              </a:tr>
              <a:tr h="327346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Cash</a:t>
                      </a:r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4875" marR="9431" marT="94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$1,522,043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Accounts Payable</a:t>
                      </a:r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4875" marR="9431" marT="94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$308,038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extLst>
                  <a:ext uri="{0D108BD9-81ED-4DB2-BD59-A6C34878D82A}">
                    <a16:rowId xmlns:a16="http://schemas.microsoft.com/office/drawing/2014/main" xmlns="" val="2367441669"/>
                  </a:ext>
                </a:extLst>
              </a:tr>
              <a:tr h="327346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Loans</a:t>
                      </a:r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4875" marR="9431" marT="94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$20,180,809</a:t>
                      </a:r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Notes and Interest Payable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4875" marR="9431" marT="94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$238,407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extLst>
                  <a:ext uri="{0D108BD9-81ED-4DB2-BD59-A6C34878D82A}">
                    <a16:rowId xmlns:a16="http://schemas.microsoft.com/office/drawing/2014/main" xmlns="" val="833600779"/>
                  </a:ext>
                </a:extLst>
              </a:tr>
              <a:tr h="327346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Allowance for Loan Losses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4875" marR="9431" marT="94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-$144,917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Nonmember Deposits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4875" marR="9431" marT="94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$380,000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extLst>
                  <a:ext uri="{0D108BD9-81ED-4DB2-BD59-A6C34878D82A}">
                    <a16:rowId xmlns:a16="http://schemas.microsoft.com/office/drawing/2014/main" xmlns="" val="292434581"/>
                  </a:ext>
                </a:extLst>
              </a:tr>
              <a:tr h="327346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Investments</a:t>
                      </a:r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4875" marR="9431" marT="94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$6,178,934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Deferred Grants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4875" marR="9431" marT="94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$1,043,700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extLst>
                  <a:ext uri="{0D108BD9-81ED-4DB2-BD59-A6C34878D82A}">
                    <a16:rowId xmlns:a16="http://schemas.microsoft.com/office/drawing/2014/main" xmlns="" val="4219633812"/>
                  </a:ext>
                </a:extLst>
              </a:tr>
              <a:tr h="327346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NCUSIF Investment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4875" marR="9431" marT="94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$221,091</a:t>
                      </a:r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 Liabilities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4875" marR="9431" marT="94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$220,945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extLst>
                  <a:ext uri="{0D108BD9-81ED-4DB2-BD59-A6C34878D82A}">
                    <a16:rowId xmlns:a16="http://schemas.microsoft.com/office/drawing/2014/main" xmlns="" val="1690904432"/>
                  </a:ext>
                </a:extLst>
              </a:tr>
              <a:tr h="327346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Fixed Assets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4875" marR="9431" marT="94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$266,292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extLst>
                  <a:ext uri="{0D108BD9-81ED-4DB2-BD59-A6C34878D82A}">
                    <a16:rowId xmlns:a16="http://schemas.microsoft.com/office/drawing/2014/main" xmlns="" val="29449382"/>
                  </a:ext>
                </a:extLst>
              </a:tr>
              <a:tr h="327346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Accounts Receivable</a:t>
                      </a:r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4875" marR="9431" marT="94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$151,688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sng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SHAREHOLDER EQUITY</a:t>
                      </a:r>
                      <a:endParaRPr lang="en-US" sz="2100" b="1" i="0" u="sng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extLst>
                  <a:ext uri="{0D108BD9-81ED-4DB2-BD59-A6C34878D82A}">
                    <a16:rowId xmlns:a16="http://schemas.microsoft.com/office/drawing/2014/main" xmlns="" val="3685549900"/>
                  </a:ext>
                </a:extLst>
              </a:tr>
              <a:tr h="327346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 Assets</a:t>
                      </a:r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4875" marR="9431" marT="94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$187,680</a:t>
                      </a:r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Member Deposits, savings</a:t>
                      </a:r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4875" marR="9431" marT="94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$17,283,843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extLst>
                  <a:ext uri="{0D108BD9-81ED-4DB2-BD59-A6C34878D82A}">
                    <a16:rowId xmlns:a16="http://schemas.microsoft.com/office/drawing/2014/main" xmlns="" val="4202939826"/>
                  </a:ext>
                </a:extLst>
              </a:tr>
              <a:tr h="327346"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Member Deposits, checking</a:t>
                      </a:r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4875" marR="9431" marT="94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$7,172,862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extLst>
                  <a:ext uri="{0D108BD9-81ED-4DB2-BD59-A6C34878D82A}">
                    <a16:rowId xmlns:a16="http://schemas.microsoft.com/office/drawing/2014/main" xmlns="" val="2353562500"/>
                  </a:ext>
                </a:extLst>
              </a:tr>
              <a:tr h="645736"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Reserves and Undivided Earnings</a:t>
                      </a:r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4875" marR="9431" marT="94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$1,774,157</a:t>
                      </a:r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extLst>
                  <a:ext uri="{0D108BD9-81ED-4DB2-BD59-A6C34878D82A}">
                    <a16:rowId xmlns:a16="http://schemas.microsoft.com/office/drawing/2014/main" xmlns="" val="3075199458"/>
                  </a:ext>
                </a:extLst>
              </a:tr>
              <a:tr h="327346"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Secondary Capital</a:t>
                      </a:r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4875" marR="9431" marT="94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$141,668</a:t>
                      </a:r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extLst>
                  <a:ext uri="{0D108BD9-81ED-4DB2-BD59-A6C34878D82A}">
                    <a16:rowId xmlns:a16="http://schemas.microsoft.com/office/drawing/2014/main" xmlns="" val="1662881659"/>
                  </a:ext>
                </a:extLst>
              </a:tr>
              <a:tr h="327346"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4875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extLst>
                  <a:ext uri="{0D108BD9-81ED-4DB2-BD59-A6C34878D82A}">
                    <a16:rowId xmlns:a16="http://schemas.microsoft.com/office/drawing/2014/main" xmlns="" val="742813475"/>
                  </a:ext>
                </a:extLst>
              </a:tr>
              <a:tr h="327346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endParaRPr lang="en-US" sz="2100" b="1" i="1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$28,563,620</a:t>
                      </a:r>
                      <a:endParaRPr lang="en-US" sz="2100" b="1" i="1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1" i="1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endParaRPr lang="en-US" sz="2100" b="1" i="1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$28,563,620</a:t>
                      </a:r>
                      <a:endParaRPr lang="en-US" sz="2100" b="1" i="1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431" marR="9431" marT="9431" marB="0" anchor="b"/>
                </a:tc>
                <a:extLst>
                  <a:ext uri="{0D108BD9-81ED-4DB2-BD59-A6C34878D82A}">
                    <a16:rowId xmlns:a16="http://schemas.microsoft.com/office/drawing/2014/main" xmlns="" val="2566817433"/>
                  </a:ext>
                </a:extLst>
              </a:tr>
            </a:tbl>
          </a:graphicData>
        </a:graphic>
      </p:graphicFrame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EDD259C8-704E-1641-A43E-0FBE6B227309}"/>
              </a:ext>
            </a:extLst>
          </p:cNvPr>
          <p:cNvCxnSpPr>
            <a:cxnSpLocks/>
          </p:cNvCxnSpPr>
          <p:nvPr/>
        </p:nvCxnSpPr>
        <p:spPr>
          <a:xfrm>
            <a:off x="6096000" y="4309368"/>
            <a:ext cx="3048000" cy="0"/>
          </a:xfrm>
          <a:prstGeom prst="line">
            <a:avLst/>
          </a:prstGeom>
          <a:ln w="920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xmlns="" id="{F5909FEB-EA70-404E-8DDC-E1D7617A6E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893828"/>
              </p:ext>
            </p:extLst>
          </p:nvPr>
        </p:nvGraphicFramePr>
        <p:xfrm>
          <a:off x="360217" y="473479"/>
          <a:ext cx="9298937" cy="4972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98937">
                  <a:extLst>
                    <a:ext uri="{9D8B030D-6E8A-4147-A177-3AD203B41FA5}">
                      <a16:colId xmlns:a16="http://schemas.microsoft.com/office/drawing/2014/main" xmlns="" val="2083556911"/>
                    </a:ext>
                  </a:extLst>
                </a:gridCol>
              </a:tblGrid>
              <a:tr h="276225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i="0" u="none" strike="noStrike" dirty="0">
                          <a:solidFill>
                            <a:srgbClr val="00B7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Brooklyn Coop Balance</a:t>
                      </a:r>
                      <a:r>
                        <a:rPr lang="en-US" sz="3200" b="1" i="0" u="none" strike="noStrike" baseline="0" dirty="0">
                          <a:solidFill>
                            <a:srgbClr val="00B7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Sheet</a:t>
                      </a:r>
                      <a:r>
                        <a:rPr lang="en-US" sz="3200" b="1" i="0" u="none" strike="noStrike" dirty="0">
                          <a:solidFill>
                            <a:srgbClr val="00B7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June 30 2019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58183758"/>
                  </a:ext>
                </a:extLst>
              </a:tr>
            </a:tbl>
          </a:graphicData>
        </a:graphic>
      </p:graphicFrame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A2800936-958C-FD4C-ABA3-BC65CC15B6FE}"/>
              </a:ext>
            </a:extLst>
          </p:cNvPr>
          <p:cNvCxnSpPr>
            <a:cxnSpLocks/>
          </p:cNvCxnSpPr>
          <p:nvPr/>
        </p:nvCxnSpPr>
        <p:spPr>
          <a:xfrm>
            <a:off x="6096000" y="5240606"/>
            <a:ext cx="3048000" cy="0"/>
          </a:xfrm>
          <a:prstGeom prst="line">
            <a:avLst/>
          </a:prstGeom>
          <a:ln w="920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D31C24CE-B5A3-6046-A030-9AB256E2A95C}"/>
              </a:ext>
            </a:extLst>
          </p:cNvPr>
          <p:cNvCxnSpPr>
            <a:cxnSpLocks/>
          </p:cNvCxnSpPr>
          <p:nvPr/>
        </p:nvCxnSpPr>
        <p:spPr>
          <a:xfrm>
            <a:off x="6096000" y="5572888"/>
            <a:ext cx="3048000" cy="0"/>
          </a:xfrm>
          <a:prstGeom prst="line">
            <a:avLst/>
          </a:prstGeom>
          <a:ln w="920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F14ADC7F-884D-594B-8CF9-ADDDC0355194}"/>
              </a:ext>
            </a:extLst>
          </p:cNvPr>
          <p:cNvCxnSpPr>
            <a:cxnSpLocks/>
          </p:cNvCxnSpPr>
          <p:nvPr/>
        </p:nvCxnSpPr>
        <p:spPr>
          <a:xfrm>
            <a:off x="360217" y="1950893"/>
            <a:ext cx="3048000" cy="0"/>
          </a:xfrm>
          <a:prstGeom prst="line">
            <a:avLst/>
          </a:prstGeom>
          <a:ln w="920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4D2A3A4A-07F0-9C4E-8014-03673474FD80}"/>
              </a:ext>
            </a:extLst>
          </p:cNvPr>
          <p:cNvCxnSpPr>
            <a:cxnSpLocks/>
          </p:cNvCxnSpPr>
          <p:nvPr/>
        </p:nvCxnSpPr>
        <p:spPr>
          <a:xfrm>
            <a:off x="360217" y="2299610"/>
            <a:ext cx="3048000" cy="0"/>
          </a:xfrm>
          <a:prstGeom prst="line">
            <a:avLst/>
          </a:prstGeom>
          <a:ln w="920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6016E925-384E-A94F-92C5-685F32BF91A3}"/>
              </a:ext>
            </a:extLst>
          </p:cNvPr>
          <p:cNvCxnSpPr>
            <a:cxnSpLocks/>
          </p:cNvCxnSpPr>
          <p:nvPr/>
        </p:nvCxnSpPr>
        <p:spPr>
          <a:xfrm>
            <a:off x="360217" y="2630351"/>
            <a:ext cx="3048000" cy="0"/>
          </a:xfrm>
          <a:prstGeom prst="line">
            <a:avLst/>
          </a:prstGeom>
          <a:ln w="920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BB734BAF-6AAC-394F-8C12-04713789B9E9}"/>
              </a:ext>
            </a:extLst>
          </p:cNvPr>
          <p:cNvCxnSpPr>
            <a:cxnSpLocks/>
          </p:cNvCxnSpPr>
          <p:nvPr/>
        </p:nvCxnSpPr>
        <p:spPr>
          <a:xfrm>
            <a:off x="360217" y="2918938"/>
            <a:ext cx="3048000" cy="0"/>
          </a:xfrm>
          <a:prstGeom prst="line">
            <a:avLst/>
          </a:prstGeom>
          <a:ln w="920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xmlns="" id="{69F4F818-3CDA-C74E-9D2E-6BDCA3CD7753}"/>
              </a:ext>
            </a:extLst>
          </p:cNvPr>
          <p:cNvCxnSpPr>
            <a:cxnSpLocks/>
          </p:cNvCxnSpPr>
          <p:nvPr/>
        </p:nvCxnSpPr>
        <p:spPr>
          <a:xfrm>
            <a:off x="360217" y="3599874"/>
            <a:ext cx="3048000" cy="0"/>
          </a:xfrm>
          <a:prstGeom prst="line">
            <a:avLst/>
          </a:prstGeom>
          <a:ln w="920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94ED0908-5357-8F48-A234-AE0959534268}"/>
              </a:ext>
            </a:extLst>
          </p:cNvPr>
          <p:cNvCxnSpPr>
            <a:cxnSpLocks/>
          </p:cNvCxnSpPr>
          <p:nvPr/>
        </p:nvCxnSpPr>
        <p:spPr>
          <a:xfrm>
            <a:off x="360217" y="4293727"/>
            <a:ext cx="3048000" cy="0"/>
          </a:xfrm>
          <a:prstGeom prst="line">
            <a:avLst/>
          </a:prstGeom>
          <a:ln w="920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C3EBE0A0-A6D8-A643-B63D-DDD87116727B}"/>
              </a:ext>
            </a:extLst>
          </p:cNvPr>
          <p:cNvCxnSpPr>
            <a:cxnSpLocks/>
          </p:cNvCxnSpPr>
          <p:nvPr/>
        </p:nvCxnSpPr>
        <p:spPr>
          <a:xfrm>
            <a:off x="6096000" y="1950893"/>
            <a:ext cx="3048000" cy="0"/>
          </a:xfrm>
          <a:prstGeom prst="line">
            <a:avLst/>
          </a:prstGeom>
          <a:ln w="920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xmlns="" id="{0A1AC075-3DC8-1B43-AAC6-E9AE3F6FA2A3}"/>
              </a:ext>
            </a:extLst>
          </p:cNvPr>
          <p:cNvCxnSpPr>
            <a:cxnSpLocks/>
          </p:cNvCxnSpPr>
          <p:nvPr/>
        </p:nvCxnSpPr>
        <p:spPr>
          <a:xfrm>
            <a:off x="6096000" y="2918938"/>
            <a:ext cx="3048000" cy="0"/>
          </a:xfrm>
          <a:prstGeom prst="line">
            <a:avLst/>
          </a:prstGeom>
          <a:ln w="920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xmlns="" id="{2AED8335-133D-374D-BDA4-4250C2EF600D}"/>
              </a:ext>
            </a:extLst>
          </p:cNvPr>
          <p:cNvCxnSpPr>
            <a:cxnSpLocks/>
          </p:cNvCxnSpPr>
          <p:nvPr/>
        </p:nvCxnSpPr>
        <p:spPr>
          <a:xfrm>
            <a:off x="6096000" y="2630351"/>
            <a:ext cx="3048000" cy="0"/>
          </a:xfrm>
          <a:prstGeom prst="line">
            <a:avLst/>
          </a:prstGeom>
          <a:ln w="920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9200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3BBC56E0-43B1-BD43-894B-FA3F5270BB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0776754"/>
              </p:ext>
            </p:extLst>
          </p:nvPr>
        </p:nvGraphicFramePr>
        <p:xfrm>
          <a:off x="1413162" y="653115"/>
          <a:ext cx="9116293" cy="5863061"/>
        </p:xfrm>
        <a:graphic>
          <a:graphicData uri="http://schemas.openxmlformats.org/drawingml/2006/table">
            <a:tbl>
              <a:tblPr>
                <a:noFill/>
                <a:tableStyleId>{5C22544A-7EE6-4342-B048-85BDC9FD1C3A}</a:tableStyleId>
              </a:tblPr>
              <a:tblGrid>
                <a:gridCol w="6662971">
                  <a:extLst>
                    <a:ext uri="{9D8B030D-6E8A-4147-A177-3AD203B41FA5}">
                      <a16:colId xmlns:a16="http://schemas.microsoft.com/office/drawing/2014/main" xmlns="" val="2851713197"/>
                    </a:ext>
                  </a:extLst>
                </a:gridCol>
                <a:gridCol w="2453322">
                  <a:extLst>
                    <a:ext uri="{9D8B030D-6E8A-4147-A177-3AD203B41FA5}">
                      <a16:colId xmlns:a16="http://schemas.microsoft.com/office/drawing/2014/main" xmlns="" val="2753923645"/>
                    </a:ext>
                  </a:extLst>
                </a:gridCol>
              </a:tblGrid>
              <a:tr h="486290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25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mortgage loans</a:t>
                      </a:r>
                      <a:endParaRPr lang="en-US" sz="25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5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$10,941,615</a:t>
                      </a:r>
                      <a:endParaRPr lang="en-US" sz="25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92009547"/>
                  </a:ext>
                </a:extLst>
              </a:tr>
              <a:tr h="486290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25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business loans, above $50,000</a:t>
                      </a:r>
                      <a:endParaRPr lang="en-US" sz="25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5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$4,064,955</a:t>
                      </a:r>
                      <a:endParaRPr lang="en-US" sz="25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88085307"/>
                  </a:ext>
                </a:extLst>
              </a:tr>
              <a:tr h="486290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25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business loans, less than $50,000</a:t>
                      </a:r>
                      <a:endParaRPr lang="en-US" sz="25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5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$1,656,385</a:t>
                      </a:r>
                      <a:endParaRPr lang="en-US" sz="25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19366503"/>
                  </a:ext>
                </a:extLst>
              </a:tr>
              <a:tr h="486290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25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unsecured loans or credit cards</a:t>
                      </a:r>
                      <a:endParaRPr lang="en-US" sz="25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5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$1,982,817</a:t>
                      </a:r>
                      <a:endParaRPr lang="en-US" sz="25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23593927"/>
                  </a:ext>
                </a:extLst>
              </a:tr>
              <a:tr h="486290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25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loans for cooperative apartments</a:t>
                      </a:r>
                      <a:endParaRPr lang="en-US" sz="25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5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$1,217,548</a:t>
                      </a:r>
                      <a:endParaRPr lang="en-US" sz="25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27389317"/>
                  </a:ext>
                </a:extLst>
              </a:tr>
              <a:tr h="486290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25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secured loans or credit cards</a:t>
                      </a:r>
                      <a:endParaRPr lang="en-US" sz="25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5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$317,490</a:t>
                      </a:r>
                      <a:endParaRPr lang="en-US" sz="25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81492824"/>
                  </a:ext>
                </a:extLst>
              </a:tr>
              <a:tr h="486290">
                <a:tc>
                  <a:txBody>
                    <a:bodyPr/>
                    <a:lstStyle/>
                    <a:p>
                      <a:pPr algn="l" fontAlgn="b"/>
                      <a:r>
                        <a:rPr lang="en-US" sz="2500" u="sng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Loans</a:t>
                      </a:r>
                      <a:endParaRPr lang="en-US" sz="2500" b="1" i="0" u="sng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500" u="sng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$20,180,810</a:t>
                      </a:r>
                      <a:endParaRPr lang="en-US" sz="2500" b="1" i="0" u="sng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15194661"/>
                  </a:ext>
                </a:extLst>
              </a:tr>
              <a:tr h="486290">
                <a:tc>
                  <a:txBody>
                    <a:bodyPr/>
                    <a:lstStyle/>
                    <a:p>
                      <a:pPr algn="l" fontAlgn="b"/>
                      <a:r>
                        <a:rPr lang="en-US" sz="2500" u="sng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Allowance for Loan Losses</a:t>
                      </a:r>
                      <a:endParaRPr lang="en-US" sz="2500" b="1" i="0" u="sng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500" u="sng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$144,918</a:t>
                      </a:r>
                      <a:endParaRPr lang="en-US" sz="2500" b="1" i="0" u="sng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46134595"/>
                  </a:ext>
                </a:extLst>
              </a:tr>
              <a:tr h="714181">
                <a:tc>
                  <a:txBody>
                    <a:bodyPr/>
                    <a:lstStyle/>
                    <a:p>
                      <a:pPr algn="l" fontAlgn="b"/>
                      <a:r>
                        <a:rPr lang="en-US" sz="2500" b="0" i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</a:t>
                      </a:r>
                      <a:r>
                        <a:rPr lang="en-US" sz="2500" b="0" i="1" u="none" strike="noStrike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as % of total outstanding loans</a:t>
                      </a:r>
                      <a:endParaRPr lang="en-US" sz="2500" b="0" i="1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500" b="0" i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0.72%</a:t>
                      </a:r>
                      <a:endParaRPr lang="en-US" sz="2500" b="0" i="1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27130733"/>
                  </a:ext>
                </a:extLst>
              </a:tr>
              <a:tr h="486290">
                <a:tc>
                  <a:txBody>
                    <a:bodyPr/>
                    <a:lstStyle/>
                    <a:p>
                      <a:pPr algn="l" fontAlgn="b"/>
                      <a:r>
                        <a:rPr lang="en-US" sz="2500" i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actual loan losses, 2018</a:t>
                      </a:r>
                      <a:endParaRPr lang="en-US" sz="2500" b="0" i="1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500" i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0.83%</a:t>
                      </a:r>
                      <a:endParaRPr lang="en-US" sz="2500" b="0" i="1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13635067"/>
                  </a:ext>
                </a:extLst>
              </a:tr>
              <a:tr h="486290">
                <a:tc>
                  <a:txBody>
                    <a:bodyPr/>
                    <a:lstStyle/>
                    <a:p>
                      <a:pPr algn="l" fontAlgn="b"/>
                      <a:r>
                        <a:rPr lang="en-US" sz="2500" i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actual loan losses, 2017</a:t>
                      </a:r>
                      <a:endParaRPr lang="en-US" sz="2500" b="0" i="1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500" i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0.68%</a:t>
                      </a:r>
                      <a:endParaRPr lang="en-US" sz="2500" b="0" i="1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3887" marR="6973" marT="66944" marB="66944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0724590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F5909FEB-EA70-404E-8DDC-E1D7617A6E97}"/>
              </a:ext>
            </a:extLst>
          </p:cNvPr>
          <p:cNvGraphicFramePr>
            <a:graphicFrameLocks noGrp="1"/>
          </p:cNvGraphicFramePr>
          <p:nvPr/>
        </p:nvGraphicFramePr>
        <p:xfrm>
          <a:off x="1413162" y="270597"/>
          <a:ext cx="6622474" cy="4057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22474">
                  <a:extLst>
                    <a:ext uri="{9D8B030D-6E8A-4147-A177-3AD203B41FA5}">
                      <a16:colId xmlns:a16="http://schemas.microsoft.com/office/drawing/2014/main" xmlns="" val="2083556911"/>
                    </a:ext>
                  </a:extLst>
                </a:gridCol>
              </a:tblGrid>
              <a:tr h="276225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i="0" u="none" strike="noStrike" dirty="0">
                          <a:solidFill>
                            <a:srgbClr val="00B7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Brooklyn Coop Loan Portfolio, June 30 2019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58183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728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5297BA-81B7-FF47-B14C-15CE7FF93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491" y="566670"/>
            <a:ext cx="7378028" cy="901521"/>
          </a:xfrm>
          <a:ln>
            <a:solidFill>
              <a:schemeClr val="bg1"/>
            </a:solidFill>
          </a:ln>
        </p:spPr>
        <p:txBody>
          <a:bodyPr/>
          <a:lstStyle/>
          <a:p>
            <a:r>
              <a:rPr lang="en-US" b="1" dirty="0">
                <a:solidFill>
                  <a:srgbClr val="00B700"/>
                </a:solidFill>
              </a:rPr>
              <a:t>CDFI Performance Goals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20E3DFC2-DF29-3F4F-9C4C-5C23D4C64E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7686595"/>
              </p:ext>
            </p:extLst>
          </p:nvPr>
        </p:nvGraphicFramePr>
        <p:xfrm>
          <a:off x="669701" y="1674253"/>
          <a:ext cx="11118182" cy="4021797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913103">
                  <a:extLst>
                    <a:ext uri="{9D8B030D-6E8A-4147-A177-3AD203B41FA5}">
                      <a16:colId xmlns:a16="http://schemas.microsoft.com/office/drawing/2014/main" xmlns="" val="4219452249"/>
                    </a:ext>
                  </a:extLst>
                </a:gridCol>
                <a:gridCol w="1761743">
                  <a:extLst>
                    <a:ext uri="{9D8B030D-6E8A-4147-A177-3AD203B41FA5}">
                      <a16:colId xmlns:a16="http://schemas.microsoft.com/office/drawing/2014/main" xmlns="" val="2398097209"/>
                    </a:ext>
                  </a:extLst>
                </a:gridCol>
                <a:gridCol w="1761743">
                  <a:extLst>
                    <a:ext uri="{9D8B030D-6E8A-4147-A177-3AD203B41FA5}">
                      <a16:colId xmlns:a16="http://schemas.microsoft.com/office/drawing/2014/main" xmlns="" val="1101397851"/>
                    </a:ext>
                  </a:extLst>
                </a:gridCol>
                <a:gridCol w="1761743">
                  <a:extLst>
                    <a:ext uri="{9D8B030D-6E8A-4147-A177-3AD203B41FA5}">
                      <a16:colId xmlns:a16="http://schemas.microsoft.com/office/drawing/2014/main" xmlns="" val="2483315866"/>
                    </a:ext>
                  </a:extLst>
                </a:gridCol>
                <a:gridCol w="1919850">
                  <a:extLst>
                    <a:ext uri="{9D8B030D-6E8A-4147-A177-3AD203B41FA5}">
                      <a16:colId xmlns:a16="http://schemas.microsoft.com/office/drawing/2014/main" xmlns="" val="477686332"/>
                    </a:ext>
                  </a:extLst>
                </a:gridCol>
              </a:tblGrid>
              <a:tr h="875126">
                <a:tc>
                  <a:txBody>
                    <a:bodyPr/>
                    <a:lstStyle/>
                    <a:p>
                      <a:pPr algn="ctr" fontAlgn="b"/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sng" strike="noStrike" dirty="0">
                          <a:effectLst/>
                        </a:rPr>
                        <a:t>Dec 2018 (actual)</a:t>
                      </a:r>
                      <a:endParaRPr lang="en-US" sz="2800" b="0" i="0" u="sng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sng" strike="noStrike" dirty="0">
                          <a:effectLst/>
                        </a:rPr>
                        <a:t>Dec-19</a:t>
                      </a:r>
                      <a:endParaRPr lang="en-US" sz="2800" b="0" i="0" u="sng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sng" strike="noStrike" dirty="0">
                          <a:effectLst/>
                        </a:rPr>
                        <a:t>Dec-20</a:t>
                      </a:r>
                      <a:endParaRPr lang="en-US" sz="2800" b="0" i="0" u="sng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sng" strike="noStrike" dirty="0">
                          <a:effectLst/>
                        </a:rPr>
                        <a:t>Dec-21</a:t>
                      </a:r>
                      <a:endParaRPr lang="en-US" sz="2800" b="0" i="0" u="sng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157978"/>
                  </a:ext>
                </a:extLst>
              </a:tr>
              <a:tr h="107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New Accounts Opened</a:t>
                      </a:r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2" algn="r" fontAlgn="b"/>
                      <a:r>
                        <a:rPr lang="en-US" sz="2800" u="none" strike="noStrike" dirty="0">
                          <a:effectLst/>
                        </a:rPr>
                        <a:t>1379</a:t>
                      </a:r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2" algn="r" fontAlgn="b"/>
                      <a:r>
                        <a:rPr lang="en-US" sz="2800" u="none" strike="noStrike" dirty="0">
                          <a:effectLst/>
                        </a:rPr>
                        <a:t>1373</a:t>
                      </a:r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2" algn="r" fontAlgn="b"/>
                      <a:r>
                        <a:rPr lang="en-US" sz="2800" u="none" strike="noStrike" dirty="0">
                          <a:effectLst/>
                        </a:rPr>
                        <a:t>1373</a:t>
                      </a:r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2" algn="r" fontAlgn="b"/>
                      <a:r>
                        <a:rPr lang="en-US" sz="2800" u="none" strike="noStrike" dirty="0">
                          <a:effectLst/>
                        </a:rPr>
                        <a:t>2746</a:t>
                      </a:r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905300008"/>
                  </a:ext>
                </a:extLst>
              </a:tr>
              <a:tr h="5439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i="1" u="none" strike="noStrike" dirty="0">
                          <a:effectLst/>
                        </a:rPr>
                        <a:t>through June 2019</a:t>
                      </a:r>
                      <a:endParaRPr lang="en-US" sz="2800" b="0" i="1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5717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1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i="1" u="none" strike="noStrike" dirty="0">
                          <a:effectLst/>
                        </a:rPr>
                        <a:t>710</a:t>
                      </a:r>
                      <a:endParaRPr lang="en-US" sz="2800" b="0" i="1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235534894"/>
                  </a:ext>
                </a:extLst>
              </a:tr>
              <a:tr h="412424">
                <a:tc>
                  <a:txBody>
                    <a:bodyPr/>
                    <a:lstStyle/>
                    <a:p>
                      <a:pPr algn="l" fontAlgn="ctr"/>
                      <a:endParaRPr lang="en-US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5717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837938894"/>
                  </a:ext>
                </a:extLst>
              </a:tr>
              <a:tr h="5439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 dirty="0">
                          <a:effectLst/>
                        </a:rPr>
                        <a:t>New Loans Disbursed</a:t>
                      </a:r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u="none" strike="noStrike" dirty="0">
                          <a:effectLst/>
                        </a:rPr>
                        <a:t>$6.0 M</a:t>
                      </a:r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5717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u="none" strike="noStrike" dirty="0">
                          <a:effectLst/>
                        </a:rPr>
                        <a:t>$5.1 M</a:t>
                      </a:r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5717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u="none" strike="noStrike" dirty="0">
                          <a:effectLst/>
                        </a:rPr>
                        <a:t>$5.1 M</a:t>
                      </a:r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5717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u="none" strike="noStrike" dirty="0">
                          <a:effectLst/>
                        </a:rPr>
                        <a:t>$10.2 M</a:t>
                      </a:r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5717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588120229"/>
                  </a:ext>
                </a:extLst>
              </a:tr>
              <a:tr h="5439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i="1" u="none" strike="noStrike" dirty="0">
                          <a:effectLst/>
                        </a:rPr>
                        <a:t>through June 2019</a:t>
                      </a:r>
                      <a:endParaRPr lang="en-US" sz="2800" b="0" i="1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5717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2800" b="0" i="1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i="1" u="none" strike="noStrike" dirty="0">
                          <a:effectLst/>
                        </a:rPr>
                        <a:t>$3.6 M</a:t>
                      </a:r>
                      <a:endParaRPr lang="en-US" sz="2800" b="0" i="1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5717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205684228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CF3AEFF5-89E0-144F-B6F4-01D270514A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064" y="6171812"/>
            <a:ext cx="1908766" cy="59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48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347D73-77D9-A24E-9ABA-395FD2816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700"/>
                </a:solidFill>
              </a:rPr>
              <a:t>Critical Ratios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B611511-E6ED-C144-BB30-A064D8A39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600" dirty="0"/>
              <a:t>Loans/ Deposits </a:t>
            </a:r>
            <a:r>
              <a:rPr lang="en-US" sz="3600" dirty="0" smtClean="0"/>
              <a:t>Ratio</a:t>
            </a:r>
            <a:r>
              <a:rPr lang="en-US" sz="3600" i="1" dirty="0" smtClean="0"/>
              <a:t>, also known as Deployment</a:t>
            </a:r>
            <a:endParaRPr lang="en-US" sz="3600" i="1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Loan Loss Rate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Return on Assets (ROA)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Operating Income/ Operating Expenses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Net Worth Ratio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02294D9-F28E-CC46-8351-3C85A6DF51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64" y="6186802"/>
            <a:ext cx="1908766" cy="59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31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23B552-9401-B241-8B5D-70103C8E7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700"/>
                </a:solidFill>
              </a:rPr>
              <a:t>Deployment Ratio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CB6472-2DA1-1241-A07F-A7123EA26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To calculate the deployment ratio, you divide Loans by all Deposits.</a:t>
            </a:r>
          </a:p>
          <a:p>
            <a:pPr marL="0" indent="0">
              <a:buNone/>
            </a:pPr>
            <a:endParaRPr lang="en-US" sz="3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803469A-28B5-F443-B2E5-F80FD85E9D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998" y="6195332"/>
            <a:ext cx="1908766" cy="59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06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</TotalTime>
  <Words>984</Words>
  <Application>Microsoft Office PowerPoint</Application>
  <PresentationFormat>Custom</PresentationFormat>
  <Paragraphs>333</Paragraphs>
  <Slides>22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What does a financial statement tell me? </vt:lpstr>
      <vt:lpstr>PowerPoint Presentation</vt:lpstr>
      <vt:lpstr>What is on a balance sheet? </vt:lpstr>
      <vt:lpstr>PowerPoint Presentation</vt:lpstr>
      <vt:lpstr>PowerPoint Presentation</vt:lpstr>
      <vt:lpstr>CDFI Performance Goals </vt:lpstr>
      <vt:lpstr>Critical Ratios</vt:lpstr>
      <vt:lpstr>Deployment Ratio</vt:lpstr>
      <vt:lpstr>Loans/ Deposits</vt:lpstr>
      <vt:lpstr>Loan Loss Ratio</vt:lpstr>
      <vt:lpstr>Loan Losses / Loans</vt:lpstr>
      <vt:lpstr>Return on Assets (ROA)</vt:lpstr>
      <vt:lpstr>Return on Assets</vt:lpstr>
      <vt:lpstr>Can Brooklyn Coop pay its Bills? </vt:lpstr>
      <vt:lpstr>Operating Income as % of Operating Expenses</vt:lpstr>
      <vt:lpstr>Net Worth Ratio</vt:lpstr>
      <vt:lpstr>Net Worth/ Assets</vt:lpstr>
      <vt:lpstr>BCoop Membership and Assets</vt:lpstr>
      <vt:lpstr> Group Exercise </vt:lpstr>
      <vt:lpstr>PowerPoint Presentation</vt:lpstr>
      <vt:lpstr> Sample Credit Union Critical Ratios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Town Hall- Breakdown the Balance Sheet</dc:title>
  <dc:creator>Azra Alperin Samiee</dc:creator>
  <cp:lastModifiedBy>Samira Rajan</cp:lastModifiedBy>
  <cp:revision>41</cp:revision>
  <cp:lastPrinted>2019-09-05T20:31:37Z</cp:lastPrinted>
  <dcterms:created xsi:type="dcterms:W3CDTF">2019-09-03T13:11:32Z</dcterms:created>
  <dcterms:modified xsi:type="dcterms:W3CDTF">2019-09-05T22:10:17Z</dcterms:modified>
</cp:coreProperties>
</file>